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8"/>
  </p:notesMasterIdLst>
  <p:handoutMasterIdLst>
    <p:handoutMasterId r:id="rId189"/>
  </p:handoutMasterIdLst>
  <p:sldIdLst>
    <p:sldId id="256" r:id="rId2"/>
    <p:sldId id="273" r:id="rId3"/>
    <p:sldId id="477" r:id="rId4"/>
    <p:sldId id="274" r:id="rId5"/>
    <p:sldId id="275" r:id="rId6"/>
    <p:sldId id="284" r:id="rId7"/>
    <p:sldId id="277" r:id="rId8"/>
    <p:sldId id="278" r:id="rId9"/>
    <p:sldId id="279" r:id="rId10"/>
    <p:sldId id="280" r:id="rId11"/>
    <p:sldId id="281" r:id="rId12"/>
    <p:sldId id="282" r:id="rId13"/>
    <p:sldId id="283" r:id="rId14"/>
    <p:sldId id="285" r:id="rId15"/>
    <p:sldId id="286" r:id="rId16"/>
    <p:sldId id="287" r:id="rId17"/>
    <p:sldId id="288" r:id="rId18"/>
    <p:sldId id="289" r:id="rId19"/>
    <p:sldId id="290" r:id="rId20"/>
    <p:sldId id="291" r:id="rId21"/>
    <p:sldId id="292" r:id="rId22"/>
    <p:sldId id="293" r:id="rId23"/>
    <p:sldId id="294" r:id="rId24"/>
    <p:sldId id="295" r:id="rId25"/>
    <p:sldId id="297" r:id="rId26"/>
    <p:sldId id="379" r:id="rId27"/>
    <p:sldId id="380" r:id="rId28"/>
    <p:sldId id="381" r:id="rId29"/>
    <p:sldId id="382" r:id="rId30"/>
    <p:sldId id="383" r:id="rId31"/>
    <p:sldId id="296" r:id="rId32"/>
    <p:sldId id="298" r:id="rId33"/>
    <p:sldId id="299" r:id="rId34"/>
    <p:sldId id="300" r:id="rId35"/>
    <p:sldId id="301" r:id="rId36"/>
    <p:sldId id="302" r:id="rId37"/>
    <p:sldId id="303" r:id="rId38"/>
    <p:sldId id="304" r:id="rId39"/>
    <p:sldId id="482" r:id="rId40"/>
    <p:sldId id="305" r:id="rId41"/>
    <p:sldId id="309" r:id="rId42"/>
    <p:sldId id="311" r:id="rId43"/>
    <p:sldId id="312" r:id="rId44"/>
    <p:sldId id="313" r:id="rId45"/>
    <p:sldId id="314" r:id="rId46"/>
    <p:sldId id="315" r:id="rId47"/>
    <p:sldId id="316" r:id="rId48"/>
    <p:sldId id="317" r:id="rId49"/>
    <p:sldId id="318" r:id="rId50"/>
    <p:sldId id="319" r:id="rId51"/>
    <p:sldId id="320" r:id="rId52"/>
    <p:sldId id="427" r:id="rId53"/>
    <p:sldId id="321" r:id="rId54"/>
    <p:sldId id="322" r:id="rId55"/>
    <p:sldId id="331" r:id="rId56"/>
    <p:sldId id="323" r:id="rId57"/>
    <p:sldId id="324" r:id="rId58"/>
    <p:sldId id="325" r:id="rId59"/>
    <p:sldId id="326" r:id="rId60"/>
    <p:sldId id="327" r:id="rId61"/>
    <p:sldId id="328" r:id="rId62"/>
    <p:sldId id="329" r:id="rId63"/>
    <p:sldId id="330" r:id="rId64"/>
    <p:sldId id="352" r:id="rId65"/>
    <p:sldId id="332" r:id="rId66"/>
    <p:sldId id="333" r:id="rId67"/>
    <p:sldId id="334" r:id="rId68"/>
    <p:sldId id="335" r:id="rId69"/>
    <p:sldId id="407" r:id="rId70"/>
    <p:sldId id="409" r:id="rId71"/>
    <p:sldId id="410" r:id="rId72"/>
    <p:sldId id="411" r:id="rId73"/>
    <p:sldId id="336" r:id="rId74"/>
    <p:sldId id="337" r:id="rId75"/>
    <p:sldId id="339" r:id="rId76"/>
    <p:sldId id="340" r:id="rId77"/>
    <p:sldId id="341" r:id="rId78"/>
    <p:sldId id="342" r:id="rId79"/>
    <p:sldId id="351" r:id="rId80"/>
    <p:sldId id="343" r:id="rId81"/>
    <p:sldId id="345" r:id="rId82"/>
    <p:sldId id="344" r:id="rId83"/>
    <p:sldId id="346" r:id="rId84"/>
    <p:sldId id="481" r:id="rId85"/>
    <p:sldId id="480" r:id="rId86"/>
    <p:sldId id="479" r:id="rId87"/>
    <p:sldId id="353" r:id="rId88"/>
    <p:sldId id="347" r:id="rId89"/>
    <p:sldId id="483" r:id="rId90"/>
    <p:sldId id="350" r:id="rId91"/>
    <p:sldId id="394" r:id="rId92"/>
    <p:sldId id="405" r:id="rId93"/>
    <p:sldId id="395" r:id="rId94"/>
    <p:sldId id="406" r:id="rId95"/>
    <p:sldId id="397" r:id="rId96"/>
    <p:sldId id="398" r:id="rId97"/>
    <p:sldId id="399" r:id="rId98"/>
    <p:sldId id="400" r:id="rId99"/>
    <p:sldId id="401" r:id="rId100"/>
    <p:sldId id="402" r:id="rId101"/>
    <p:sldId id="403" r:id="rId102"/>
    <p:sldId id="478" r:id="rId103"/>
    <p:sldId id="360" r:id="rId104"/>
    <p:sldId id="361" r:id="rId105"/>
    <p:sldId id="362" r:id="rId106"/>
    <p:sldId id="363" r:id="rId107"/>
    <p:sldId id="364" r:id="rId108"/>
    <p:sldId id="365" r:id="rId109"/>
    <p:sldId id="366" r:id="rId110"/>
    <p:sldId id="367" r:id="rId111"/>
    <p:sldId id="368" r:id="rId112"/>
    <p:sldId id="369" r:id="rId113"/>
    <p:sldId id="370" r:id="rId114"/>
    <p:sldId id="392" r:id="rId115"/>
    <p:sldId id="371" r:id="rId116"/>
    <p:sldId id="372" r:id="rId117"/>
    <p:sldId id="373" r:id="rId118"/>
    <p:sldId id="374" r:id="rId119"/>
    <p:sldId id="376" r:id="rId120"/>
    <p:sldId id="377" r:id="rId121"/>
    <p:sldId id="378" r:id="rId122"/>
    <p:sldId id="355" r:id="rId123"/>
    <p:sldId id="384" r:id="rId124"/>
    <p:sldId id="385" r:id="rId125"/>
    <p:sldId id="386" r:id="rId126"/>
    <p:sldId id="391" r:id="rId127"/>
    <p:sldId id="387" r:id="rId128"/>
    <p:sldId id="484" r:id="rId129"/>
    <p:sldId id="485" r:id="rId130"/>
    <p:sldId id="486" r:id="rId131"/>
    <p:sldId id="487" r:id="rId132"/>
    <p:sldId id="488" r:id="rId133"/>
    <p:sldId id="489" r:id="rId134"/>
    <p:sldId id="490" r:id="rId135"/>
    <p:sldId id="418" r:id="rId136"/>
    <p:sldId id="412" r:id="rId137"/>
    <p:sldId id="413" r:id="rId138"/>
    <p:sldId id="414" r:id="rId139"/>
    <p:sldId id="415" r:id="rId140"/>
    <p:sldId id="416" r:id="rId141"/>
    <p:sldId id="417" r:id="rId142"/>
    <p:sldId id="476" r:id="rId143"/>
    <p:sldId id="419" r:id="rId144"/>
    <p:sldId id="420" r:id="rId145"/>
    <p:sldId id="421" r:id="rId146"/>
    <p:sldId id="422" r:id="rId147"/>
    <p:sldId id="423" r:id="rId148"/>
    <p:sldId id="424" r:id="rId149"/>
    <p:sldId id="425" r:id="rId150"/>
    <p:sldId id="426" r:id="rId151"/>
    <p:sldId id="434" r:id="rId152"/>
    <p:sldId id="491" r:id="rId153"/>
    <p:sldId id="492" r:id="rId154"/>
    <p:sldId id="493" r:id="rId155"/>
    <p:sldId id="494" r:id="rId156"/>
    <p:sldId id="495" r:id="rId157"/>
    <p:sldId id="441" r:id="rId158"/>
    <p:sldId id="442" r:id="rId159"/>
    <p:sldId id="443" r:id="rId160"/>
    <p:sldId id="444" r:id="rId161"/>
    <p:sldId id="445" r:id="rId162"/>
    <p:sldId id="447" r:id="rId163"/>
    <p:sldId id="448" r:id="rId164"/>
    <p:sldId id="449" r:id="rId165"/>
    <p:sldId id="446" r:id="rId166"/>
    <p:sldId id="428" r:id="rId167"/>
    <p:sldId id="429" r:id="rId168"/>
    <p:sldId id="430" r:id="rId169"/>
    <p:sldId id="432" r:id="rId170"/>
    <p:sldId id="431" r:id="rId171"/>
    <p:sldId id="433" r:id="rId172"/>
    <p:sldId id="464" r:id="rId173"/>
    <p:sldId id="450" r:id="rId174"/>
    <p:sldId id="451" r:id="rId175"/>
    <p:sldId id="452" r:id="rId176"/>
    <p:sldId id="453" r:id="rId177"/>
    <p:sldId id="454" r:id="rId178"/>
    <p:sldId id="455" r:id="rId179"/>
    <p:sldId id="456" r:id="rId180"/>
    <p:sldId id="457" r:id="rId181"/>
    <p:sldId id="458" r:id="rId182"/>
    <p:sldId id="470" r:id="rId183"/>
    <p:sldId id="471" r:id="rId184"/>
    <p:sldId id="473" r:id="rId185"/>
    <p:sldId id="474" r:id="rId186"/>
    <p:sldId id="475" r:id="rId1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3D7"/>
    <a:srgbClr val="EAF0F7"/>
    <a:srgbClr val="000000"/>
    <a:srgbClr val="ABC8D1"/>
    <a:srgbClr val="0D78C9"/>
    <a:srgbClr val="176DAD"/>
    <a:srgbClr val="024C84"/>
    <a:srgbClr val="993200"/>
    <a:srgbClr val="4D4E44"/>
    <a:srgbClr val="176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8" autoAdjust="0"/>
    <p:restoredTop sz="98675" autoAdjust="0"/>
  </p:normalViewPr>
  <p:slideViewPr>
    <p:cSldViewPr>
      <p:cViewPr>
        <p:scale>
          <a:sx n="80" d="100"/>
          <a:sy n="80" d="100"/>
        </p:scale>
        <p:origin x="-738"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90012" cy="90012"/>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94C8A-CECC-4F2F-A0EF-09278518A381}"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kumimoji="1" lang="ja-JP" altLang="en-US"/>
        </a:p>
      </dgm:t>
    </dgm:pt>
    <dgm:pt modelId="{22F91A4D-5EF3-4B8A-A830-0608EB248A13}">
      <dgm:prSet phldrT="[テキスト]" custT="1"/>
      <dgm:spPr/>
      <dgm:t>
        <a:bodyPr/>
        <a:lstStyle/>
        <a:p>
          <a:pPr algn="l"/>
          <a:r>
            <a:rPr kumimoji="1" lang="en-US" altLang="ja-JP" sz="1600" b="1" dirty="0" smtClean="0">
              <a:solidFill>
                <a:schemeClr val="tx1"/>
              </a:solidFill>
            </a:rPr>
            <a:t>Existing test vectors</a:t>
          </a:r>
          <a:endParaRPr kumimoji="1" lang="en-US" altLang="ja-JP" sz="1600" b="1" dirty="0" smtClean="0">
            <a:solidFill>
              <a:schemeClr val="tx1"/>
            </a:solidFill>
          </a:endParaRPr>
        </a:p>
        <a:p>
          <a:pPr algn="l"/>
          <a:r>
            <a:rPr kumimoji="1" lang="ja-JP" altLang="en-US" sz="1100" dirty="0" smtClean="0">
              <a:solidFill>
                <a:schemeClr val="tx1"/>
              </a:solidFill>
            </a:rPr>
            <a:t>・</a:t>
          </a:r>
          <a:r>
            <a:rPr kumimoji="1" lang="en-US" altLang="ja-JP" sz="1100" dirty="0" smtClean="0">
              <a:solidFill>
                <a:schemeClr val="tx1"/>
              </a:solidFill>
            </a:rPr>
            <a:t>CSV</a:t>
          </a:r>
        </a:p>
        <a:p>
          <a:pPr algn="l"/>
          <a:r>
            <a:rPr kumimoji="1" lang="ja-JP" altLang="en-US" sz="1100" dirty="0" smtClean="0">
              <a:solidFill>
                <a:schemeClr val="tx1"/>
              </a:solidFill>
            </a:rPr>
            <a:t>・</a:t>
          </a:r>
          <a:r>
            <a:rPr kumimoji="1" lang="en-US" altLang="ja-JP" sz="1100" dirty="0" smtClean="0">
              <a:solidFill>
                <a:schemeClr val="tx1"/>
              </a:solidFill>
            </a:rPr>
            <a:t>MAT-file</a:t>
          </a:r>
          <a:endParaRPr kumimoji="1" lang="en-US" altLang="ja-JP" sz="1100" dirty="0" smtClean="0">
            <a:solidFill>
              <a:schemeClr val="tx1"/>
            </a:solidFill>
          </a:endParaRPr>
        </a:p>
        <a:p>
          <a:pPr algn="l"/>
          <a:r>
            <a:rPr kumimoji="1" lang="ja-JP" altLang="en-US" sz="1100" dirty="0" smtClean="0">
              <a:solidFill>
                <a:schemeClr val="tx1"/>
              </a:solidFill>
            </a:rPr>
            <a:t>・</a:t>
          </a:r>
          <a:r>
            <a:rPr kumimoji="1" lang="en-US" altLang="ja-JP" sz="1100" dirty="0" smtClean="0">
              <a:solidFill>
                <a:schemeClr val="tx1"/>
              </a:solidFill>
            </a:rPr>
            <a:t>Signal </a:t>
          </a:r>
          <a:r>
            <a:rPr kumimoji="1" lang="en-US" altLang="ja-JP" sz="1100" dirty="0" smtClean="0">
              <a:solidFill>
                <a:schemeClr val="tx1"/>
              </a:solidFill>
            </a:rPr>
            <a:t>Builder, </a:t>
          </a:r>
          <a:r>
            <a:rPr kumimoji="1" lang="en-US" altLang="ja-JP" sz="1100" dirty="0" err="1" smtClean="0">
              <a:solidFill>
                <a:schemeClr val="tx1"/>
              </a:solidFill>
            </a:rPr>
            <a:t>etc</a:t>
          </a:r>
          <a:endParaRPr kumimoji="1" lang="en-US" altLang="ja-JP" sz="1100" dirty="0" smtClean="0">
            <a:solidFill>
              <a:schemeClr val="tx1"/>
            </a:solidFill>
          </a:endParaRPr>
        </a:p>
      </dgm:t>
    </dgm:pt>
    <dgm:pt modelId="{F72E79FB-E684-4A90-A587-E054023E081B}" type="parTrans" cxnId="{59B7CC47-654E-4F82-A860-82B3A6C67383}">
      <dgm:prSet/>
      <dgm:spPr/>
      <dgm:t>
        <a:bodyPr/>
        <a:lstStyle/>
        <a:p>
          <a:endParaRPr kumimoji="1" lang="ja-JP" altLang="en-US">
            <a:solidFill>
              <a:schemeClr val="tx1"/>
            </a:solidFill>
          </a:endParaRPr>
        </a:p>
      </dgm:t>
    </dgm:pt>
    <dgm:pt modelId="{5CDB7546-120F-422D-9C31-5D3D8572A55D}" type="sibTrans" cxnId="{59B7CC47-654E-4F82-A860-82B3A6C67383}">
      <dgm:prSet/>
      <dgm:spPr/>
      <dgm:t>
        <a:bodyPr/>
        <a:lstStyle/>
        <a:p>
          <a:endParaRPr kumimoji="1" lang="ja-JP" altLang="en-US">
            <a:solidFill>
              <a:schemeClr val="tx1"/>
            </a:solidFill>
          </a:endParaRPr>
        </a:p>
      </dgm:t>
    </dgm:pt>
    <dgm:pt modelId="{A72BAAD1-0D19-46AB-8350-E151650E0987}">
      <dgm:prSet phldrT="[テキスト]"/>
      <dgm:spPr/>
      <dgm:t>
        <a:bodyPr/>
        <a:lstStyle/>
        <a:p>
          <a:r>
            <a:rPr kumimoji="1" lang="en-US" altLang="ja-JP" b="1" dirty="0" smtClean="0">
              <a:solidFill>
                <a:schemeClr val="tx1"/>
              </a:solidFill>
            </a:rPr>
            <a:t>Specify a model</a:t>
          </a:r>
          <a:endParaRPr kumimoji="1" lang="ja-JP" altLang="en-US" b="1" dirty="0">
            <a:solidFill>
              <a:schemeClr val="tx1"/>
            </a:solidFill>
          </a:endParaRPr>
        </a:p>
      </dgm:t>
    </dgm:pt>
    <dgm:pt modelId="{FADFAC29-660C-4A0E-9728-9B137D41A303}" type="parTrans" cxnId="{AA11719B-4083-4C7E-A019-A340C7D22234}">
      <dgm:prSet/>
      <dgm:spPr/>
      <dgm:t>
        <a:bodyPr/>
        <a:lstStyle/>
        <a:p>
          <a:endParaRPr kumimoji="1" lang="ja-JP" altLang="en-US">
            <a:solidFill>
              <a:schemeClr val="tx1"/>
            </a:solidFill>
          </a:endParaRPr>
        </a:p>
      </dgm:t>
    </dgm:pt>
    <dgm:pt modelId="{04AE5B56-FB44-4CBA-8C18-147879DF89BF}" type="sibTrans" cxnId="{AA11719B-4083-4C7E-A019-A340C7D22234}">
      <dgm:prSet/>
      <dgm:spPr/>
      <dgm:t>
        <a:bodyPr/>
        <a:lstStyle/>
        <a:p>
          <a:endParaRPr kumimoji="1" lang="ja-JP" altLang="en-US">
            <a:solidFill>
              <a:schemeClr val="tx1"/>
            </a:solidFill>
          </a:endParaRPr>
        </a:p>
      </dgm:t>
    </dgm:pt>
    <dgm:pt modelId="{3E4C68E7-A145-43FD-A77D-411E0319A4A6}">
      <dgm:prSet phldrT="[テキスト]"/>
      <dgm:spPr/>
      <dgm:t>
        <a:bodyPr/>
        <a:lstStyle/>
        <a:p>
          <a:r>
            <a:rPr kumimoji="1" lang="en-US" altLang="ja-JP" b="1" dirty="0" smtClean="0">
              <a:solidFill>
                <a:schemeClr val="tx1"/>
              </a:solidFill>
            </a:rPr>
            <a:t>Model coverage measurement</a:t>
          </a:r>
          <a:endParaRPr kumimoji="1" lang="ja-JP" altLang="en-US" b="1" dirty="0">
            <a:solidFill>
              <a:schemeClr val="tx1"/>
            </a:solidFill>
          </a:endParaRPr>
        </a:p>
      </dgm:t>
    </dgm:pt>
    <dgm:pt modelId="{A35A0DC7-879F-4C19-B2DB-E55B9A204F74}" type="parTrans" cxnId="{4D983E79-CD91-4BAF-8560-D578911A4BCC}">
      <dgm:prSet/>
      <dgm:spPr/>
      <dgm:t>
        <a:bodyPr/>
        <a:lstStyle/>
        <a:p>
          <a:endParaRPr kumimoji="1" lang="ja-JP" altLang="en-US">
            <a:solidFill>
              <a:schemeClr val="tx1"/>
            </a:solidFill>
          </a:endParaRPr>
        </a:p>
      </dgm:t>
    </dgm:pt>
    <dgm:pt modelId="{4EE0798E-6855-4E44-9BAD-9D014FF3AF7F}" type="sibTrans" cxnId="{4D983E79-CD91-4BAF-8560-D578911A4BCC}">
      <dgm:prSet/>
      <dgm:spPr/>
      <dgm:t>
        <a:bodyPr/>
        <a:lstStyle/>
        <a:p>
          <a:endParaRPr kumimoji="1" lang="ja-JP" altLang="en-US">
            <a:solidFill>
              <a:schemeClr val="tx1"/>
            </a:solidFill>
          </a:endParaRPr>
        </a:p>
      </dgm:t>
    </dgm:pt>
    <dgm:pt modelId="{0003FA18-9C6D-49D5-87D9-8FB3FC845AFF}">
      <dgm:prSet phldrT="[テキスト]"/>
      <dgm:spPr/>
      <dgm:t>
        <a:bodyPr/>
        <a:lstStyle/>
        <a:p>
          <a:r>
            <a:rPr kumimoji="1" lang="en-US" altLang="ja-JP" b="1" dirty="0" smtClean="0">
              <a:solidFill>
                <a:schemeClr val="tx1"/>
              </a:solidFill>
            </a:rPr>
            <a:t>Analyzing missing coverage objectives</a:t>
          </a:r>
          <a:endParaRPr kumimoji="1" lang="en-US" altLang="ja-JP" b="1" dirty="0" smtClean="0">
            <a:solidFill>
              <a:schemeClr val="tx1"/>
            </a:solidFill>
          </a:endParaRPr>
        </a:p>
      </dgm:t>
    </dgm:pt>
    <dgm:pt modelId="{9BE73EBA-70F3-4981-85F0-EF1825F371DF}" type="parTrans" cxnId="{E691ED23-E371-440A-9867-A597DA45D1A9}">
      <dgm:prSet/>
      <dgm:spPr/>
      <dgm:t>
        <a:bodyPr/>
        <a:lstStyle/>
        <a:p>
          <a:endParaRPr kumimoji="1" lang="ja-JP" altLang="en-US">
            <a:solidFill>
              <a:schemeClr val="tx1"/>
            </a:solidFill>
          </a:endParaRPr>
        </a:p>
      </dgm:t>
    </dgm:pt>
    <dgm:pt modelId="{BCE5AC5E-5A06-4C80-80CF-085F34FBCF6F}" type="sibTrans" cxnId="{E691ED23-E371-440A-9867-A597DA45D1A9}">
      <dgm:prSet/>
      <dgm:spPr/>
      <dgm:t>
        <a:bodyPr/>
        <a:lstStyle/>
        <a:p>
          <a:endParaRPr kumimoji="1" lang="ja-JP" altLang="en-US">
            <a:solidFill>
              <a:schemeClr val="tx1"/>
            </a:solidFill>
          </a:endParaRPr>
        </a:p>
      </dgm:t>
    </dgm:pt>
    <dgm:pt modelId="{5EA9A192-0417-4C32-9860-836959668497}">
      <dgm:prSet phldrT="[テキスト]"/>
      <dgm:spPr/>
      <dgm:t>
        <a:bodyPr/>
        <a:lstStyle/>
        <a:p>
          <a:r>
            <a:rPr kumimoji="1" lang="en-US" altLang="ja-JP" b="1" dirty="0" smtClean="0">
              <a:solidFill>
                <a:schemeClr val="tx1"/>
              </a:solidFill>
            </a:rPr>
            <a:t>Cumulative coverage report</a:t>
          </a:r>
          <a:endParaRPr kumimoji="1" lang="en-US" altLang="ja-JP" b="1" dirty="0" smtClean="0">
            <a:solidFill>
              <a:schemeClr val="tx1"/>
            </a:solidFill>
          </a:endParaRPr>
        </a:p>
      </dgm:t>
    </dgm:pt>
    <dgm:pt modelId="{A7ED4138-1DBA-46A4-920B-7E0E3BFEA60B}" type="parTrans" cxnId="{A01B8F7C-BE82-426C-9B51-37022C9C23BA}">
      <dgm:prSet/>
      <dgm:spPr/>
      <dgm:t>
        <a:bodyPr/>
        <a:lstStyle/>
        <a:p>
          <a:endParaRPr kumimoji="1" lang="ja-JP" altLang="en-US">
            <a:solidFill>
              <a:schemeClr val="tx1"/>
            </a:solidFill>
          </a:endParaRPr>
        </a:p>
      </dgm:t>
    </dgm:pt>
    <dgm:pt modelId="{6E662501-E1A1-4BF4-BC6E-3B96772C463C}" type="sibTrans" cxnId="{A01B8F7C-BE82-426C-9B51-37022C9C23BA}">
      <dgm:prSet/>
      <dgm:spPr/>
      <dgm:t>
        <a:bodyPr/>
        <a:lstStyle/>
        <a:p>
          <a:endParaRPr kumimoji="1" lang="ja-JP" altLang="en-US">
            <a:solidFill>
              <a:schemeClr val="tx1"/>
            </a:solidFill>
          </a:endParaRPr>
        </a:p>
      </dgm:t>
    </dgm:pt>
    <dgm:pt modelId="{54809BB8-C92E-4011-ADF2-1D3B495C73DD}">
      <dgm:prSet phldrT="[テキスト]"/>
      <dgm:spPr/>
      <dgm:t>
        <a:bodyPr/>
        <a:lstStyle/>
        <a:p>
          <a:r>
            <a:rPr kumimoji="1" lang="en-US" altLang="ja-JP" b="1" dirty="0" smtClean="0">
              <a:solidFill>
                <a:schemeClr val="tx1"/>
              </a:solidFill>
            </a:rPr>
            <a:t>Merging test vectors</a:t>
          </a:r>
          <a:endParaRPr kumimoji="1" lang="en-US" altLang="ja-JP" b="1" dirty="0" smtClean="0">
            <a:solidFill>
              <a:schemeClr val="tx1"/>
            </a:solidFill>
          </a:endParaRPr>
        </a:p>
      </dgm:t>
    </dgm:pt>
    <dgm:pt modelId="{8DA5A6DF-36E2-49E6-9878-435EC930FE36}" type="parTrans" cxnId="{511EECFA-3BB7-48F9-9045-E1D20B59297C}">
      <dgm:prSet/>
      <dgm:spPr/>
      <dgm:t>
        <a:bodyPr/>
        <a:lstStyle/>
        <a:p>
          <a:endParaRPr kumimoji="1" lang="ja-JP" altLang="en-US">
            <a:solidFill>
              <a:schemeClr val="tx1"/>
            </a:solidFill>
          </a:endParaRPr>
        </a:p>
      </dgm:t>
    </dgm:pt>
    <dgm:pt modelId="{F9A52BA4-D3AC-421D-B6C0-7B79FB976046}" type="sibTrans" cxnId="{511EECFA-3BB7-48F9-9045-E1D20B59297C}">
      <dgm:prSet/>
      <dgm:spPr/>
      <dgm:t>
        <a:bodyPr/>
        <a:lstStyle/>
        <a:p>
          <a:endParaRPr kumimoji="1" lang="ja-JP" altLang="en-US">
            <a:solidFill>
              <a:schemeClr val="tx1"/>
            </a:solidFill>
          </a:endParaRPr>
        </a:p>
      </dgm:t>
    </dgm:pt>
    <dgm:pt modelId="{600A557A-63C7-445E-9648-F1D34C037EB5}" type="pres">
      <dgm:prSet presAssocID="{10094C8A-CECC-4F2F-A0EF-09278518A381}" presName="linearFlow" presStyleCnt="0">
        <dgm:presLayoutVars>
          <dgm:resizeHandles val="exact"/>
        </dgm:presLayoutVars>
      </dgm:prSet>
      <dgm:spPr/>
      <dgm:t>
        <a:bodyPr/>
        <a:lstStyle/>
        <a:p>
          <a:endParaRPr kumimoji="1" lang="ja-JP" altLang="en-US"/>
        </a:p>
      </dgm:t>
    </dgm:pt>
    <dgm:pt modelId="{2D5CF86F-66DD-47AE-BB8D-73ADD45ED8A2}" type="pres">
      <dgm:prSet presAssocID="{22F91A4D-5EF3-4B8A-A830-0608EB248A13}" presName="node" presStyleLbl="node1" presStyleIdx="0" presStyleCnt="6" custScaleY="247403">
        <dgm:presLayoutVars>
          <dgm:bulletEnabled val="1"/>
        </dgm:presLayoutVars>
      </dgm:prSet>
      <dgm:spPr/>
      <dgm:t>
        <a:bodyPr/>
        <a:lstStyle/>
        <a:p>
          <a:endParaRPr kumimoji="1" lang="ja-JP" altLang="en-US"/>
        </a:p>
      </dgm:t>
    </dgm:pt>
    <dgm:pt modelId="{DB61EFF5-9F67-427E-AD21-53C1FBD7AA54}" type="pres">
      <dgm:prSet presAssocID="{5CDB7546-120F-422D-9C31-5D3D8572A55D}" presName="sibTrans" presStyleLbl="sibTrans2D1" presStyleIdx="0" presStyleCnt="5"/>
      <dgm:spPr/>
      <dgm:t>
        <a:bodyPr/>
        <a:lstStyle/>
        <a:p>
          <a:endParaRPr kumimoji="1" lang="ja-JP" altLang="en-US"/>
        </a:p>
      </dgm:t>
    </dgm:pt>
    <dgm:pt modelId="{C30A748F-8794-4076-86C9-BEC1CC74ED9E}" type="pres">
      <dgm:prSet presAssocID="{5CDB7546-120F-422D-9C31-5D3D8572A55D}" presName="connectorText" presStyleLbl="sibTrans2D1" presStyleIdx="0" presStyleCnt="5"/>
      <dgm:spPr/>
      <dgm:t>
        <a:bodyPr/>
        <a:lstStyle/>
        <a:p>
          <a:endParaRPr kumimoji="1" lang="ja-JP" altLang="en-US"/>
        </a:p>
      </dgm:t>
    </dgm:pt>
    <dgm:pt modelId="{2DF3815F-DC33-4326-93AD-665702DC561D}" type="pres">
      <dgm:prSet presAssocID="{A72BAAD1-0D19-46AB-8350-E151650E0987}" presName="node" presStyleLbl="node1" presStyleIdx="1" presStyleCnt="6">
        <dgm:presLayoutVars>
          <dgm:bulletEnabled val="1"/>
        </dgm:presLayoutVars>
      </dgm:prSet>
      <dgm:spPr/>
      <dgm:t>
        <a:bodyPr/>
        <a:lstStyle/>
        <a:p>
          <a:endParaRPr kumimoji="1" lang="ja-JP" altLang="en-US"/>
        </a:p>
      </dgm:t>
    </dgm:pt>
    <dgm:pt modelId="{74F2920B-0D4F-4714-B409-82CFB41AFA5E}" type="pres">
      <dgm:prSet presAssocID="{04AE5B56-FB44-4CBA-8C18-147879DF89BF}" presName="sibTrans" presStyleLbl="sibTrans2D1" presStyleIdx="1" presStyleCnt="5"/>
      <dgm:spPr/>
      <dgm:t>
        <a:bodyPr/>
        <a:lstStyle/>
        <a:p>
          <a:endParaRPr kumimoji="1" lang="ja-JP" altLang="en-US"/>
        </a:p>
      </dgm:t>
    </dgm:pt>
    <dgm:pt modelId="{6135CED5-473A-4E24-A601-DED18E3C230F}" type="pres">
      <dgm:prSet presAssocID="{04AE5B56-FB44-4CBA-8C18-147879DF89BF}" presName="connectorText" presStyleLbl="sibTrans2D1" presStyleIdx="1" presStyleCnt="5"/>
      <dgm:spPr/>
      <dgm:t>
        <a:bodyPr/>
        <a:lstStyle/>
        <a:p>
          <a:endParaRPr kumimoji="1" lang="ja-JP" altLang="en-US"/>
        </a:p>
      </dgm:t>
    </dgm:pt>
    <dgm:pt modelId="{58C49E62-581A-48B7-BBC8-640D3F6C6BB4}" type="pres">
      <dgm:prSet presAssocID="{3E4C68E7-A145-43FD-A77D-411E0319A4A6}" presName="node" presStyleLbl="node1" presStyleIdx="2" presStyleCnt="6">
        <dgm:presLayoutVars>
          <dgm:bulletEnabled val="1"/>
        </dgm:presLayoutVars>
      </dgm:prSet>
      <dgm:spPr/>
      <dgm:t>
        <a:bodyPr/>
        <a:lstStyle/>
        <a:p>
          <a:endParaRPr kumimoji="1" lang="ja-JP" altLang="en-US"/>
        </a:p>
      </dgm:t>
    </dgm:pt>
    <dgm:pt modelId="{FC6BC5CC-6511-4FCF-B7DE-4490B8A89994}" type="pres">
      <dgm:prSet presAssocID="{4EE0798E-6855-4E44-9BAD-9D014FF3AF7F}" presName="sibTrans" presStyleLbl="sibTrans2D1" presStyleIdx="2" presStyleCnt="5"/>
      <dgm:spPr/>
      <dgm:t>
        <a:bodyPr/>
        <a:lstStyle/>
        <a:p>
          <a:endParaRPr kumimoji="1" lang="ja-JP" altLang="en-US"/>
        </a:p>
      </dgm:t>
    </dgm:pt>
    <dgm:pt modelId="{BC9209C6-652B-414F-B1A9-D697CA2B993B}" type="pres">
      <dgm:prSet presAssocID="{4EE0798E-6855-4E44-9BAD-9D014FF3AF7F}" presName="connectorText" presStyleLbl="sibTrans2D1" presStyleIdx="2" presStyleCnt="5"/>
      <dgm:spPr/>
      <dgm:t>
        <a:bodyPr/>
        <a:lstStyle/>
        <a:p>
          <a:endParaRPr kumimoji="1" lang="ja-JP" altLang="en-US"/>
        </a:p>
      </dgm:t>
    </dgm:pt>
    <dgm:pt modelId="{B181A7E7-59E6-4F4F-AA50-B0C48EE1AC8A}" type="pres">
      <dgm:prSet presAssocID="{0003FA18-9C6D-49D5-87D9-8FB3FC845AFF}" presName="node" presStyleLbl="node1" presStyleIdx="3" presStyleCnt="6">
        <dgm:presLayoutVars>
          <dgm:bulletEnabled val="1"/>
        </dgm:presLayoutVars>
      </dgm:prSet>
      <dgm:spPr/>
      <dgm:t>
        <a:bodyPr/>
        <a:lstStyle/>
        <a:p>
          <a:endParaRPr kumimoji="1" lang="ja-JP" altLang="en-US"/>
        </a:p>
      </dgm:t>
    </dgm:pt>
    <dgm:pt modelId="{66AC9863-0809-4957-8A18-7D7A93843A28}" type="pres">
      <dgm:prSet presAssocID="{BCE5AC5E-5A06-4C80-80CF-085F34FBCF6F}" presName="sibTrans" presStyleLbl="sibTrans2D1" presStyleIdx="3" presStyleCnt="5"/>
      <dgm:spPr/>
      <dgm:t>
        <a:bodyPr/>
        <a:lstStyle/>
        <a:p>
          <a:endParaRPr kumimoji="1" lang="ja-JP" altLang="en-US"/>
        </a:p>
      </dgm:t>
    </dgm:pt>
    <dgm:pt modelId="{E592F63B-E7AE-435B-BD74-981AB0E65268}" type="pres">
      <dgm:prSet presAssocID="{BCE5AC5E-5A06-4C80-80CF-085F34FBCF6F}" presName="connectorText" presStyleLbl="sibTrans2D1" presStyleIdx="3" presStyleCnt="5"/>
      <dgm:spPr/>
      <dgm:t>
        <a:bodyPr/>
        <a:lstStyle/>
        <a:p>
          <a:endParaRPr kumimoji="1" lang="ja-JP" altLang="en-US"/>
        </a:p>
      </dgm:t>
    </dgm:pt>
    <dgm:pt modelId="{669A586E-E182-4A81-8AA6-013B082277CC}" type="pres">
      <dgm:prSet presAssocID="{5EA9A192-0417-4C32-9860-836959668497}" presName="node" presStyleLbl="node1" presStyleIdx="4" presStyleCnt="6">
        <dgm:presLayoutVars>
          <dgm:bulletEnabled val="1"/>
        </dgm:presLayoutVars>
      </dgm:prSet>
      <dgm:spPr/>
      <dgm:t>
        <a:bodyPr/>
        <a:lstStyle/>
        <a:p>
          <a:endParaRPr kumimoji="1" lang="ja-JP" altLang="en-US"/>
        </a:p>
      </dgm:t>
    </dgm:pt>
    <dgm:pt modelId="{AA47E51E-2077-4E21-8A02-611816CFE85D}" type="pres">
      <dgm:prSet presAssocID="{6E662501-E1A1-4BF4-BC6E-3B96772C463C}" presName="sibTrans" presStyleLbl="sibTrans2D1" presStyleIdx="4" presStyleCnt="5"/>
      <dgm:spPr/>
      <dgm:t>
        <a:bodyPr/>
        <a:lstStyle/>
        <a:p>
          <a:endParaRPr kumimoji="1" lang="ja-JP" altLang="en-US"/>
        </a:p>
      </dgm:t>
    </dgm:pt>
    <dgm:pt modelId="{0BC621C7-CB65-417C-BC3C-45246356F23B}" type="pres">
      <dgm:prSet presAssocID="{6E662501-E1A1-4BF4-BC6E-3B96772C463C}" presName="connectorText" presStyleLbl="sibTrans2D1" presStyleIdx="4" presStyleCnt="5"/>
      <dgm:spPr/>
      <dgm:t>
        <a:bodyPr/>
        <a:lstStyle/>
        <a:p>
          <a:endParaRPr kumimoji="1" lang="ja-JP" altLang="en-US"/>
        </a:p>
      </dgm:t>
    </dgm:pt>
    <dgm:pt modelId="{4889C61F-C3E5-4A94-9E4F-D5F21B9704B4}" type="pres">
      <dgm:prSet presAssocID="{54809BB8-C92E-4011-ADF2-1D3B495C73DD}" presName="node" presStyleLbl="node1" presStyleIdx="5" presStyleCnt="6">
        <dgm:presLayoutVars>
          <dgm:bulletEnabled val="1"/>
        </dgm:presLayoutVars>
      </dgm:prSet>
      <dgm:spPr/>
      <dgm:t>
        <a:bodyPr/>
        <a:lstStyle/>
        <a:p>
          <a:endParaRPr kumimoji="1" lang="ja-JP" altLang="en-US"/>
        </a:p>
      </dgm:t>
    </dgm:pt>
  </dgm:ptLst>
  <dgm:cxnLst>
    <dgm:cxn modelId="{7B4E93EB-01EB-4F75-99A5-FC27DDA5D50E}" type="presOf" srcId="{6E662501-E1A1-4BF4-BC6E-3B96772C463C}" destId="{AA47E51E-2077-4E21-8A02-611816CFE85D}" srcOrd="0" destOrd="0" presId="urn:microsoft.com/office/officeart/2005/8/layout/process2"/>
    <dgm:cxn modelId="{75CA1AB5-6979-4A9D-9110-82564A8F8DAB}" type="presOf" srcId="{5EA9A192-0417-4C32-9860-836959668497}" destId="{669A586E-E182-4A81-8AA6-013B082277CC}" srcOrd="0" destOrd="0" presId="urn:microsoft.com/office/officeart/2005/8/layout/process2"/>
    <dgm:cxn modelId="{3D65EFB2-444E-4144-859E-0947454C061D}" type="presOf" srcId="{0003FA18-9C6D-49D5-87D9-8FB3FC845AFF}" destId="{B181A7E7-59E6-4F4F-AA50-B0C48EE1AC8A}" srcOrd="0" destOrd="0" presId="urn:microsoft.com/office/officeart/2005/8/layout/process2"/>
    <dgm:cxn modelId="{1B6914E2-4F1D-4B2A-8A83-C754F2BD10F7}" type="presOf" srcId="{04AE5B56-FB44-4CBA-8C18-147879DF89BF}" destId="{6135CED5-473A-4E24-A601-DED18E3C230F}" srcOrd="1" destOrd="0" presId="urn:microsoft.com/office/officeart/2005/8/layout/process2"/>
    <dgm:cxn modelId="{8E719B62-173D-472E-95A0-DA28507977DE}" type="presOf" srcId="{5CDB7546-120F-422D-9C31-5D3D8572A55D}" destId="{DB61EFF5-9F67-427E-AD21-53C1FBD7AA54}" srcOrd="0" destOrd="0" presId="urn:microsoft.com/office/officeart/2005/8/layout/process2"/>
    <dgm:cxn modelId="{5F09B56B-A52A-4736-9EB7-F0C9DB4736AA}" type="presOf" srcId="{BCE5AC5E-5A06-4C80-80CF-085F34FBCF6F}" destId="{E592F63B-E7AE-435B-BD74-981AB0E65268}" srcOrd="1" destOrd="0" presId="urn:microsoft.com/office/officeart/2005/8/layout/process2"/>
    <dgm:cxn modelId="{AA11719B-4083-4C7E-A019-A340C7D22234}" srcId="{10094C8A-CECC-4F2F-A0EF-09278518A381}" destId="{A72BAAD1-0D19-46AB-8350-E151650E0987}" srcOrd="1" destOrd="0" parTransId="{FADFAC29-660C-4A0E-9728-9B137D41A303}" sibTransId="{04AE5B56-FB44-4CBA-8C18-147879DF89BF}"/>
    <dgm:cxn modelId="{04CBAA07-6E0D-4B65-8ED7-3EA19E33F22A}" type="presOf" srcId="{A72BAAD1-0D19-46AB-8350-E151650E0987}" destId="{2DF3815F-DC33-4326-93AD-665702DC561D}" srcOrd="0" destOrd="0" presId="urn:microsoft.com/office/officeart/2005/8/layout/process2"/>
    <dgm:cxn modelId="{C31E06B4-019C-42BB-866A-8A13C281C72B}" type="presOf" srcId="{6E662501-E1A1-4BF4-BC6E-3B96772C463C}" destId="{0BC621C7-CB65-417C-BC3C-45246356F23B}" srcOrd="1" destOrd="0" presId="urn:microsoft.com/office/officeart/2005/8/layout/process2"/>
    <dgm:cxn modelId="{E691ED23-E371-440A-9867-A597DA45D1A9}" srcId="{10094C8A-CECC-4F2F-A0EF-09278518A381}" destId="{0003FA18-9C6D-49D5-87D9-8FB3FC845AFF}" srcOrd="3" destOrd="0" parTransId="{9BE73EBA-70F3-4981-85F0-EF1825F371DF}" sibTransId="{BCE5AC5E-5A06-4C80-80CF-085F34FBCF6F}"/>
    <dgm:cxn modelId="{0BE10654-5A69-4553-B505-4CEF2E3F162A}" type="presOf" srcId="{04AE5B56-FB44-4CBA-8C18-147879DF89BF}" destId="{74F2920B-0D4F-4714-B409-82CFB41AFA5E}" srcOrd="0" destOrd="0" presId="urn:microsoft.com/office/officeart/2005/8/layout/process2"/>
    <dgm:cxn modelId="{511EECFA-3BB7-48F9-9045-E1D20B59297C}" srcId="{10094C8A-CECC-4F2F-A0EF-09278518A381}" destId="{54809BB8-C92E-4011-ADF2-1D3B495C73DD}" srcOrd="5" destOrd="0" parTransId="{8DA5A6DF-36E2-49E6-9878-435EC930FE36}" sibTransId="{F9A52BA4-D3AC-421D-B6C0-7B79FB976046}"/>
    <dgm:cxn modelId="{924B121A-90CC-4C6D-9297-0131C915D047}" type="presOf" srcId="{4EE0798E-6855-4E44-9BAD-9D014FF3AF7F}" destId="{BC9209C6-652B-414F-B1A9-D697CA2B993B}" srcOrd="1" destOrd="0" presId="urn:microsoft.com/office/officeart/2005/8/layout/process2"/>
    <dgm:cxn modelId="{C7824622-B2E5-42A7-A37E-9142C6E8EAF6}" type="presOf" srcId="{10094C8A-CECC-4F2F-A0EF-09278518A381}" destId="{600A557A-63C7-445E-9648-F1D34C037EB5}" srcOrd="0" destOrd="0" presId="urn:microsoft.com/office/officeart/2005/8/layout/process2"/>
    <dgm:cxn modelId="{59B7CC47-654E-4F82-A860-82B3A6C67383}" srcId="{10094C8A-CECC-4F2F-A0EF-09278518A381}" destId="{22F91A4D-5EF3-4B8A-A830-0608EB248A13}" srcOrd="0" destOrd="0" parTransId="{F72E79FB-E684-4A90-A587-E054023E081B}" sibTransId="{5CDB7546-120F-422D-9C31-5D3D8572A55D}"/>
    <dgm:cxn modelId="{4D983E79-CD91-4BAF-8560-D578911A4BCC}" srcId="{10094C8A-CECC-4F2F-A0EF-09278518A381}" destId="{3E4C68E7-A145-43FD-A77D-411E0319A4A6}" srcOrd="2" destOrd="0" parTransId="{A35A0DC7-879F-4C19-B2DB-E55B9A204F74}" sibTransId="{4EE0798E-6855-4E44-9BAD-9D014FF3AF7F}"/>
    <dgm:cxn modelId="{924D712D-154E-4055-9C04-DA89D868D49E}" type="presOf" srcId="{22F91A4D-5EF3-4B8A-A830-0608EB248A13}" destId="{2D5CF86F-66DD-47AE-BB8D-73ADD45ED8A2}" srcOrd="0" destOrd="0" presId="urn:microsoft.com/office/officeart/2005/8/layout/process2"/>
    <dgm:cxn modelId="{F060DFD2-C3BB-4B5C-A11C-BBC0B2F1BDB5}" type="presOf" srcId="{BCE5AC5E-5A06-4C80-80CF-085F34FBCF6F}" destId="{66AC9863-0809-4957-8A18-7D7A93843A28}" srcOrd="0" destOrd="0" presId="urn:microsoft.com/office/officeart/2005/8/layout/process2"/>
    <dgm:cxn modelId="{4DB16AC5-0FD1-4806-B72B-88E81D05B39B}" type="presOf" srcId="{5CDB7546-120F-422D-9C31-5D3D8572A55D}" destId="{C30A748F-8794-4076-86C9-BEC1CC74ED9E}" srcOrd="1" destOrd="0" presId="urn:microsoft.com/office/officeart/2005/8/layout/process2"/>
    <dgm:cxn modelId="{33E67742-3F5B-4B1B-BF13-13BE18A424A7}" type="presOf" srcId="{54809BB8-C92E-4011-ADF2-1D3B495C73DD}" destId="{4889C61F-C3E5-4A94-9E4F-D5F21B9704B4}" srcOrd="0" destOrd="0" presId="urn:microsoft.com/office/officeart/2005/8/layout/process2"/>
    <dgm:cxn modelId="{F1615E5B-B0FE-4D6C-AF27-0CE32D55641B}" type="presOf" srcId="{4EE0798E-6855-4E44-9BAD-9D014FF3AF7F}" destId="{FC6BC5CC-6511-4FCF-B7DE-4490B8A89994}" srcOrd="0" destOrd="0" presId="urn:microsoft.com/office/officeart/2005/8/layout/process2"/>
    <dgm:cxn modelId="{D4D38F94-54AB-4079-AFFB-69EBE684C66D}" type="presOf" srcId="{3E4C68E7-A145-43FD-A77D-411E0319A4A6}" destId="{58C49E62-581A-48B7-BBC8-640D3F6C6BB4}" srcOrd="0" destOrd="0" presId="urn:microsoft.com/office/officeart/2005/8/layout/process2"/>
    <dgm:cxn modelId="{A01B8F7C-BE82-426C-9B51-37022C9C23BA}" srcId="{10094C8A-CECC-4F2F-A0EF-09278518A381}" destId="{5EA9A192-0417-4C32-9860-836959668497}" srcOrd="4" destOrd="0" parTransId="{A7ED4138-1DBA-46A4-920B-7E0E3BFEA60B}" sibTransId="{6E662501-E1A1-4BF4-BC6E-3B96772C463C}"/>
    <dgm:cxn modelId="{D0FCEE4F-4358-4CAE-AF31-1683E60DF0F1}" type="presParOf" srcId="{600A557A-63C7-445E-9648-F1D34C037EB5}" destId="{2D5CF86F-66DD-47AE-BB8D-73ADD45ED8A2}" srcOrd="0" destOrd="0" presId="urn:microsoft.com/office/officeart/2005/8/layout/process2"/>
    <dgm:cxn modelId="{3F94E66B-6489-4422-BC3F-B57DB715FD60}" type="presParOf" srcId="{600A557A-63C7-445E-9648-F1D34C037EB5}" destId="{DB61EFF5-9F67-427E-AD21-53C1FBD7AA54}" srcOrd="1" destOrd="0" presId="urn:microsoft.com/office/officeart/2005/8/layout/process2"/>
    <dgm:cxn modelId="{08678A6D-C1E3-4B0F-97E9-024CCC2A30B2}" type="presParOf" srcId="{DB61EFF5-9F67-427E-AD21-53C1FBD7AA54}" destId="{C30A748F-8794-4076-86C9-BEC1CC74ED9E}" srcOrd="0" destOrd="0" presId="urn:microsoft.com/office/officeart/2005/8/layout/process2"/>
    <dgm:cxn modelId="{0EE0CAE8-6A48-4C93-9B93-DAA35B7A073A}" type="presParOf" srcId="{600A557A-63C7-445E-9648-F1D34C037EB5}" destId="{2DF3815F-DC33-4326-93AD-665702DC561D}" srcOrd="2" destOrd="0" presId="urn:microsoft.com/office/officeart/2005/8/layout/process2"/>
    <dgm:cxn modelId="{3F231F42-B5A3-4BB0-8B64-E03167866B2F}" type="presParOf" srcId="{600A557A-63C7-445E-9648-F1D34C037EB5}" destId="{74F2920B-0D4F-4714-B409-82CFB41AFA5E}" srcOrd="3" destOrd="0" presId="urn:microsoft.com/office/officeart/2005/8/layout/process2"/>
    <dgm:cxn modelId="{CF6AD9F9-4BC6-48B0-BE30-CFEFF9010C27}" type="presParOf" srcId="{74F2920B-0D4F-4714-B409-82CFB41AFA5E}" destId="{6135CED5-473A-4E24-A601-DED18E3C230F}" srcOrd="0" destOrd="0" presId="urn:microsoft.com/office/officeart/2005/8/layout/process2"/>
    <dgm:cxn modelId="{D4029100-7CBD-4661-B616-0D752BAEA40F}" type="presParOf" srcId="{600A557A-63C7-445E-9648-F1D34C037EB5}" destId="{58C49E62-581A-48B7-BBC8-640D3F6C6BB4}" srcOrd="4" destOrd="0" presId="urn:microsoft.com/office/officeart/2005/8/layout/process2"/>
    <dgm:cxn modelId="{4977277B-9502-4C26-B25A-1DF4AF5DD73D}" type="presParOf" srcId="{600A557A-63C7-445E-9648-F1D34C037EB5}" destId="{FC6BC5CC-6511-4FCF-B7DE-4490B8A89994}" srcOrd="5" destOrd="0" presId="urn:microsoft.com/office/officeart/2005/8/layout/process2"/>
    <dgm:cxn modelId="{2D9B597D-BDA0-4FE4-9203-26BA35EA8554}" type="presParOf" srcId="{FC6BC5CC-6511-4FCF-B7DE-4490B8A89994}" destId="{BC9209C6-652B-414F-B1A9-D697CA2B993B}" srcOrd="0" destOrd="0" presId="urn:microsoft.com/office/officeart/2005/8/layout/process2"/>
    <dgm:cxn modelId="{A901E5C6-B39B-4099-9E95-BE8B653007BA}" type="presParOf" srcId="{600A557A-63C7-445E-9648-F1D34C037EB5}" destId="{B181A7E7-59E6-4F4F-AA50-B0C48EE1AC8A}" srcOrd="6" destOrd="0" presId="urn:microsoft.com/office/officeart/2005/8/layout/process2"/>
    <dgm:cxn modelId="{E26735B9-9E41-49E5-B5A0-806AE5D382E8}" type="presParOf" srcId="{600A557A-63C7-445E-9648-F1D34C037EB5}" destId="{66AC9863-0809-4957-8A18-7D7A93843A28}" srcOrd="7" destOrd="0" presId="urn:microsoft.com/office/officeart/2005/8/layout/process2"/>
    <dgm:cxn modelId="{956C9813-58FE-4555-9861-F77B581C7DD4}" type="presParOf" srcId="{66AC9863-0809-4957-8A18-7D7A93843A28}" destId="{E592F63B-E7AE-435B-BD74-981AB0E65268}" srcOrd="0" destOrd="0" presId="urn:microsoft.com/office/officeart/2005/8/layout/process2"/>
    <dgm:cxn modelId="{81A21997-D633-4A1E-B249-2CCC1EC6B4CD}" type="presParOf" srcId="{600A557A-63C7-445E-9648-F1D34C037EB5}" destId="{669A586E-E182-4A81-8AA6-013B082277CC}" srcOrd="8" destOrd="0" presId="urn:microsoft.com/office/officeart/2005/8/layout/process2"/>
    <dgm:cxn modelId="{4964A4BE-EBEA-4D76-B343-47DE4A1FDE15}" type="presParOf" srcId="{600A557A-63C7-445E-9648-F1D34C037EB5}" destId="{AA47E51E-2077-4E21-8A02-611816CFE85D}" srcOrd="9" destOrd="0" presId="urn:microsoft.com/office/officeart/2005/8/layout/process2"/>
    <dgm:cxn modelId="{BDCBF4D3-40EC-4E23-AA3B-ACBF639DD131}" type="presParOf" srcId="{AA47E51E-2077-4E21-8A02-611816CFE85D}" destId="{0BC621C7-CB65-417C-BC3C-45246356F23B}" srcOrd="0" destOrd="0" presId="urn:microsoft.com/office/officeart/2005/8/layout/process2"/>
    <dgm:cxn modelId="{A8B3CA2B-97BF-4838-A857-BA32DE1BB1DD}" type="presParOf" srcId="{600A557A-63C7-445E-9648-F1D34C037EB5}" destId="{4889C61F-C3E5-4A94-9E4F-D5F21B9704B4}"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F86F-66DD-47AE-BB8D-73ADD45ED8A2}">
      <dsp:nvSpPr>
        <dsp:cNvPr id="0" name=""/>
        <dsp:cNvSpPr/>
      </dsp:nvSpPr>
      <dsp:spPr>
        <a:xfrm>
          <a:off x="612313" y="3455"/>
          <a:ext cx="2003396" cy="12391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kumimoji="1" lang="en-US" altLang="ja-JP" sz="1600" b="1" kern="1200" dirty="0" smtClean="0">
              <a:solidFill>
                <a:schemeClr val="tx1"/>
              </a:solidFill>
            </a:rPr>
            <a:t>Existing test vectors</a:t>
          </a:r>
          <a:endParaRPr kumimoji="1" lang="en-US" altLang="ja-JP" sz="1600" b="1" kern="1200" dirty="0" smtClean="0">
            <a:solidFill>
              <a:schemeClr val="tx1"/>
            </a:solidFill>
          </a:endParaRPr>
        </a:p>
        <a:p>
          <a:pPr lvl="0" algn="l" defTabSz="711200">
            <a:lnSpc>
              <a:spcPct val="90000"/>
            </a:lnSpc>
            <a:spcBef>
              <a:spcPct val="0"/>
            </a:spcBef>
            <a:spcAft>
              <a:spcPct val="35000"/>
            </a:spcAft>
          </a:pPr>
          <a:r>
            <a:rPr kumimoji="1" lang="ja-JP" altLang="en-US" sz="1100" kern="1200" dirty="0" smtClean="0">
              <a:solidFill>
                <a:schemeClr val="tx1"/>
              </a:solidFill>
            </a:rPr>
            <a:t>・</a:t>
          </a:r>
          <a:r>
            <a:rPr kumimoji="1" lang="en-US" altLang="ja-JP" sz="1100" kern="1200" dirty="0" smtClean="0">
              <a:solidFill>
                <a:schemeClr val="tx1"/>
              </a:solidFill>
            </a:rPr>
            <a:t>CSV</a:t>
          </a:r>
        </a:p>
        <a:p>
          <a:pPr lvl="0" algn="l" defTabSz="711200">
            <a:lnSpc>
              <a:spcPct val="90000"/>
            </a:lnSpc>
            <a:spcBef>
              <a:spcPct val="0"/>
            </a:spcBef>
            <a:spcAft>
              <a:spcPct val="35000"/>
            </a:spcAft>
          </a:pPr>
          <a:r>
            <a:rPr kumimoji="1" lang="ja-JP" altLang="en-US" sz="1100" kern="1200" dirty="0" smtClean="0">
              <a:solidFill>
                <a:schemeClr val="tx1"/>
              </a:solidFill>
            </a:rPr>
            <a:t>・</a:t>
          </a:r>
          <a:r>
            <a:rPr kumimoji="1" lang="en-US" altLang="ja-JP" sz="1100" kern="1200" dirty="0" smtClean="0">
              <a:solidFill>
                <a:schemeClr val="tx1"/>
              </a:solidFill>
            </a:rPr>
            <a:t>MAT-file</a:t>
          </a:r>
          <a:endParaRPr kumimoji="1" lang="en-US" altLang="ja-JP" sz="1100" kern="1200" dirty="0" smtClean="0">
            <a:solidFill>
              <a:schemeClr val="tx1"/>
            </a:solidFill>
          </a:endParaRPr>
        </a:p>
        <a:p>
          <a:pPr lvl="0" algn="l" defTabSz="711200">
            <a:lnSpc>
              <a:spcPct val="90000"/>
            </a:lnSpc>
            <a:spcBef>
              <a:spcPct val="0"/>
            </a:spcBef>
            <a:spcAft>
              <a:spcPct val="35000"/>
            </a:spcAft>
          </a:pPr>
          <a:r>
            <a:rPr kumimoji="1" lang="ja-JP" altLang="en-US" sz="1100" kern="1200" dirty="0" smtClean="0">
              <a:solidFill>
                <a:schemeClr val="tx1"/>
              </a:solidFill>
            </a:rPr>
            <a:t>・</a:t>
          </a:r>
          <a:r>
            <a:rPr kumimoji="1" lang="en-US" altLang="ja-JP" sz="1100" kern="1200" dirty="0" smtClean="0">
              <a:solidFill>
                <a:schemeClr val="tx1"/>
              </a:solidFill>
            </a:rPr>
            <a:t>Signal </a:t>
          </a:r>
          <a:r>
            <a:rPr kumimoji="1" lang="en-US" altLang="ja-JP" sz="1100" kern="1200" dirty="0" smtClean="0">
              <a:solidFill>
                <a:schemeClr val="tx1"/>
              </a:solidFill>
            </a:rPr>
            <a:t>Builder, </a:t>
          </a:r>
          <a:r>
            <a:rPr kumimoji="1" lang="en-US" altLang="ja-JP" sz="1100" kern="1200" dirty="0" err="1" smtClean="0">
              <a:solidFill>
                <a:schemeClr val="tx1"/>
              </a:solidFill>
            </a:rPr>
            <a:t>etc</a:t>
          </a:r>
          <a:endParaRPr kumimoji="1" lang="en-US" altLang="ja-JP" sz="1100" kern="1200" dirty="0" smtClean="0">
            <a:solidFill>
              <a:schemeClr val="tx1"/>
            </a:solidFill>
          </a:endParaRPr>
        </a:p>
      </dsp:txBody>
      <dsp:txXfrm>
        <a:off x="648605" y="39747"/>
        <a:ext cx="1930812" cy="1166531"/>
      </dsp:txXfrm>
    </dsp:sp>
    <dsp:sp modelId="{DB61EFF5-9F67-427E-AD21-53C1FBD7AA54}">
      <dsp:nvSpPr>
        <dsp:cNvPr id="0" name=""/>
        <dsp:cNvSpPr/>
      </dsp:nvSpPr>
      <dsp:spPr>
        <a:xfrm rot="5400000">
          <a:off x="1520102" y="1255092"/>
          <a:ext cx="187818" cy="225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5400000">
        <a:off x="1546397" y="1273874"/>
        <a:ext cx="135230" cy="131473"/>
      </dsp:txXfrm>
    </dsp:sp>
    <dsp:sp modelId="{2DF3815F-DC33-4326-93AD-665702DC561D}">
      <dsp:nvSpPr>
        <dsp:cNvPr id="0" name=""/>
        <dsp:cNvSpPr/>
      </dsp:nvSpPr>
      <dsp:spPr>
        <a:xfrm>
          <a:off x="612313" y="1492996"/>
          <a:ext cx="2003396" cy="500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b="1" kern="1200" dirty="0" smtClean="0">
              <a:solidFill>
                <a:schemeClr val="tx1"/>
              </a:solidFill>
            </a:rPr>
            <a:t>Specify a model</a:t>
          </a:r>
          <a:endParaRPr kumimoji="1" lang="ja-JP" altLang="en-US" sz="1300" b="1" kern="1200" dirty="0">
            <a:solidFill>
              <a:schemeClr val="tx1"/>
            </a:solidFill>
          </a:endParaRPr>
        </a:p>
      </dsp:txBody>
      <dsp:txXfrm>
        <a:off x="626982" y="1507665"/>
        <a:ext cx="1974058" cy="471511"/>
      </dsp:txXfrm>
    </dsp:sp>
    <dsp:sp modelId="{74F2920B-0D4F-4714-B409-82CFB41AFA5E}">
      <dsp:nvSpPr>
        <dsp:cNvPr id="0" name=""/>
        <dsp:cNvSpPr/>
      </dsp:nvSpPr>
      <dsp:spPr>
        <a:xfrm rot="5400000">
          <a:off x="1520102" y="2006366"/>
          <a:ext cx="187818" cy="225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5400000">
        <a:off x="1546397" y="2025148"/>
        <a:ext cx="135230" cy="131473"/>
      </dsp:txXfrm>
    </dsp:sp>
    <dsp:sp modelId="{58C49E62-581A-48B7-BBC8-640D3F6C6BB4}">
      <dsp:nvSpPr>
        <dsp:cNvPr id="0" name=""/>
        <dsp:cNvSpPr/>
      </dsp:nvSpPr>
      <dsp:spPr>
        <a:xfrm>
          <a:off x="612313" y="2244269"/>
          <a:ext cx="2003396" cy="500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b="1" kern="1200" dirty="0" smtClean="0">
              <a:solidFill>
                <a:schemeClr val="tx1"/>
              </a:solidFill>
            </a:rPr>
            <a:t>Model coverage measurement</a:t>
          </a:r>
          <a:endParaRPr kumimoji="1" lang="ja-JP" altLang="en-US" sz="1300" b="1" kern="1200" dirty="0">
            <a:solidFill>
              <a:schemeClr val="tx1"/>
            </a:solidFill>
          </a:endParaRPr>
        </a:p>
      </dsp:txBody>
      <dsp:txXfrm>
        <a:off x="626982" y="2258938"/>
        <a:ext cx="1974058" cy="471511"/>
      </dsp:txXfrm>
    </dsp:sp>
    <dsp:sp modelId="{FC6BC5CC-6511-4FCF-B7DE-4490B8A89994}">
      <dsp:nvSpPr>
        <dsp:cNvPr id="0" name=""/>
        <dsp:cNvSpPr/>
      </dsp:nvSpPr>
      <dsp:spPr>
        <a:xfrm rot="5400000">
          <a:off x="1520102" y="2757640"/>
          <a:ext cx="187818" cy="225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5400000">
        <a:off x="1546397" y="2776422"/>
        <a:ext cx="135230" cy="131473"/>
      </dsp:txXfrm>
    </dsp:sp>
    <dsp:sp modelId="{B181A7E7-59E6-4F4F-AA50-B0C48EE1AC8A}">
      <dsp:nvSpPr>
        <dsp:cNvPr id="0" name=""/>
        <dsp:cNvSpPr/>
      </dsp:nvSpPr>
      <dsp:spPr>
        <a:xfrm>
          <a:off x="612313" y="2995543"/>
          <a:ext cx="2003396" cy="500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b="1" kern="1200" dirty="0" smtClean="0">
              <a:solidFill>
                <a:schemeClr val="tx1"/>
              </a:solidFill>
            </a:rPr>
            <a:t>Analyzing missing coverage objectives</a:t>
          </a:r>
          <a:endParaRPr kumimoji="1" lang="en-US" altLang="ja-JP" sz="1300" b="1" kern="1200" dirty="0" smtClean="0">
            <a:solidFill>
              <a:schemeClr val="tx1"/>
            </a:solidFill>
          </a:endParaRPr>
        </a:p>
      </dsp:txBody>
      <dsp:txXfrm>
        <a:off x="626982" y="3010212"/>
        <a:ext cx="1974058" cy="471511"/>
      </dsp:txXfrm>
    </dsp:sp>
    <dsp:sp modelId="{66AC9863-0809-4957-8A18-7D7A93843A28}">
      <dsp:nvSpPr>
        <dsp:cNvPr id="0" name=""/>
        <dsp:cNvSpPr/>
      </dsp:nvSpPr>
      <dsp:spPr>
        <a:xfrm rot="5400000">
          <a:off x="1520102" y="3508914"/>
          <a:ext cx="187818" cy="225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5400000">
        <a:off x="1546397" y="3527696"/>
        <a:ext cx="135230" cy="131473"/>
      </dsp:txXfrm>
    </dsp:sp>
    <dsp:sp modelId="{669A586E-E182-4A81-8AA6-013B082277CC}">
      <dsp:nvSpPr>
        <dsp:cNvPr id="0" name=""/>
        <dsp:cNvSpPr/>
      </dsp:nvSpPr>
      <dsp:spPr>
        <a:xfrm>
          <a:off x="612313" y="3746817"/>
          <a:ext cx="2003396" cy="500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b="1" kern="1200" dirty="0" smtClean="0">
              <a:solidFill>
                <a:schemeClr val="tx1"/>
              </a:solidFill>
            </a:rPr>
            <a:t>Cumulative coverage report</a:t>
          </a:r>
          <a:endParaRPr kumimoji="1" lang="en-US" altLang="ja-JP" sz="1300" b="1" kern="1200" dirty="0" smtClean="0">
            <a:solidFill>
              <a:schemeClr val="tx1"/>
            </a:solidFill>
          </a:endParaRPr>
        </a:p>
      </dsp:txBody>
      <dsp:txXfrm>
        <a:off x="626982" y="3761486"/>
        <a:ext cx="1974058" cy="471511"/>
      </dsp:txXfrm>
    </dsp:sp>
    <dsp:sp modelId="{AA47E51E-2077-4E21-8A02-611816CFE85D}">
      <dsp:nvSpPr>
        <dsp:cNvPr id="0" name=""/>
        <dsp:cNvSpPr/>
      </dsp:nvSpPr>
      <dsp:spPr>
        <a:xfrm rot="5400000">
          <a:off x="1520102" y="4260187"/>
          <a:ext cx="187818" cy="225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5400000">
        <a:off x="1546397" y="4278969"/>
        <a:ext cx="135230" cy="131473"/>
      </dsp:txXfrm>
    </dsp:sp>
    <dsp:sp modelId="{4889C61F-C3E5-4A94-9E4F-D5F21B9704B4}">
      <dsp:nvSpPr>
        <dsp:cNvPr id="0" name=""/>
        <dsp:cNvSpPr/>
      </dsp:nvSpPr>
      <dsp:spPr>
        <a:xfrm>
          <a:off x="612313" y="4498091"/>
          <a:ext cx="2003396" cy="500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b="1" kern="1200" dirty="0" smtClean="0">
              <a:solidFill>
                <a:schemeClr val="tx1"/>
              </a:solidFill>
            </a:rPr>
            <a:t>Merging test vectors</a:t>
          </a:r>
          <a:endParaRPr kumimoji="1" lang="en-US" altLang="ja-JP" sz="1300" b="1" kern="1200" dirty="0" smtClean="0">
            <a:solidFill>
              <a:schemeClr val="tx1"/>
            </a:solidFill>
          </a:endParaRPr>
        </a:p>
      </dsp:txBody>
      <dsp:txXfrm>
        <a:off x="626982" y="4512760"/>
        <a:ext cx="1974058" cy="4715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image" Target="../media/image255.png"/><Relationship Id="rId5" Type="http://schemas.openxmlformats.org/officeDocument/2006/relationships/image" Target="../media/image259.png"/><Relationship Id="rId4" Type="http://schemas.openxmlformats.org/officeDocument/2006/relationships/image" Target="../media/image25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image" Target="../media/image5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image" Target="../media/image83.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1/26/2013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1/26/2013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235518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4467106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101</a:t>
            </a:fld>
            <a:endParaRPr lang="en-US"/>
          </a:p>
        </p:txBody>
      </p:sp>
    </p:spTree>
    <p:extLst>
      <p:ext uri="{BB962C8B-B14F-4D97-AF65-F5344CB8AC3E}">
        <p14:creationId xmlns:p14="http://schemas.microsoft.com/office/powerpoint/2010/main" val="37666172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102</a:t>
            </a:fld>
            <a:endParaRPr lang="en-US"/>
          </a:p>
        </p:txBody>
      </p:sp>
    </p:spTree>
    <p:extLst>
      <p:ext uri="{BB962C8B-B14F-4D97-AF65-F5344CB8AC3E}">
        <p14:creationId xmlns:p14="http://schemas.microsoft.com/office/powerpoint/2010/main" val="1998308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103</a:t>
            </a:fld>
            <a:endParaRPr lang="en-US"/>
          </a:p>
        </p:txBody>
      </p:sp>
    </p:spTree>
    <p:extLst>
      <p:ext uri="{BB962C8B-B14F-4D97-AF65-F5344CB8AC3E}">
        <p14:creationId xmlns:p14="http://schemas.microsoft.com/office/powerpoint/2010/main" val="37481984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104</a:t>
            </a:fld>
            <a:endParaRPr lang="en-US"/>
          </a:p>
        </p:txBody>
      </p:sp>
    </p:spTree>
    <p:extLst>
      <p:ext uri="{BB962C8B-B14F-4D97-AF65-F5344CB8AC3E}">
        <p14:creationId xmlns:p14="http://schemas.microsoft.com/office/powerpoint/2010/main" val="2533251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105</a:t>
            </a:fld>
            <a:endParaRPr lang="en-US"/>
          </a:p>
        </p:txBody>
      </p:sp>
    </p:spTree>
    <p:extLst>
      <p:ext uri="{BB962C8B-B14F-4D97-AF65-F5344CB8AC3E}">
        <p14:creationId xmlns:p14="http://schemas.microsoft.com/office/powerpoint/2010/main" val="41503683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106</a:t>
            </a:fld>
            <a:endParaRPr lang="en-US"/>
          </a:p>
        </p:txBody>
      </p:sp>
    </p:spTree>
    <p:extLst>
      <p:ext uri="{BB962C8B-B14F-4D97-AF65-F5344CB8AC3E}">
        <p14:creationId xmlns:p14="http://schemas.microsoft.com/office/powerpoint/2010/main" val="29064454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AD73B8C3-A209-4A55-9261-22C2A02B3159}" type="slidenum">
              <a:rPr lang="en-US" smtClean="0"/>
              <a:pPr/>
              <a:t>107</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108</a:t>
            </a:fld>
            <a:endParaRPr lang="en-US"/>
          </a:p>
        </p:txBody>
      </p:sp>
    </p:spTree>
    <p:extLst>
      <p:ext uri="{BB962C8B-B14F-4D97-AF65-F5344CB8AC3E}">
        <p14:creationId xmlns:p14="http://schemas.microsoft.com/office/powerpoint/2010/main" val="26411463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AD73B8C3-A209-4A55-9261-22C2A02B3159}" type="slidenum">
              <a:rPr lang="en-US" smtClean="0"/>
              <a:pPr/>
              <a:t>109</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110</a:t>
            </a:fld>
            <a:endParaRPr lang="en-US"/>
          </a:p>
        </p:txBody>
      </p:sp>
    </p:spTree>
    <p:extLst>
      <p:ext uri="{BB962C8B-B14F-4D97-AF65-F5344CB8AC3E}">
        <p14:creationId xmlns:p14="http://schemas.microsoft.com/office/powerpoint/2010/main" val="413538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2575154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111</a:t>
            </a:fld>
            <a:endParaRPr lang="en-US"/>
          </a:p>
        </p:txBody>
      </p:sp>
    </p:spTree>
    <p:extLst>
      <p:ext uri="{BB962C8B-B14F-4D97-AF65-F5344CB8AC3E}">
        <p14:creationId xmlns:p14="http://schemas.microsoft.com/office/powerpoint/2010/main" val="12135862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112</a:t>
            </a:fld>
            <a:endParaRPr lang="en-US"/>
          </a:p>
        </p:txBody>
      </p:sp>
    </p:spTree>
    <p:extLst>
      <p:ext uri="{BB962C8B-B14F-4D97-AF65-F5344CB8AC3E}">
        <p14:creationId xmlns:p14="http://schemas.microsoft.com/office/powerpoint/2010/main" val="32086659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113</a:t>
            </a:fld>
            <a:endParaRPr lang="en-US"/>
          </a:p>
        </p:txBody>
      </p:sp>
    </p:spTree>
    <p:extLst>
      <p:ext uri="{BB962C8B-B14F-4D97-AF65-F5344CB8AC3E}">
        <p14:creationId xmlns:p14="http://schemas.microsoft.com/office/powerpoint/2010/main" val="28993128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114</a:t>
            </a:fld>
            <a:endParaRPr lang="en-US"/>
          </a:p>
        </p:txBody>
      </p:sp>
    </p:spTree>
    <p:extLst>
      <p:ext uri="{BB962C8B-B14F-4D97-AF65-F5344CB8AC3E}">
        <p14:creationId xmlns:p14="http://schemas.microsoft.com/office/powerpoint/2010/main" val="10853592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115</a:t>
            </a:fld>
            <a:endParaRPr lang="en-US"/>
          </a:p>
        </p:txBody>
      </p:sp>
    </p:spTree>
    <p:extLst>
      <p:ext uri="{BB962C8B-B14F-4D97-AF65-F5344CB8AC3E}">
        <p14:creationId xmlns:p14="http://schemas.microsoft.com/office/powerpoint/2010/main" val="38720930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116</a:t>
            </a:fld>
            <a:endParaRPr lang="en-US"/>
          </a:p>
        </p:txBody>
      </p:sp>
    </p:spTree>
    <p:extLst>
      <p:ext uri="{BB962C8B-B14F-4D97-AF65-F5344CB8AC3E}">
        <p14:creationId xmlns:p14="http://schemas.microsoft.com/office/powerpoint/2010/main" val="7525919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117</a:t>
            </a:fld>
            <a:endParaRPr lang="en-US"/>
          </a:p>
        </p:txBody>
      </p:sp>
    </p:spTree>
    <p:extLst>
      <p:ext uri="{BB962C8B-B14F-4D97-AF65-F5344CB8AC3E}">
        <p14:creationId xmlns:p14="http://schemas.microsoft.com/office/powerpoint/2010/main" val="10957408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118</a:t>
            </a:fld>
            <a:endParaRPr lang="en-US"/>
          </a:p>
        </p:txBody>
      </p:sp>
    </p:spTree>
    <p:extLst>
      <p:ext uri="{BB962C8B-B14F-4D97-AF65-F5344CB8AC3E}">
        <p14:creationId xmlns:p14="http://schemas.microsoft.com/office/powerpoint/2010/main" val="37931877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119</a:t>
            </a:fld>
            <a:endParaRPr lang="en-US"/>
          </a:p>
        </p:txBody>
      </p:sp>
    </p:spTree>
    <p:extLst>
      <p:ext uri="{BB962C8B-B14F-4D97-AF65-F5344CB8AC3E}">
        <p14:creationId xmlns:p14="http://schemas.microsoft.com/office/powerpoint/2010/main" val="21979124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120</a:t>
            </a:fld>
            <a:endParaRPr lang="en-US"/>
          </a:p>
        </p:txBody>
      </p:sp>
    </p:spTree>
    <p:extLst>
      <p:ext uri="{BB962C8B-B14F-4D97-AF65-F5344CB8AC3E}">
        <p14:creationId xmlns:p14="http://schemas.microsoft.com/office/powerpoint/2010/main" val="809908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8366317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121</a:t>
            </a:fld>
            <a:endParaRPr lang="en-US"/>
          </a:p>
        </p:txBody>
      </p:sp>
    </p:spTree>
    <p:extLst>
      <p:ext uri="{BB962C8B-B14F-4D97-AF65-F5344CB8AC3E}">
        <p14:creationId xmlns:p14="http://schemas.microsoft.com/office/powerpoint/2010/main" val="17535770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122</a:t>
            </a:fld>
            <a:endParaRPr lang="en-US"/>
          </a:p>
        </p:txBody>
      </p:sp>
    </p:spTree>
    <p:extLst>
      <p:ext uri="{BB962C8B-B14F-4D97-AF65-F5344CB8AC3E}">
        <p14:creationId xmlns:p14="http://schemas.microsoft.com/office/powerpoint/2010/main" val="27514540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123</a:t>
            </a:fld>
            <a:endParaRPr lang="en-US"/>
          </a:p>
        </p:txBody>
      </p:sp>
    </p:spTree>
    <p:extLst>
      <p:ext uri="{BB962C8B-B14F-4D97-AF65-F5344CB8AC3E}">
        <p14:creationId xmlns:p14="http://schemas.microsoft.com/office/powerpoint/2010/main" val="31647251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124</a:t>
            </a:fld>
            <a:endParaRPr lang="en-US"/>
          </a:p>
        </p:txBody>
      </p:sp>
    </p:spTree>
    <p:extLst>
      <p:ext uri="{BB962C8B-B14F-4D97-AF65-F5344CB8AC3E}">
        <p14:creationId xmlns:p14="http://schemas.microsoft.com/office/powerpoint/2010/main" val="23518107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125</a:t>
            </a:fld>
            <a:endParaRPr lang="en-US"/>
          </a:p>
        </p:txBody>
      </p:sp>
    </p:spTree>
    <p:extLst>
      <p:ext uri="{BB962C8B-B14F-4D97-AF65-F5344CB8AC3E}">
        <p14:creationId xmlns:p14="http://schemas.microsoft.com/office/powerpoint/2010/main" val="27784575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126</a:t>
            </a:fld>
            <a:endParaRPr lang="en-US"/>
          </a:p>
        </p:txBody>
      </p:sp>
    </p:spTree>
    <p:extLst>
      <p:ext uri="{BB962C8B-B14F-4D97-AF65-F5344CB8AC3E}">
        <p14:creationId xmlns:p14="http://schemas.microsoft.com/office/powerpoint/2010/main" val="32448272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127</a:t>
            </a:fld>
            <a:endParaRPr lang="en-US"/>
          </a:p>
        </p:txBody>
      </p:sp>
    </p:spTree>
    <p:extLst>
      <p:ext uri="{BB962C8B-B14F-4D97-AF65-F5344CB8AC3E}">
        <p14:creationId xmlns:p14="http://schemas.microsoft.com/office/powerpoint/2010/main" val="15973298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The MathWorks</a:t>
            </a:r>
          </a:p>
        </p:txBody>
      </p:sp>
      <p:sp>
        <p:nvSpPr>
          <p:cNvPr id="7" name="Rectangle 7"/>
          <p:cNvSpPr>
            <a:spLocks noGrp="1" noChangeArrowheads="1"/>
          </p:cNvSpPr>
          <p:nvPr>
            <p:ph type="sldNum" sz="quarter" idx="5"/>
          </p:nvPr>
        </p:nvSpPr>
        <p:spPr>
          <a:ln/>
        </p:spPr>
        <p:txBody>
          <a:bodyPr/>
          <a:lstStyle/>
          <a:p>
            <a:fld id="{1F683D1F-6ABE-4C3C-B6D3-BBB4201CADF5}" type="slidenum">
              <a:rPr lang="en-US"/>
              <a:pPr/>
              <a:t>130</a:t>
            </a:fld>
            <a:endParaRPr 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135</a:t>
            </a:fld>
            <a:endParaRPr lang="en-US"/>
          </a:p>
        </p:txBody>
      </p:sp>
    </p:spTree>
    <p:extLst>
      <p:ext uri="{BB962C8B-B14F-4D97-AF65-F5344CB8AC3E}">
        <p14:creationId xmlns:p14="http://schemas.microsoft.com/office/powerpoint/2010/main" val="15771741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95668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137</a:t>
            </a:fld>
            <a:endParaRPr lang="en-US"/>
          </a:p>
        </p:txBody>
      </p:sp>
    </p:spTree>
    <p:extLst>
      <p:ext uri="{BB962C8B-B14F-4D97-AF65-F5344CB8AC3E}">
        <p14:creationId xmlns:p14="http://schemas.microsoft.com/office/powerpoint/2010/main" val="36041028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138</a:t>
            </a:fld>
            <a:endParaRPr lang="en-US"/>
          </a:p>
        </p:txBody>
      </p:sp>
    </p:spTree>
    <p:extLst>
      <p:ext uri="{BB962C8B-B14F-4D97-AF65-F5344CB8AC3E}">
        <p14:creationId xmlns:p14="http://schemas.microsoft.com/office/powerpoint/2010/main" val="15948026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139</a:t>
            </a:fld>
            <a:endParaRPr lang="en-US"/>
          </a:p>
        </p:txBody>
      </p:sp>
    </p:spTree>
    <p:extLst>
      <p:ext uri="{BB962C8B-B14F-4D97-AF65-F5344CB8AC3E}">
        <p14:creationId xmlns:p14="http://schemas.microsoft.com/office/powerpoint/2010/main" val="17119000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140</a:t>
            </a:fld>
            <a:endParaRPr lang="en-US"/>
          </a:p>
        </p:txBody>
      </p:sp>
    </p:spTree>
    <p:extLst>
      <p:ext uri="{BB962C8B-B14F-4D97-AF65-F5344CB8AC3E}">
        <p14:creationId xmlns:p14="http://schemas.microsoft.com/office/powerpoint/2010/main" val="20798749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141</a:t>
            </a:fld>
            <a:endParaRPr lang="en-US"/>
          </a:p>
        </p:txBody>
      </p:sp>
    </p:spTree>
    <p:extLst>
      <p:ext uri="{BB962C8B-B14F-4D97-AF65-F5344CB8AC3E}">
        <p14:creationId xmlns:p14="http://schemas.microsoft.com/office/powerpoint/2010/main" val="22224997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142</a:t>
            </a:fld>
            <a:endParaRPr lang="en-US"/>
          </a:p>
        </p:txBody>
      </p:sp>
    </p:spTree>
    <p:extLst>
      <p:ext uri="{BB962C8B-B14F-4D97-AF65-F5344CB8AC3E}">
        <p14:creationId xmlns:p14="http://schemas.microsoft.com/office/powerpoint/2010/main" val="37067351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143</a:t>
            </a:fld>
            <a:endParaRPr lang="en-US"/>
          </a:p>
        </p:txBody>
      </p:sp>
    </p:spTree>
    <p:extLst>
      <p:ext uri="{BB962C8B-B14F-4D97-AF65-F5344CB8AC3E}">
        <p14:creationId xmlns:p14="http://schemas.microsoft.com/office/powerpoint/2010/main" val="27201170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144</a:t>
            </a:fld>
            <a:endParaRPr lang="en-US"/>
          </a:p>
        </p:txBody>
      </p:sp>
    </p:spTree>
    <p:extLst>
      <p:ext uri="{BB962C8B-B14F-4D97-AF65-F5344CB8AC3E}">
        <p14:creationId xmlns:p14="http://schemas.microsoft.com/office/powerpoint/2010/main" val="34167613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145</a:t>
            </a:fld>
            <a:endParaRPr lang="en-US"/>
          </a:p>
        </p:txBody>
      </p:sp>
    </p:spTree>
    <p:extLst>
      <p:ext uri="{BB962C8B-B14F-4D97-AF65-F5344CB8AC3E}">
        <p14:creationId xmlns:p14="http://schemas.microsoft.com/office/powerpoint/2010/main" val="9696789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146</a:t>
            </a:fld>
            <a:endParaRPr lang="en-US"/>
          </a:p>
        </p:txBody>
      </p:sp>
    </p:spTree>
    <p:extLst>
      <p:ext uri="{BB962C8B-B14F-4D97-AF65-F5344CB8AC3E}">
        <p14:creationId xmlns:p14="http://schemas.microsoft.com/office/powerpoint/2010/main" val="82301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87211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147</a:t>
            </a:fld>
            <a:endParaRPr lang="en-US"/>
          </a:p>
        </p:txBody>
      </p:sp>
    </p:spTree>
    <p:extLst>
      <p:ext uri="{BB962C8B-B14F-4D97-AF65-F5344CB8AC3E}">
        <p14:creationId xmlns:p14="http://schemas.microsoft.com/office/powerpoint/2010/main" val="39682686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148</a:t>
            </a:fld>
            <a:endParaRPr lang="en-US"/>
          </a:p>
        </p:txBody>
      </p:sp>
    </p:spTree>
    <p:extLst>
      <p:ext uri="{BB962C8B-B14F-4D97-AF65-F5344CB8AC3E}">
        <p14:creationId xmlns:p14="http://schemas.microsoft.com/office/powerpoint/2010/main" val="35254231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149</a:t>
            </a:fld>
            <a:endParaRPr lang="en-US"/>
          </a:p>
        </p:txBody>
      </p:sp>
    </p:spTree>
    <p:extLst>
      <p:ext uri="{BB962C8B-B14F-4D97-AF65-F5344CB8AC3E}">
        <p14:creationId xmlns:p14="http://schemas.microsoft.com/office/powerpoint/2010/main" val="39028796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150</a:t>
            </a:fld>
            <a:endParaRPr lang="en-US"/>
          </a:p>
        </p:txBody>
      </p:sp>
    </p:spTree>
    <p:extLst>
      <p:ext uri="{BB962C8B-B14F-4D97-AF65-F5344CB8AC3E}">
        <p14:creationId xmlns:p14="http://schemas.microsoft.com/office/powerpoint/2010/main" val="298213238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151</a:t>
            </a:fld>
            <a:endParaRPr lang="en-US"/>
          </a:p>
        </p:txBody>
      </p:sp>
    </p:spTree>
    <p:extLst>
      <p:ext uri="{BB962C8B-B14F-4D97-AF65-F5344CB8AC3E}">
        <p14:creationId xmlns:p14="http://schemas.microsoft.com/office/powerpoint/2010/main" val="40718135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AD73B8C3-A209-4A55-9261-22C2A02B3159}" type="slidenum">
              <a:rPr lang="en-US" smtClean="0"/>
              <a:pPr/>
              <a:t>152</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153</a:t>
            </a:fld>
            <a:endParaRPr lang="en-US"/>
          </a:p>
        </p:txBody>
      </p:sp>
    </p:spTree>
    <p:extLst>
      <p:ext uri="{BB962C8B-B14F-4D97-AF65-F5344CB8AC3E}">
        <p14:creationId xmlns:p14="http://schemas.microsoft.com/office/powerpoint/2010/main" val="7824504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154</a:t>
            </a:fld>
            <a:endParaRPr lang="en-US"/>
          </a:p>
        </p:txBody>
      </p:sp>
    </p:spTree>
    <p:extLst>
      <p:ext uri="{BB962C8B-B14F-4D97-AF65-F5344CB8AC3E}">
        <p14:creationId xmlns:p14="http://schemas.microsoft.com/office/powerpoint/2010/main" val="305574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155</a:t>
            </a:fld>
            <a:endParaRPr lang="en-US"/>
          </a:p>
        </p:txBody>
      </p:sp>
    </p:spTree>
    <p:extLst>
      <p:ext uri="{BB962C8B-B14F-4D97-AF65-F5344CB8AC3E}">
        <p14:creationId xmlns:p14="http://schemas.microsoft.com/office/powerpoint/2010/main" val="13694574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AD73B8C3-A209-4A55-9261-22C2A02B3159}" type="slidenum">
              <a:rPr lang="en-US" smtClean="0"/>
              <a:pPr/>
              <a:t>156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8681217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C4A59-2D1A-4CE3-A85D-414338B7C460}" type="slidenum">
              <a:rPr lang="en-US" altLang="ja-JP"/>
              <a:pPr/>
              <a:t>157</a:t>
            </a:fld>
            <a:endParaRPr lang="en-US" altLang="ja-JP"/>
          </a:p>
        </p:txBody>
      </p:sp>
      <p:sp>
        <p:nvSpPr>
          <p:cNvPr id="240642" name="Rectangle 2"/>
          <p:cNvSpPr>
            <a:spLocks noGrp="1" noRot="1" noChangeAspect="1" noChangeArrowheads="1" noTextEdit="1"/>
          </p:cNvSpPr>
          <p:nvPr>
            <p:ph type="sldImg"/>
          </p:nvPr>
        </p:nvSpPr>
        <p:spPr>
          <a:xfrm>
            <a:off x="1147763" y="685800"/>
            <a:ext cx="4572000" cy="3429000"/>
          </a:xfrm>
          <a:ln/>
        </p:spPr>
      </p:sp>
      <p:sp>
        <p:nvSpPr>
          <p:cNvPr id="240643" name="Rectangle 3"/>
          <p:cNvSpPr>
            <a:spLocks noGrp="1" noChangeArrowheads="1"/>
          </p:cNvSpPr>
          <p:nvPr>
            <p:ph type="body" idx="1"/>
          </p:nvPr>
        </p:nvSpPr>
        <p:spPr>
          <a:xfrm>
            <a:off x="686281" y="4343436"/>
            <a:ext cx="5485440" cy="4114143"/>
          </a:xfrm>
        </p:spPr>
        <p:txBody>
          <a:bodyPr/>
          <a:lstStyle/>
          <a:p>
            <a:endParaRPr lang="ja-JP" altLang="ja-JP"/>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9A16-84C8-48AF-BB02-FC759D1081D4}" type="slidenum">
              <a:rPr lang="en-US" altLang="ja-JP"/>
              <a:pPr/>
              <a:t>158</a:t>
            </a:fld>
            <a:endParaRPr lang="en-US" altLang="ja-JP"/>
          </a:p>
        </p:txBody>
      </p:sp>
      <p:sp>
        <p:nvSpPr>
          <p:cNvPr id="242690" name="Rectangle 2"/>
          <p:cNvSpPr>
            <a:spLocks noGrp="1" noRot="1" noChangeAspect="1" noChangeArrowheads="1" noTextEdit="1"/>
          </p:cNvSpPr>
          <p:nvPr>
            <p:ph type="sldImg"/>
          </p:nvPr>
        </p:nvSpPr>
        <p:spPr>
          <a:xfrm>
            <a:off x="1147763" y="685800"/>
            <a:ext cx="4572000" cy="3429000"/>
          </a:xfrm>
          <a:ln/>
        </p:spPr>
      </p:sp>
      <p:sp>
        <p:nvSpPr>
          <p:cNvPr id="242691" name="Rectangle 3"/>
          <p:cNvSpPr>
            <a:spLocks noGrp="1" noChangeArrowheads="1"/>
          </p:cNvSpPr>
          <p:nvPr>
            <p:ph type="body" idx="1"/>
          </p:nvPr>
        </p:nvSpPr>
        <p:spPr>
          <a:xfrm>
            <a:off x="686281" y="4343436"/>
            <a:ext cx="5485440" cy="4114143"/>
          </a:xfrm>
        </p:spPr>
        <p:txBody>
          <a:bodyPr/>
          <a:lstStyle/>
          <a:p>
            <a:endParaRPr lang="ja-JP" altLang="ja-JP"/>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5548F7-5298-42A9-8822-2029F0AD882B}" type="slidenum">
              <a:rPr lang="en-US" altLang="ja-JP"/>
              <a:pPr/>
              <a:t>159</a:t>
            </a:fld>
            <a:endParaRPr lang="en-US" altLang="ja-JP"/>
          </a:p>
        </p:txBody>
      </p:sp>
      <p:sp>
        <p:nvSpPr>
          <p:cNvPr id="244738" name="Rectangle 2"/>
          <p:cNvSpPr>
            <a:spLocks noGrp="1" noRot="1" noChangeAspect="1" noChangeArrowheads="1" noTextEdit="1"/>
          </p:cNvSpPr>
          <p:nvPr>
            <p:ph type="sldImg"/>
          </p:nvPr>
        </p:nvSpPr>
        <p:spPr>
          <a:xfrm>
            <a:off x="1147763" y="685800"/>
            <a:ext cx="4572000" cy="3429000"/>
          </a:xfrm>
          <a:ln/>
        </p:spPr>
      </p:sp>
      <p:sp>
        <p:nvSpPr>
          <p:cNvPr id="244739" name="Rectangle 3"/>
          <p:cNvSpPr>
            <a:spLocks noGrp="1" noChangeArrowheads="1"/>
          </p:cNvSpPr>
          <p:nvPr>
            <p:ph type="body" idx="1"/>
          </p:nvPr>
        </p:nvSpPr>
        <p:spPr>
          <a:xfrm>
            <a:off x="686281" y="4343436"/>
            <a:ext cx="5485440" cy="4114143"/>
          </a:xfrm>
        </p:spPr>
        <p:txBody>
          <a:bodyPr/>
          <a:lstStyle/>
          <a:p>
            <a:endParaRPr lang="ja-JP" altLang="ja-JP"/>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160</a:t>
            </a:fld>
            <a:endParaRPr lang="en-US"/>
          </a:p>
        </p:txBody>
      </p:sp>
    </p:spTree>
    <p:extLst>
      <p:ext uri="{BB962C8B-B14F-4D97-AF65-F5344CB8AC3E}">
        <p14:creationId xmlns:p14="http://schemas.microsoft.com/office/powerpoint/2010/main" val="20223838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161</a:t>
            </a:fld>
            <a:endParaRPr lang="en-US"/>
          </a:p>
        </p:txBody>
      </p:sp>
    </p:spTree>
    <p:extLst>
      <p:ext uri="{BB962C8B-B14F-4D97-AF65-F5344CB8AC3E}">
        <p14:creationId xmlns:p14="http://schemas.microsoft.com/office/powerpoint/2010/main" val="20240213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162</a:t>
            </a:fld>
            <a:endParaRPr lang="en-US"/>
          </a:p>
        </p:txBody>
      </p:sp>
    </p:spTree>
    <p:extLst>
      <p:ext uri="{BB962C8B-B14F-4D97-AF65-F5344CB8AC3E}">
        <p14:creationId xmlns:p14="http://schemas.microsoft.com/office/powerpoint/2010/main" val="18971372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163</a:t>
            </a:fld>
            <a:endParaRPr lang="en-US"/>
          </a:p>
        </p:txBody>
      </p:sp>
    </p:spTree>
    <p:extLst>
      <p:ext uri="{BB962C8B-B14F-4D97-AF65-F5344CB8AC3E}">
        <p14:creationId xmlns:p14="http://schemas.microsoft.com/office/powerpoint/2010/main" val="13574589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164</a:t>
            </a:fld>
            <a:endParaRPr lang="en-US"/>
          </a:p>
        </p:txBody>
      </p:sp>
    </p:spTree>
    <p:extLst>
      <p:ext uri="{BB962C8B-B14F-4D97-AF65-F5344CB8AC3E}">
        <p14:creationId xmlns:p14="http://schemas.microsoft.com/office/powerpoint/2010/main" val="67136222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165</a:t>
            </a:fld>
            <a:endParaRPr lang="en-US"/>
          </a:p>
        </p:txBody>
      </p:sp>
    </p:spTree>
    <p:extLst>
      <p:ext uri="{BB962C8B-B14F-4D97-AF65-F5344CB8AC3E}">
        <p14:creationId xmlns:p14="http://schemas.microsoft.com/office/powerpoint/2010/main" val="11308074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166</a:t>
            </a:fld>
            <a:endParaRPr lang="en-US"/>
          </a:p>
        </p:txBody>
      </p:sp>
    </p:spTree>
    <p:extLst>
      <p:ext uri="{BB962C8B-B14F-4D97-AF65-F5344CB8AC3E}">
        <p14:creationId xmlns:p14="http://schemas.microsoft.com/office/powerpoint/2010/main" val="3872386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32677642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167</a:t>
            </a:fld>
            <a:endParaRPr lang="en-US"/>
          </a:p>
        </p:txBody>
      </p:sp>
    </p:spTree>
    <p:extLst>
      <p:ext uri="{BB962C8B-B14F-4D97-AF65-F5344CB8AC3E}">
        <p14:creationId xmlns:p14="http://schemas.microsoft.com/office/powerpoint/2010/main" val="113293023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168</a:t>
            </a:fld>
            <a:endParaRPr lang="en-US"/>
          </a:p>
        </p:txBody>
      </p:sp>
    </p:spTree>
    <p:extLst>
      <p:ext uri="{BB962C8B-B14F-4D97-AF65-F5344CB8AC3E}">
        <p14:creationId xmlns:p14="http://schemas.microsoft.com/office/powerpoint/2010/main" val="4189735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169</a:t>
            </a:fld>
            <a:endParaRPr lang="en-US"/>
          </a:p>
        </p:txBody>
      </p:sp>
    </p:spTree>
    <p:extLst>
      <p:ext uri="{BB962C8B-B14F-4D97-AF65-F5344CB8AC3E}">
        <p14:creationId xmlns:p14="http://schemas.microsoft.com/office/powerpoint/2010/main" val="16781512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170</a:t>
            </a:fld>
            <a:endParaRPr lang="en-US"/>
          </a:p>
        </p:txBody>
      </p:sp>
    </p:spTree>
    <p:extLst>
      <p:ext uri="{BB962C8B-B14F-4D97-AF65-F5344CB8AC3E}">
        <p14:creationId xmlns:p14="http://schemas.microsoft.com/office/powerpoint/2010/main" val="81683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171</a:t>
            </a:fld>
            <a:endParaRPr lang="en-US"/>
          </a:p>
        </p:txBody>
      </p:sp>
    </p:spTree>
    <p:extLst>
      <p:ext uri="{BB962C8B-B14F-4D97-AF65-F5344CB8AC3E}">
        <p14:creationId xmlns:p14="http://schemas.microsoft.com/office/powerpoint/2010/main" val="76511130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172</a:t>
            </a:fld>
            <a:endParaRPr lang="en-US"/>
          </a:p>
        </p:txBody>
      </p:sp>
    </p:spTree>
    <p:extLst>
      <p:ext uri="{BB962C8B-B14F-4D97-AF65-F5344CB8AC3E}">
        <p14:creationId xmlns:p14="http://schemas.microsoft.com/office/powerpoint/2010/main" val="12167134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173</a:t>
            </a:fld>
            <a:endParaRPr lang="en-US"/>
          </a:p>
        </p:txBody>
      </p:sp>
    </p:spTree>
    <p:extLst>
      <p:ext uri="{BB962C8B-B14F-4D97-AF65-F5344CB8AC3E}">
        <p14:creationId xmlns:p14="http://schemas.microsoft.com/office/powerpoint/2010/main" val="22664157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174</a:t>
            </a:fld>
            <a:endParaRPr lang="en-US"/>
          </a:p>
        </p:txBody>
      </p:sp>
    </p:spTree>
    <p:extLst>
      <p:ext uri="{BB962C8B-B14F-4D97-AF65-F5344CB8AC3E}">
        <p14:creationId xmlns:p14="http://schemas.microsoft.com/office/powerpoint/2010/main" val="23476694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176</a:t>
            </a:fld>
            <a:endParaRPr lang="en-US"/>
          </a:p>
        </p:txBody>
      </p:sp>
    </p:spTree>
    <p:extLst>
      <p:ext uri="{BB962C8B-B14F-4D97-AF65-F5344CB8AC3E}">
        <p14:creationId xmlns:p14="http://schemas.microsoft.com/office/powerpoint/2010/main" val="407450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84040683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177</a:t>
            </a:fld>
            <a:endParaRPr lang="en-US"/>
          </a:p>
        </p:txBody>
      </p:sp>
    </p:spTree>
    <p:extLst>
      <p:ext uri="{BB962C8B-B14F-4D97-AF65-F5344CB8AC3E}">
        <p14:creationId xmlns:p14="http://schemas.microsoft.com/office/powerpoint/2010/main" val="70121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178</a:t>
            </a:fld>
            <a:endParaRPr lang="en-US"/>
          </a:p>
        </p:txBody>
      </p:sp>
    </p:spTree>
    <p:extLst>
      <p:ext uri="{BB962C8B-B14F-4D97-AF65-F5344CB8AC3E}">
        <p14:creationId xmlns:p14="http://schemas.microsoft.com/office/powerpoint/2010/main" val="255572368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179</a:t>
            </a:fld>
            <a:endParaRPr lang="en-US"/>
          </a:p>
        </p:txBody>
      </p:sp>
    </p:spTree>
    <p:extLst>
      <p:ext uri="{BB962C8B-B14F-4D97-AF65-F5344CB8AC3E}">
        <p14:creationId xmlns:p14="http://schemas.microsoft.com/office/powerpoint/2010/main" val="39428541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180</a:t>
            </a:fld>
            <a:endParaRPr lang="en-US"/>
          </a:p>
        </p:txBody>
      </p:sp>
    </p:spTree>
    <p:extLst>
      <p:ext uri="{BB962C8B-B14F-4D97-AF65-F5344CB8AC3E}">
        <p14:creationId xmlns:p14="http://schemas.microsoft.com/office/powerpoint/2010/main" val="329129165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181</a:t>
            </a:fld>
            <a:endParaRPr lang="en-US"/>
          </a:p>
        </p:txBody>
      </p:sp>
    </p:spTree>
    <p:extLst>
      <p:ext uri="{BB962C8B-B14F-4D97-AF65-F5344CB8AC3E}">
        <p14:creationId xmlns:p14="http://schemas.microsoft.com/office/powerpoint/2010/main" val="170789845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182</a:t>
            </a:fld>
            <a:endParaRPr lang="en-US"/>
          </a:p>
        </p:txBody>
      </p:sp>
    </p:spTree>
    <p:extLst>
      <p:ext uri="{BB962C8B-B14F-4D97-AF65-F5344CB8AC3E}">
        <p14:creationId xmlns:p14="http://schemas.microsoft.com/office/powerpoint/2010/main" val="41984959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183</a:t>
            </a:fld>
            <a:endParaRPr lang="en-US"/>
          </a:p>
        </p:txBody>
      </p:sp>
    </p:spTree>
    <p:extLst>
      <p:ext uri="{BB962C8B-B14F-4D97-AF65-F5344CB8AC3E}">
        <p14:creationId xmlns:p14="http://schemas.microsoft.com/office/powerpoint/2010/main" val="360007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You use the design error-detection mode in Simulink Design Verifier to discover integer overflow and division by zero. The. </a:t>
            </a:r>
            <a:br>
              <a:rPr lang="en-US" smtClean="0"/>
            </a:br>
            <a:r>
              <a:rPr lang="en-US" smtClean="0"/>
              <a:t>analysis is automated, </a:t>
            </a:r>
            <a:br>
              <a:rPr lang="en-US" smtClean="0"/>
            </a:br>
            <a:r>
              <a:rPr lang="en-US" smtClean="0"/>
              <a:t>and it does not require. </a:t>
            </a:r>
            <a:br>
              <a:rPr lang="en-US" smtClean="0"/>
            </a:br>
            <a:r>
              <a:rPr lang="en-US" smtClean="0"/>
              <a:t>any additional user. </a:t>
            </a:r>
            <a:br>
              <a:rPr lang="en-US" smtClean="0"/>
            </a:br>
            <a:r>
              <a:rPr lang="en-US" smtClean="0"/>
              <a:t>input. Permissible ranges. for all signals on all. blocks are provided. to guide you in finding. the root cause of the. </a:t>
            </a:r>
            <a:br>
              <a:rPr lang="en-US" smtClean="0"/>
            </a:br>
            <a:r>
              <a:rPr lang="en-US" smtClean="0"/>
              <a:t>problem.At the end of the analysis you can review the results directly in the model or in an HTML report.</a:t>
            </a:r>
            <a:endParaRPr lang="en-US" b="1" dirty="0" smtClean="0"/>
          </a:p>
          <a:p>
            <a:r>
              <a:rPr lang="en-US" smtClean="0"/>
              <a:t>In the model, blocks are marked as green, yellow, or red. Green blocks have been proven unable to cause integer overflow or </a:t>
            </a:r>
            <a:br>
              <a:rPr lang="en-US" smtClean="0"/>
            </a:br>
            <a:r>
              <a:rPr lang="en-US" smtClean="0"/>
              <a:t>division. </a:t>
            </a:r>
            <a:br>
              <a:rPr lang="en-US" smtClean="0"/>
            </a:br>
            <a:r>
              <a:rPr lang="en-US" smtClean="0"/>
              <a:t>by. </a:t>
            </a:r>
            <a:br>
              <a:rPr lang="en-US" smtClean="0"/>
            </a:br>
            <a:r>
              <a:rPr lang="en-US" smtClean="0"/>
              <a:t>zero. </a:t>
            </a:r>
            <a:br>
              <a:rPr lang="en-US" smtClean="0"/>
            </a:br>
            <a:r>
              <a:rPr lang="en-US" smtClean="0"/>
              <a:t>Yellow blocks occur when the analysis cannot produce a conclusive result or when the time limit for the analysis has been . </a:t>
            </a:r>
            <a:br>
              <a:rPr lang="en-US" smtClean="0"/>
            </a:br>
            <a:r>
              <a:rPr lang="en-US" smtClean="0"/>
              <a:t>exceeded. </a:t>
            </a:r>
            <a:br>
              <a:rPr lang="en-US" smtClean="0"/>
            </a:br>
            <a:r>
              <a:rPr lang="en-US" smtClean="0"/>
              <a:t>When an error is found upstream in the model execution path, all subsequent blocks in that path that can exhibit integer . </a:t>
            </a:r>
            <a:br>
              <a:rPr lang="en-US" smtClean="0"/>
            </a:br>
            <a:r>
              <a:rPr lang="en-US" smtClean="0"/>
              <a:t>overflow and division by zero are marked yellow.</a:t>
            </a:r>
            <a:endParaRPr lang="en-US" b="1" dirty="0" smtClean="0"/>
          </a:p>
          <a:p>
            <a:r>
              <a:rPr lang="en-US" smtClean="0"/>
              <a:t>Red blocks can exhibit design errors. For red blocks, Simulink Design Verifier generates a test case that can reproduce the </a:t>
            </a:r>
            <a:br>
              <a:rPr lang="en-US" smtClean="0"/>
            </a:br>
            <a:r>
              <a:rPr lang="en-US" smtClean="0"/>
              <a:t> </a:t>
            </a:r>
            <a:br>
              <a:rPr lang="en-US" smtClean="0"/>
            </a:br>
            <a:r>
              <a:rPr lang="en-US" smtClean="0"/>
              <a:t>problem during simulation or testing.You can invoke the test case and run a simulation directly within Simulink.</a:t>
            </a:r>
            <a:endParaRPr lang="en-US" b="1" dirty="0" smtClean="0"/>
          </a:p>
          <a:p>
            <a:endParaRPr lang="en-US" dirty="0" smtClean="0"/>
          </a:p>
          <a:p>
            <a:r>
              <a:rPr lang="en-US" smtClean="0"/>
              <a:t>How to demonstrate:</a:t>
            </a:r>
            <a:endParaRPr lang="en-US" dirty="0" smtClean="0"/>
          </a:p>
          <a:p>
            <a:pPr marL="232395" indent="-232395">
              <a:buAutoNum type="arabicPeriod"/>
            </a:pPr>
            <a:r>
              <a:rPr lang="en-US" smtClean="0"/>
              <a:t>Open the model sldvdemo_cruise_control_fxp_defective</a:t>
            </a:r>
            <a:endParaRPr lang="en-US" dirty="0" smtClean="0"/>
          </a:p>
          <a:p>
            <a:pPr marL="232395" indent="-232395">
              <a:buAutoNum type="arabicPeriod"/>
            </a:pPr>
            <a:r>
              <a:rPr lang="en-US" smtClean="0"/>
              <a:t>Run Tools -&gt; Design Verifier -&gt; Detect Design Errors</a:t>
            </a:r>
            <a:endParaRPr lang="en-US" dirty="0" smtClean="0"/>
          </a:p>
          <a:p>
            <a:pPr marL="228600" indent="-228600">
              <a:buAutoNum type="arabicPeriod" startAt="3"/>
            </a:pPr>
            <a:r>
              <a:rPr lang="en-US" baseline="0" smtClean="0"/>
              <a:t>At the end of the analysis select the option: Highlight Model</a:t>
            </a:r>
            <a:endParaRPr lang="en-US" baseline="0" dirty="0" smtClean="0"/>
          </a:p>
          <a:p>
            <a:pPr marL="228600" indent="-228600">
              <a:buAutoNum type="arabicPeriod" startAt="3"/>
            </a:pPr>
            <a:endParaRPr lang="en-US" baseline="0" dirty="0" smtClean="0"/>
          </a:p>
          <a:p>
            <a:r>
              <a:rPr lang="en-US" sz="1200" kern="1200" smtClean="0">
                <a:solidFill>
                  <a:schemeClr val="tx1"/>
                </a:solidFill>
                <a:latin typeface="+mn-lt"/>
                <a:ea typeface="+mn-ea"/>
                <a:cs typeface="+mn-cs"/>
              </a:rPr>
              <a:t>SLDV uses the formal method as Polyspace i.e. of a abstract interpretation of the system via C code generation to detect . </a:t>
            </a:r>
            <a:br>
              <a:rPr lang="en-US" sz="1200" kern="1200" smtClean="0">
                <a:solidFill>
                  <a:schemeClr val="tx1"/>
                </a:solidFill>
                <a:latin typeface="+mn-lt"/>
                <a:ea typeface="+mn-ea"/>
                <a:cs typeface="+mn-cs"/>
              </a:rPr>
            </a:br>
            <a:r>
              <a:rPr lang="en-US" sz="1200" kern="1200" smtClean="0">
                <a:solidFill>
                  <a:schemeClr val="tx1"/>
                </a:solidFill>
                <a:latin typeface="+mn-lt"/>
                <a:ea typeface="+mn-ea"/>
                <a:cs typeface="+mn-cs"/>
              </a:rPr>
              <a:t>these errors.</a:t>
            </a:r>
            <a:endParaRPr lang="en-US" sz="1200" kern="1200" dirty="0" smtClean="0">
              <a:solidFill>
                <a:schemeClr val="tx1"/>
              </a:solidFill>
              <a:latin typeface="+mn-lt"/>
              <a:ea typeface="+mn-ea"/>
              <a:cs typeface="+mn-cs"/>
            </a:endParaRPr>
          </a:p>
          <a:p>
            <a:pPr marL="228600" indent="-228600">
              <a:buAutoNum type="arabicPeriod" startAt="3"/>
            </a:pP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184</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1" y="4038600"/>
            <a:ext cx="5486400" cy="4648200"/>
          </a:xfrm>
        </p:spPr>
        <p:txBody>
          <a:bodyPr>
            <a:normAutofit/>
          </a:bodyPr>
          <a:lstStyle/>
          <a:p>
            <a:pPr>
              <a:lnSpc>
                <a:spcPct val="80000"/>
              </a:lnSpc>
            </a:pPr>
            <a:r>
              <a:rPr lang="en-US" b="1" smtClean="0">
                <a:solidFill>
                  <a:srgbClr val="FF0000"/>
                </a:solidFill>
                <a:latin typeface="Arial" pitchFamily="34" charset="0"/>
                <a:cs typeface="Arial" pitchFamily="34" charset="0"/>
              </a:rPr>
              <a:t>Must be suitable for customers as the slide will be made available for external use at the time of release.</a:t>
            </a:r>
            <a:endParaRPr lang="en-US" b="1" dirty="0" smtClean="0">
              <a:latin typeface="Arial" pitchFamily="34" charset="0"/>
              <a:cs typeface="Arial" pitchFamily="34" charset="0"/>
            </a:endParaRPr>
          </a:p>
          <a:p>
            <a:pPr>
              <a:lnSpc>
                <a:spcPct val="80000"/>
              </a:lnSpc>
            </a:pPr>
            <a:endParaRPr lang="en-US" b="1" dirty="0" smtClean="0">
              <a:latin typeface="Arial" pitchFamily="34" charset="0"/>
              <a:cs typeface="Arial" pitchFamily="34" charset="0"/>
            </a:endParaRPr>
          </a:p>
          <a:p>
            <a:pPr>
              <a:lnSpc>
                <a:spcPct val="80000"/>
              </a:lnSpc>
            </a:pPr>
            <a:r>
              <a:rPr lang="en-US" b="1" smtClean="0">
                <a:latin typeface="Arial" pitchFamily="34" charset="0"/>
                <a:cs typeface="Arial" pitchFamily="34" charset="0"/>
              </a:rPr>
              <a:t>Motivation</a:t>
            </a:r>
            <a:endParaRPr lang="en-US" b="1"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b="1"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smtClean="0">
                <a:latin typeface="Arial" pitchFamily="34" charset="0"/>
                <a:cs typeface="Arial" pitchFamily="34" charset="0"/>
              </a:rPr>
              <a:t>More details as appropriate. How does it integrate with other features and products?</a:t>
            </a: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b="1" smtClean="0">
                <a:latin typeface="Arial" pitchFamily="34" charset="0"/>
                <a:cs typeface="Arial" pitchFamily="34" charset="0"/>
              </a:rPr>
              <a:t>Doc Reference</a:t>
            </a:r>
            <a:endParaRPr lang="en-US" b="1" dirty="0" smtClean="0">
              <a:latin typeface="Arial" pitchFamily="34" charset="0"/>
              <a:cs typeface="Arial" pitchFamily="34" charset="0"/>
            </a:endParaRPr>
          </a:p>
          <a:p>
            <a:pPr>
              <a:lnSpc>
                <a:spcPct val="80000"/>
              </a:lnSpc>
            </a:pPr>
            <a:r>
              <a:rPr lang="en-US" smtClean="0">
                <a:latin typeface="Arial" pitchFamily="34" charset="0"/>
                <a:cs typeface="Arial" pitchFamily="34" charset="0"/>
              </a:rPr>
              <a:t>In addition to release notes, which should be the source for most of the information on this slide. Add a doc reference if  </a:t>
            </a:r>
            <a:br>
              <a:rPr lang="en-US" smtClean="0">
                <a:latin typeface="Arial" pitchFamily="34" charset="0"/>
                <a:cs typeface="Arial" pitchFamily="34" charset="0"/>
              </a:rPr>
            </a:br>
            <a:r>
              <a:rPr lang="en-US" smtClean="0">
                <a:latin typeface="Arial" pitchFamily="34" charset="0"/>
                <a:cs typeface="Arial" pitchFamily="34" charset="0"/>
              </a:rPr>
              <a:t>possible.</a:t>
            </a:r>
            <a:endParaRPr lang="en-US" dirty="0" smtClean="0">
              <a:latin typeface="Arial" pitchFamily="34" charset="0"/>
              <a:cs typeface="Arial" pitchFamily="34" charset="0"/>
              <a:sym typeface="Wingdings" pitchFamily="2" charset="2"/>
            </a:endParaRPr>
          </a:p>
          <a:p>
            <a:pPr>
              <a:lnSpc>
                <a:spcPct val="80000"/>
              </a:lnSpc>
            </a:pPr>
            <a:endParaRPr lang="en-US" dirty="0" smtClean="0">
              <a:latin typeface="Arial" pitchFamily="34" charset="0"/>
              <a:cs typeface="Arial" pitchFamily="34" charset="0"/>
            </a:endParaRPr>
          </a:p>
          <a:p>
            <a:pPr>
              <a:lnSpc>
                <a:spcPct val="80000"/>
              </a:lnSpc>
            </a:pPr>
            <a:r>
              <a:rPr lang="en-US" b="1" smtClean="0">
                <a:latin typeface="Arial" pitchFamily="34" charset="0"/>
                <a:cs typeface="Arial" pitchFamily="34" charset="0"/>
              </a:rPr>
              <a:t>Demo</a:t>
            </a:r>
            <a:endParaRPr lang="en-US" b="1" dirty="0" smtClean="0">
              <a:latin typeface="Arial" pitchFamily="34" charset="0"/>
              <a:cs typeface="Arial" pitchFamily="34" charset="0"/>
            </a:endParaRPr>
          </a:p>
          <a:p>
            <a:pPr>
              <a:lnSpc>
                <a:spcPct val="80000"/>
              </a:lnSpc>
            </a:pPr>
            <a:r>
              <a:rPr lang="en-US" smtClean="0">
                <a:latin typeface="Arial" pitchFamily="34" charset="0"/>
                <a:cs typeface="Arial" pitchFamily="34" charset="0"/>
              </a:rPr>
              <a:t>Shipping demo name</a:t>
            </a: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b="1" smtClean="0">
                <a:latin typeface="Arial" pitchFamily="34" charset="0"/>
                <a:cs typeface="Arial" pitchFamily="34" charset="0"/>
              </a:rPr>
              <a:t>Limitations, Known Problems, and Workarounds</a:t>
            </a:r>
            <a:endParaRPr lang="en-US" b="1" dirty="0" smtClean="0">
              <a:latin typeface="Arial" pitchFamily="34" charset="0"/>
              <a:cs typeface="Arial" pitchFamily="34" charset="0"/>
            </a:endParaRPr>
          </a:p>
          <a:p>
            <a:pPr>
              <a:lnSpc>
                <a:spcPct val="80000"/>
              </a:lnSpc>
            </a:pPr>
            <a:r>
              <a:rPr lang="en-US" smtClean="0">
                <a:latin typeface="Arial" pitchFamily="34" charset="0"/>
                <a:cs typeface="Arial" pitchFamily="34" charset="0"/>
              </a:rPr>
              <a:t>What are the current limitations?Are there problems end users arelikely to run into?Are there Workarounds?Is anything  </a:t>
            </a:r>
            <a:br>
              <a:rPr lang="en-US" smtClean="0">
                <a:latin typeface="Arial" pitchFamily="34" charset="0"/>
                <a:cs typeface="Arial" pitchFamily="34" charset="0"/>
              </a:rPr>
            </a:br>
            <a:r>
              <a:rPr lang="en-US" smtClean="0">
                <a:latin typeface="Arial" pitchFamily="34" charset="0"/>
                <a:cs typeface="Arial" pitchFamily="34" charset="0"/>
              </a:rPr>
              <a:t>likely to break, not just feature or product but interoperability with other products?</a:t>
            </a: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b="1" i="1" smtClean="0">
                <a:latin typeface="Arial" pitchFamily="34" charset="0"/>
                <a:cs typeface="Arial" pitchFamily="34" charset="0"/>
              </a:rPr>
              <a:t>Questions and Debugging Tips (for MathWorks Support team)</a:t>
            </a:r>
            <a:endParaRPr lang="en-US" b="1" i="1" dirty="0" smtClean="0">
              <a:latin typeface="Arial" pitchFamily="34" charset="0"/>
              <a:cs typeface="Arial" pitchFamily="34" charset="0"/>
            </a:endParaRPr>
          </a:p>
          <a:p>
            <a:pPr>
              <a:lnSpc>
                <a:spcPct val="80000"/>
              </a:lnSpc>
              <a:buFontTx/>
              <a:buChar char="•"/>
            </a:pPr>
            <a:r>
              <a:rPr lang="en-US" smtClean="0">
                <a:latin typeface="Arial" pitchFamily="34" charset="0"/>
                <a:cs typeface="Arial" pitchFamily="34" charset="0"/>
              </a:rPr>
              <a:t>What questions might end users ask?</a:t>
            </a:r>
            <a:endParaRPr lang="en-US" dirty="0" smtClean="0">
              <a:latin typeface="Arial" pitchFamily="34" charset="0"/>
              <a:cs typeface="Arial" pitchFamily="34" charset="0"/>
            </a:endParaRPr>
          </a:p>
          <a:p>
            <a:pPr>
              <a:lnSpc>
                <a:spcPct val="80000"/>
              </a:lnSpc>
              <a:buFontTx/>
              <a:buChar char="•"/>
            </a:pPr>
            <a:r>
              <a:rPr lang="en-US" smtClean="0">
                <a:latin typeface="Arial" pitchFamily="34" charset="0"/>
                <a:cs typeface="Arial" pitchFamily="34" charset="0"/>
              </a:rPr>
              <a:t>What should Support try out when end users run into problems?</a:t>
            </a:r>
            <a:endParaRPr lang="en-US" dirty="0" smtClean="0">
              <a:latin typeface="Arial" pitchFamily="34" charset="0"/>
              <a:cs typeface="Arial" pitchFamily="34" charset="0"/>
            </a:endParaRPr>
          </a:p>
          <a:p>
            <a:pPr>
              <a:lnSpc>
                <a:spcPct val="80000"/>
              </a:lnSpc>
              <a:buFontTx/>
              <a:buChar char="•"/>
            </a:pPr>
            <a:r>
              <a:rPr lang="en-US" smtClean="0">
                <a:latin typeface="Arial" pitchFamily="34" charset="0"/>
                <a:cs typeface="Arial" pitchFamily="34" charset="0"/>
              </a:rPr>
              <a:t>Are there any debugging tips or processes Support should follow?</a:t>
            </a: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u="sng" smtClean="0">
                <a:latin typeface="Arial" pitchFamily="34" charset="0"/>
                <a:cs typeface="Arial" pitchFamily="34" charset="0"/>
              </a:rPr>
              <a:t>Release Number ? </a:t>
            </a:r>
            <a:br>
              <a:rPr lang="en-US" u="sng" smtClean="0">
                <a:latin typeface="Arial" pitchFamily="34" charset="0"/>
                <a:cs typeface="Arial" pitchFamily="34" charset="0"/>
              </a:rPr>
            </a:br>
            <a:r>
              <a:rPr lang="en-US" u="sng" smtClean="0">
                <a:latin typeface="Arial" pitchFamily="34" charset="0"/>
                <a:cs typeface="Arial" pitchFamily="34" charset="0"/>
              </a:rPr>
              <a:t>Tech Marketing to add icon closer to release date.</a:t>
            </a:r>
            <a:endParaRPr lang="en-US"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185</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D73B8C3-A209-4A55-9261-22C2A02B3159}" type="slidenum">
              <a:rPr lang="en-US" smtClean="0"/>
              <a:pPr/>
              <a:t>186</a:t>
            </a:fld>
            <a:endParaRPr lang="en-US" dirty="0"/>
          </a:p>
        </p:txBody>
      </p:sp>
      <p:sp>
        <p:nvSpPr>
          <p:cNvPr id="7" name="Slide Image Placeholder 6"/>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pPr>
              <a:lnSpc>
                <a:spcPct val="80000"/>
              </a:lnSpc>
            </a:pPr>
            <a:r>
              <a:rPr lang="en-US" sz="1100" b="1" smtClean="0">
                <a:solidFill>
                  <a:srgbClr val="FF0000"/>
                </a:solidFill>
                <a:cs typeface="Arial" pitchFamily="34" charset="0"/>
              </a:rPr>
              <a:t>Must be suitable for customers as the slide will be made available for external use at the time of release.</a:t>
            </a:r>
            <a:endParaRPr lang="en-US" sz="1100" b="1" dirty="0" smtClean="0">
              <a:cs typeface="Arial" pitchFamily="34" charset="0"/>
            </a:endParaRPr>
          </a:p>
          <a:p>
            <a:pPr>
              <a:lnSpc>
                <a:spcPct val="80000"/>
              </a:lnSpc>
            </a:pPr>
            <a:endParaRPr lang="en-US" sz="1100" b="1" dirty="0" smtClean="0">
              <a:cs typeface="Arial" pitchFamily="34" charset="0"/>
            </a:endParaRPr>
          </a:p>
          <a:p>
            <a:pPr>
              <a:lnSpc>
                <a:spcPct val="80000"/>
              </a:lnSpc>
            </a:pPr>
            <a:r>
              <a:rPr lang="en-US" sz="1100" b="1" smtClean="0">
                <a:cs typeface="Arial" pitchFamily="34" charset="0"/>
              </a:rPr>
              <a:t>Motivation</a:t>
            </a:r>
            <a:endParaRPr lang="en-US" sz="1100" b="1" dirty="0" smtClean="0">
              <a:cs typeface="Arial" pitchFamily="34" charset="0"/>
            </a:endParaRPr>
          </a:p>
          <a:p>
            <a:pPr>
              <a:lnSpc>
                <a:spcPct val="80000"/>
              </a:lnSpc>
            </a:pPr>
            <a:r>
              <a:rPr lang="en-US" sz="1100" smtClean="0">
                <a:cs typeface="Arial" pitchFamily="34" charset="0"/>
              </a:rPr>
              <a:t>One or two sentences describing the problem in terms of how customers phrased or think of the issue.Consider both the. </a:t>
            </a:r>
            <a:br>
              <a:rPr lang="en-US" sz="1100" smtClean="0">
                <a:cs typeface="Arial" pitchFamily="34" charset="0"/>
              </a:rPr>
            </a:br>
            <a:r>
              <a:rPr lang="en-US" sz="1100" smtClean="0">
                <a:cs typeface="Arial" pitchFamily="34" charset="0"/>
              </a:rPr>
              <a:t>feature and the workflow motivations.</a:t>
            </a:r>
            <a:endParaRPr lang="en-US" sz="1100" dirty="0" smtClean="0">
              <a:cs typeface="Arial" pitchFamily="34" charset="0"/>
            </a:endParaRPr>
          </a:p>
          <a:p>
            <a:pPr>
              <a:lnSpc>
                <a:spcPct val="80000"/>
              </a:lnSpc>
            </a:pPr>
            <a:endParaRPr lang="en-US" sz="1100" dirty="0" smtClean="0">
              <a:cs typeface="Arial" pitchFamily="34" charset="0"/>
            </a:endParaRPr>
          </a:p>
          <a:p>
            <a:pPr>
              <a:lnSpc>
                <a:spcPct val="80000"/>
              </a:lnSpc>
            </a:pPr>
            <a:r>
              <a:rPr lang="en-US" sz="1100" b="1" smtClean="0">
                <a:cs typeface="Arial" pitchFamily="34" charset="0"/>
              </a:rPr>
              <a:t>Solution (Added Details)</a:t>
            </a:r>
            <a:endParaRPr lang="en-US" sz="1100" dirty="0" smtClean="0">
              <a:cs typeface="Arial" pitchFamily="34" charset="0"/>
            </a:endParaRPr>
          </a:p>
          <a:p>
            <a:pPr>
              <a:lnSpc>
                <a:spcPct val="80000"/>
              </a:lnSpc>
            </a:pPr>
            <a:r>
              <a:rPr lang="en-US" sz="1100" smtClean="0">
                <a:cs typeface="Arial" pitchFamily="34" charset="0"/>
              </a:rPr>
              <a:t>More details as appropriate. How does it integrate with other features and products?</a:t>
            </a:r>
            <a:endParaRPr lang="en-US" sz="1100" dirty="0" smtClean="0">
              <a:cs typeface="Arial" pitchFamily="34" charset="0"/>
            </a:endParaRPr>
          </a:p>
          <a:p>
            <a:pPr>
              <a:lnSpc>
                <a:spcPct val="80000"/>
              </a:lnSpc>
            </a:pPr>
            <a:endParaRPr lang="en-US" sz="1100" dirty="0" smtClean="0">
              <a:cs typeface="Arial" pitchFamily="34" charset="0"/>
            </a:endParaRPr>
          </a:p>
          <a:p>
            <a:pPr>
              <a:lnSpc>
                <a:spcPct val="80000"/>
              </a:lnSpc>
            </a:pPr>
            <a:r>
              <a:rPr lang="en-US" sz="1100" b="1" smtClean="0">
                <a:cs typeface="Arial" pitchFamily="34" charset="0"/>
              </a:rPr>
              <a:t>Doc Reference</a:t>
            </a:r>
            <a:endParaRPr lang="en-US" sz="1100" b="1" dirty="0" smtClean="0">
              <a:cs typeface="Arial" pitchFamily="34" charset="0"/>
            </a:endParaRPr>
          </a:p>
          <a:p>
            <a:pPr>
              <a:lnSpc>
                <a:spcPct val="80000"/>
              </a:lnSpc>
            </a:pPr>
            <a:r>
              <a:rPr lang="en-US" sz="1100" smtClean="0">
                <a:cs typeface="Arial" pitchFamily="34" charset="0"/>
              </a:rPr>
              <a:t>In addition to release notes, which should be the source for most of the information on this slide. Add a doc reference if  </a:t>
            </a:r>
            <a:br>
              <a:rPr lang="en-US" sz="1100" smtClean="0">
                <a:cs typeface="Arial" pitchFamily="34" charset="0"/>
              </a:rPr>
            </a:br>
            <a:r>
              <a:rPr lang="en-US" sz="1100" smtClean="0">
                <a:cs typeface="Arial" pitchFamily="34" charset="0"/>
              </a:rPr>
              <a:t>possible.</a:t>
            </a:r>
            <a:endParaRPr lang="en-US" sz="1100" dirty="0" smtClean="0">
              <a:cs typeface="Arial" pitchFamily="34" charset="0"/>
              <a:sym typeface="Wingdings" pitchFamily="2" charset="2"/>
            </a:endParaRPr>
          </a:p>
          <a:p>
            <a:pPr>
              <a:lnSpc>
                <a:spcPct val="80000"/>
              </a:lnSpc>
            </a:pPr>
            <a:endParaRPr lang="en-US" sz="1100" dirty="0" smtClean="0">
              <a:cs typeface="Arial" pitchFamily="34" charset="0"/>
            </a:endParaRPr>
          </a:p>
          <a:p>
            <a:pPr>
              <a:lnSpc>
                <a:spcPct val="80000"/>
              </a:lnSpc>
            </a:pPr>
            <a:r>
              <a:rPr lang="en-US" sz="1100" b="1" smtClean="0">
                <a:cs typeface="Arial" pitchFamily="34" charset="0"/>
              </a:rPr>
              <a:t>Demo</a:t>
            </a:r>
            <a:endParaRPr lang="en-US" sz="1100" b="1" dirty="0" smtClean="0">
              <a:cs typeface="Arial" pitchFamily="34" charset="0"/>
            </a:endParaRPr>
          </a:p>
          <a:p>
            <a:pPr>
              <a:lnSpc>
                <a:spcPct val="80000"/>
              </a:lnSpc>
            </a:pPr>
            <a:r>
              <a:rPr lang="en-US" sz="1100" smtClean="0">
                <a:cs typeface="Arial" pitchFamily="34" charset="0"/>
              </a:rPr>
              <a:t>Shipping demo name</a:t>
            </a:r>
            <a:endParaRPr lang="en-US" sz="1100" dirty="0" smtClean="0">
              <a:cs typeface="Arial" pitchFamily="34" charset="0"/>
            </a:endParaRPr>
          </a:p>
          <a:p>
            <a:pPr>
              <a:lnSpc>
                <a:spcPct val="80000"/>
              </a:lnSpc>
            </a:pPr>
            <a:endParaRPr lang="en-US" sz="1100" dirty="0" smtClean="0">
              <a:cs typeface="Arial" pitchFamily="34" charset="0"/>
            </a:endParaRPr>
          </a:p>
          <a:p>
            <a:pPr>
              <a:lnSpc>
                <a:spcPct val="80000"/>
              </a:lnSpc>
            </a:pPr>
            <a:r>
              <a:rPr lang="en-US" sz="1100" b="1" smtClean="0">
                <a:cs typeface="Arial" pitchFamily="34" charset="0"/>
              </a:rPr>
              <a:t>Limitations, Known Problems, and Workarounds</a:t>
            </a:r>
            <a:endParaRPr lang="en-US" sz="1100" b="1" dirty="0" smtClean="0">
              <a:cs typeface="Arial" pitchFamily="34" charset="0"/>
            </a:endParaRPr>
          </a:p>
          <a:p>
            <a:pPr>
              <a:lnSpc>
                <a:spcPct val="80000"/>
              </a:lnSpc>
            </a:pPr>
            <a:r>
              <a:rPr lang="en-US" sz="1100" smtClean="0">
                <a:cs typeface="Arial" pitchFamily="34" charset="0"/>
              </a:rPr>
              <a:t>What are the current limitations?Are there problems end users arelikely to run into?Are there Workarounds?Is anything  </a:t>
            </a:r>
            <a:br>
              <a:rPr lang="en-US" sz="1100" smtClean="0">
                <a:cs typeface="Arial" pitchFamily="34" charset="0"/>
              </a:rPr>
            </a:br>
            <a:r>
              <a:rPr lang="en-US" sz="1100" smtClean="0">
                <a:cs typeface="Arial" pitchFamily="34" charset="0"/>
              </a:rPr>
              <a:t>likely to break, not just feature or product but interoperability with other products?</a:t>
            </a:r>
            <a:endParaRPr lang="en-US" sz="1100" dirty="0" smtClean="0">
              <a:cs typeface="Arial" pitchFamily="34" charset="0"/>
            </a:endParaRPr>
          </a:p>
          <a:p>
            <a:pPr>
              <a:lnSpc>
                <a:spcPct val="80000"/>
              </a:lnSpc>
            </a:pPr>
            <a:endParaRPr lang="en-US" sz="1100" dirty="0" smtClean="0">
              <a:cs typeface="Arial" pitchFamily="34" charset="0"/>
            </a:endParaRPr>
          </a:p>
          <a:p>
            <a:pPr>
              <a:lnSpc>
                <a:spcPct val="80000"/>
              </a:lnSpc>
            </a:pPr>
            <a:r>
              <a:rPr lang="en-US" sz="1100" b="1" i="1" smtClean="0">
                <a:cs typeface="Arial" pitchFamily="34" charset="0"/>
              </a:rPr>
              <a:t>Questions and Debugging Tips (for MathWorks Support team)</a:t>
            </a:r>
            <a:endParaRPr lang="en-US" sz="1100" b="1" i="1" dirty="0" smtClean="0">
              <a:cs typeface="Arial" pitchFamily="34" charset="0"/>
            </a:endParaRPr>
          </a:p>
          <a:p>
            <a:pPr>
              <a:lnSpc>
                <a:spcPct val="80000"/>
              </a:lnSpc>
              <a:buFontTx/>
              <a:buChar char="•"/>
            </a:pPr>
            <a:r>
              <a:rPr lang="en-US" sz="1100" smtClean="0">
                <a:cs typeface="Arial" pitchFamily="34" charset="0"/>
              </a:rPr>
              <a:t>What questions might end users ask?</a:t>
            </a:r>
            <a:endParaRPr lang="en-US" sz="1100" dirty="0" smtClean="0">
              <a:cs typeface="Arial" pitchFamily="34" charset="0"/>
            </a:endParaRPr>
          </a:p>
          <a:p>
            <a:pPr>
              <a:lnSpc>
                <a:spcPct val="80000"/>
              </a:lnSpc>
              <a:buFontTx/>
              <a:buChar char="•"/>
            </a:pPr>
            <a:r>
              <a:rPr lang="en-US" sz="1100" smtClean="0">
                <a:cs typeface="Arial" pitchFamily="34" charset="0"/>
              </a:rPr>
              <a:t>What should Support try out when end users run into problems?</a:t>
            </a:r>
            <a:endParaRPr lang="en-US" sz="1100" dirty="0" smtClean="0">
              <a:cs typeface="Arial" pitchFamily="34" charset="0"/>
            </a:endParaRPr>
          </a:p>
          <a:p>
            <a:pPr>
              <a:lnSpc>
                <a:spcPct val="80000"/>
              </a:lnSpc>
              <a:buFontTx/>
              <a:buChar char="•"/>
            </a:pPr>
            <a:r>
              <a:rPr lang="en-US" sz="1100" smtClean="0">
                <a:cs typeface="Arial" pitchFamily="34" charset="0"/>
              </a:rPr>
              <a:t>Are there any debugging tips or processes Support should follow?</a:t>
            </a:r>
            <a:endParaRPr lang="en-US" sz="11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70709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78407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2423891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73532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398441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2032157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3794914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2385476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321144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96228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4022473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397666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16495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499300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7153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3374698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1344729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156331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2146726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35</a:t>
            </a:fld>
            <a:endParaRPr lang="en-US"/>
          </a:p>
        </p:txBody>
      </p:sp>
    </p:spTree>
    <p:extLst>
      <p:ext uri="{BB962C8B-B14F-4D97-AF65-F5344CB8AC3E}">
        <p14:creationId xmlns:p14="http://schemas.microsoft.com/office/powerpoint/2010/main" val="558357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483943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949104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1830826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4017307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3687381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96F7E1-93B0-465E-878E-521AB27C501F}" type="slidenum">
              <a:rPr lang="en-US" altLang="ja-JP"/>
              <a:pPr/>
              <a:t>41</a:t>
            </a:fld>
            <a:endParaRPr lang="en-US" altLang="ja-JP"/>
          </a:p>
        </p:txBody>
      </p:sp>
      <p:sp>
        <p:nvSpPr>
          <p:cNvPr id="18434" name="Rectangle 2"/>
          <p:cNvSpPr>
            <a:spLocks noGrp="1" noRot="1" noChangeAspect="1" noChangeArrowheads="1" noTextEdit="1"/>
          </p:cNvSpPr>
          <p:nvPr>
            <p:ph type="sldImg"/>
          </p:nvPr>
        </p:nvSpPr>
        <p:spPr>
          <a:xfrm>
            <a:off x="1146175" y="685800"/>
            <a:ext cx="4572000" cy="3429000"/>
          </a:xfrm>
          <a:ln/>
        </p:spPr>
      </p:sp>
      <p:sp>
        <p:nvSpPr>
          <p:cNvPr id="18435" name="Rectangle 3"/>
          <p:cNvSpPr>
            <a:spLocks noGrp="1" noChangeArrowheads="1"/>
          </p:cNvSpPr>
          <p:nvPr>
            <p:ph type="body" idx="1"/>
          </p:nvPr>
        </p:nvSpPr>
        <p:spPr/>
        <p:txBody>
          <a:bodyPr/>
          <a:lstStyle/>
          <a:p>
            <a:endParaRPr lang="ja-JP" altLang="en-US" sz="10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2516750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4078285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185770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1891565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172362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47</a:t>
            </a:fld>
            <a:endParaRPr lang="en-US"/>
          </a:p>
        </p:txBody>
      </p:sp>
    </p:spTree>
    <p:extLst>
      <p:ext uri="{BB962C8B-B14F-4D97-AF65-F5344CB8AC3E}">
        <p14:creationId xmlns:p14="http://schemas.microsoft.com/office/powerpoint/2010/main" val="1410005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27233261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3899450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37892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4145349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430475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1114323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96785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127079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2306407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2797806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8042268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2449469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2215358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677869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3146156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61</a:t>
            </a:fld>
            <a:endParaRPr lang="en-US"/>
          </a:p>
        </p:txBody>
      </p:sp>
    </p:spTree>
    <p:extLst>
      <p:ext uri="{BB962C8B-B14F-4D97-AF65-F5344CB8AC3E}">
        <p14:creationId xmlns:p14="http://schemas.microsoft.com/office/powerpoint/2010/main" val="14644040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882841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63</a:t>
            </a:fld>
            <a:endParaRPr lang="en-US"/>
          </a:p>
        </p:txBody>
      </p:sp>
    </p:spTree>
    <p:extLst>
      <p:ext uri="{BB962C8B-B14F-4D97-AF65-F5344CB8AC3E}">
        <p14:creationId xmlns:p14="http://schemas.microsoft.com/office/powerpoint/2010/main" val="10116934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64</a:t>
            </a:fld>
            <a:endParaRPr lang="en-US"/>
          </a:p>
        </p:txBody>
      </p:sp>
    </p:spTree>
    <p:extLst>
      <p:ext uri="{BB962C8B-B14F-4D97-AF65-F5344CB8AC3E}">
        <p14:creationId xmlns:p14="http://schemas.microsoft.com/office/powerpoint/2010/main" val="3089213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65</a:t>
            </a:fld>
            <a:endParaRPr lang="en-US"/>
          </a:p>
        </p:txBody>
      </p:sp>
    </p:spTree>
    <p:extLst>
      <p:ext uri="{BB962C8B-B14F-4D97-AF65-F5344CB8AC3E}">
        <p14:creationId xmlns:p14="http://schemas.microsoft.com/office/powerpoint/2010/main" val="4193275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66</a:t>
            </a:fld>
            <a:endParaRPr lang="en-US"/>
          </a:p>
        </p:txBody>
      </p:sp>
    </p:spTree>
    <p:extLst>
      <p:ext uri="{BB962C8B-B14F-4D97-AF65-F5344CB8AC3E}">
        <p14:creationId xmlns:p14="http://schemas.microsoft.com/office/powerpoint/2010/main" val="19096136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67</a:t>
            </a:fld>
            <a:endParaRPr lang="en-US"/>
          </a:p>
        </p:txBody>
      </p:sp>
    </p:spTree>
    <p:extLst>
      <p:ext uri="{BB962C8B-B14F-4D97-AF65-F5344CB8AC3E}">
        <p14:creationId xmlns:p14="http://schemas.microsoft.com/office/powerpoint/2010/main" val="7327627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68</a:t>
            </a:fld>
            <a:endParaRPr lang="en-US"/>
          </a:p>
        </p:txBody>
      </p:sp>
    </p:spTree>
    <p:extLst>
      <p:ext uri="{BB962C8B-B14F-4D97-AF65-F5344CB8AC3E}">
        <p14:creationId xmlns:p14="http://schemas.microsoft.com/office/powerpoint/2010/main" val="2951769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69</a:t>
            </a:fld>
            <a:endParaRPr lang="en-US"/>
          </a:p>
        </p:txBody>
      </p:sp>
    </p:spTree>
    <p:extLst>
      <p:ext uri="{BB962C8B-B14F-4D97-AF65-F5344CB8AC3E}">
        <p14:creationId xmlns:p14="http://schemas.microsoft.com/office/powerpoint/2010/main" val="8295133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70</a:t>
            </a:fld>
            <a:endParaRPr lang="en-US"/>
          </a:p>
        </p:txBody>
      </p:sp>
    </p:spTree>
    <p:extLst>
      <p:ext uri="{BB962C8B-B14F-4D97-AF65-F5344CB8AC3E}">
        <p14:creationId xmlns:p14="http://schemas.microsoft.com/office/powerpoint/2010/main" val="12283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6532356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71</a:t>
            </a:fld>
            <a:endParaRPr lang="en-US"/>
          </a:p>
        </p:txBody>
      </p:sp>
    </p:spTree>
    <p:extLst>
      <p:ext uri="{BB962C8B-B14F-4D97-AF65-F5344CB8AC3E}">
        <p14:creationId xmlns:p14="http://schemas.microsoft.com/office/powerpoint/2010/main" val="37935214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72</a:t>
            </a:fld>
            <a:endParaRPr lang="en-US"/>
          </a:p>
        </p:txBody>
      </p:sp>
    </p:spTree>
    <p:extLst>
      <p:ext uri="{BB962C8B-B14F-4D97-AF65-F5344CB8AC3E}">
        <p14:creationId xmlns:p14="http://schemas.microsoft.com/office/powerpoint/2010/main" val="2189796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73</a:t>
            </a:fld>
            <a:endParaRPr lang="en-US"/>
          </a:p>
        </p:txBody>
      </p:sp>
    </p:spTree>
    <p:extLst>
      <p:ext uri="{BB962C8B-B14F-4D97-AF65-F5344CB8AC3E}">
        <p14:creationId xmlns:p14="http://schemas.microsoft.com/office/powerpoint/2010/main" val="3594094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74</a:t>
            </a:fld>
            <a:endParaRPr lang="en-US"/>
          </a:p>
        </p:txBody>
      </p:sp>
    </p:spTree>
    <p:extLst>
      <p:ext uri="{BB962C8B-B14F-4D97-AF65-F5344CB8AC3E}">
        <p14:creationId xmlns:p14="http://schemas.microsoft.com/office/powerpoint/2010/main" val="7807421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75</a:t>
            </a:fld>
            <a:endParaRPr lang="en-US"/>
          </a:p>
        </p:txBody>
      </p:sp>
    </p:spTree>
    <p:extLst>
      <p:ext uri="{BB962C8B-B14F-4D97-AF65-F5344CB8AC3E}">
        <p14:creationId xmlns:p14="http://schemas.microsoft.com/office/powerpoint/2010/main" val="1662205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76</a:t>
            </a:fld>
            <a:endParaRPr lang="en-US"/>
          </a:p>
        </p:txBody>
      </p:sp>
    </p:spTree>
    <p:extLst>
      <p:ext uri="{BB962C8B-B14F-4D97-AF65-F5344CB8AC3E}">
        <p14:creationId xmlns:p14="http://schemas.microsoft.com/office/powerpoint/2010/main" val="23499327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77</a:t>
            </a:fld>
            <a:endParaRPr lang="en-US"/>
          </a:p>
        </p:txBody>
      </p:sp>
    </p:spTree>
    <p:extLst>
      <p:ext uri="{BB962C8B-B14F-4D97-AF65-F5344CB8AC3E}">
        <p14:creationId xmlns:p14="http://schemas.microsoft.com/office/powerpoint/2010/main" val="2231583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78</a:t>
            </a:fld>
            <a:endParaRPr lang="en-US"/>
          </a:p>
        </p:txBody>
      </p:sp>
    </p:spTree>
    <p:extLst>
      <p:ext uri="{BB962C8B-B14F-4D97-AF65-F5344CB8AC3E}">
        <p14:creationId xmlns:p14="http://schemas.microsoft.com/office/powerpoint/2010/main" val="14422511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79</a:t>
            </a:fld>
            <a:endParaRPr lang="en-US"/>
          </a:p>
        </p:txBody>
      </p:sp>
    </p:spTree>
    <p:extLst>
      <p:ext uri="{BB962C8B-B14F-4D97-AF65-F5344CB8AC3E}">
        <p14:creationId xmlns:p14="http://schemas.microsoft.com/office/powerpoint/2010/main" val="25767033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80</a:t>
            </a:fld>
            <a:endParaRPr lang="en-US"/>
          </a:p>
        </p:txBody>
      </p:sp>
    </p:spTree>
    <p:extLst>
      <p:ext uri="{BB962C8B-B14F-4D97-AF65-F5344CB8AC3E}">
        <p14:creationId xmlns:p14="http://schemas.microsoft.com/office/powerpoint/2010/main" val="215655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9232836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81</a:t>
            </a:fld>
            <a:endParaRPr lang="en-US"/>
          </a:p>
        </p:txBody>
      </p:sp>
    </p:spTree>
    <p:extLst>
      <p:ext uri="{BB962C8B-B14F-4D97-AF65-F5344CB8AC3E}">
        <p14:creationId xmlns:p14="http://schemas.microsoft.com/office/powerpoint/2010/main" val="31079367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82</a:t>
            </a:fld>
            <a:endParaRPr lang="en-US"/>
          </a:p>
        </p:txBody>
      </p:sp>
    </p:spTree>
    <p:extLst>
      <p:ext uri="{BB962C8B-B14F-4D97-AF65-F5344CB8AC3E}">
        <p14:creationId xmlns:p14="http://schemas.microsoft.com/office/powerpoint/2010/main" val="3784516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83</a:t>
            </a:fld>
            <a:endParaRPr lang="en-US"/>
          </a:p>
        </p:txBody>
      </p:sp>
    </p:spTree>
    <p:extLst>
      <p:ext uri="{BB962C8B-B14F-4D97-AF65-F5344CB8AC3E}">
        <p14:creationId xmlns:p14="http://schemas.microsoft.com/office/powerpoint/2010/main" val="1296076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84</a:t>
            </a:fld>
            <a:endParaRPr lang="en-US"/>
          </a:p>
        </p:txBody>
      </p:sp>
    </p:spTree>
    <p:extLst>
      <p:ext uri="{BB962C8B-B14F-4D97-AF65-F5344CB8AC3E}">
        <p14:creationId xmlns:p14="http://schemas.microsoft.com/office/powerpoint/2010/main" val="34896066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85</a:t>
            </a:fld>
            <a:endParaRPr lang="en-US"/>
          </a:p>
        </p:txBody>
      </p:sp>
    </p:spTree>
    <p:extLst>
      <p:ext uri="{BB962C8B-B14F-4D97-AF65-F5344CB8AC3E}">
        <p14:creationId xmlns:p14="http://schemas.microsoft.com/office/powerpoint/2010/main" val="27733668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86</a:t>
            </a:fld>
            <a:endParaRPr lang="en-US"/>
          </a:p>
        </p:txBody>
      </p:sp>
    </p:spTree>
    <p:extLst>
      <p:ext uri="{BB962C8B-B14F-4D97-AF65-F5344CB8AC3E}">
        <p14:creationId xmlns:p14="http://schemas.microsoft.com/office/powerpoint/2010/main" val="34713485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87</a:t>
            </a:fld>
            <a:endParaRPr lang="en-US"/>
          </a:p>
        </p:txBody>
      </p:sp>
    </p:spTree>
    <p:extLst>
      <p:ext uri="{BB962C8B-B14F-4D97-AF65-F5344CB8AC3E}">
        <p14:creationId xmlns:p14="http://schemas.microsoft.com/office/powerpoint/2010/main" val="3163045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88</a:t>
            </a:fld>
            <a:endParaRPr lang="en-US"/>
          </a:p>
        </p:txBody>
      </p:sp>
    </p:spTree>
    <p:extLst>
      <p:ext uri="{BB962C8B-B14F-4D97-AF65-F5344CB8AC3E}">
        <p14:creationId xmlns:p14="http://schemas.microsoft.com/office/powerpoint/2010/main" val="180581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89</a:t>
            </a:fld>
            <a:endParaRPr lang="en-US"/>
          </a:p>
        </p:txBody>
      </p:sp>
    </p:spTree>
    <p:extLst>
      <p:ext uri="{BB962C8B-B14F-4D97-AF65-F5344CB8AC3E}">
        <p14:creationId xmlns:p14="http://schemas.microsoft.com/office/powerpoint/2010/main" val="195668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90</a:t>
            </a:fld>
            <a:endParaRPr lang="en-US"/>
          </a:p>
        </p:txBody>
      </p:sp>
    </p:spTree>
    <p:extLst>
      <p:ext uri="{BB962C8B-B14F-4D97-AF65-F5344CB8AC3E}">
        <p14:creationId xmlns:p14="http://schemas.microsoft.com/office/powerpoint/2010/main" val="268388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6510938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91</a:t>
            </a:fld>
            <a:endParaRPr lang="en-US"/>
          </a:p>
        </p:txBody>
      </p:sp>
    </p:spTree>
    <p:extLst>
      <p:ext uri="{BB962C8B-B14F-4D97-AF65-F5344CB8AC3E}">
        <p14:creationId xmlns:p14="http://schemas.microsoft.com/office/powerpoint/2010/main" val="23517665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92</a:t>
            </a:fld>
            <a:endParaRPr lang="en-US"/>
          </a:p>
        </p:txBody>
      </p:sp>
    </p:spTree>
    <p:extLst>
      <p:ext uri="{BB962C8B-B14F-4D97-AF65-F5344CB8AC3E}">
        <p14:creationId xmlns:p14="http://schemas.microsoft.com/office/powerpoint/2010/main" val="4210899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93</a:t>
            </a:fld>
            <a:endParaRPr lang="en-US"/>
          </a:p>
        </p:txBody>
      </p:sp>
    </p:spTree>
    <p:extLst>
      <p:ext uri="{BB962C8B-B14F-4D97-AF65-F5344CB8AC3E}">
        <p14:creationId xmlns:p14="http://schemas.microsoft.com/office/powerpoint/2010/main" val="29932426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94</a:t>
            </a:fld>
            <a:endParaRPr lang="en-US"/>
          </a:p>
        </p:txBody>
      </p:sp>
    </p:spTree>
    <p:extLst>
      <p:ext uri="{BB962C8B-B14F-4D97-AF65-F5344CB8AC3E}">
        <p14:creationId xmlns:p14="http://schemas.microsoft.com/office/powerpoint/2010/main" val="33338312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95</a:t>
            </a:fld>
            <a:endParaRPr lang="en-US"/>
          </a:p>
        </p:txBody>
      </p:sp>
    </p:spTree>
    <p:extLst>
      <p:ext uri="{BB962C8B-B14F-4D97-AF65-F5344CB8AC3E}">
        <p14:creationId xmlns:p14="http://schemas.microsoft.com/office/powerpoint/2010/main" val="31174232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96</a:t>
            </a:fld>
            <a:endParaRPr lang="en-US"/>
          </a:p>
        </p:txBody>
      </p:sp>
    </p:spTree>
    <p:extLst>
      <p:ext uri="{BB962C8B-B14F-4D97-AF65-F5344CB8AC3E}">
        <p14:creationId xmlns:p14="http://schemas.microsoft.com/office/powerpoint/2010/main" val="2170710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97</a:t>
            </a:fld>
            <a:endParaRPr lang="en-US"/>
          </a:p>
        </p:txBody>
      </p:sp>
    </p:spTree>
    <p:extLst>
      <p:ext uri="{BB962C8B-B14F-4D97-AF65-F5344CB8AC3E}">
        <p14:creationId xmlns:p14="http://schemas.microsoft.com/office/powerpoint/2010/main" val="19616687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98</a:t>
            </a:fld>
            <a:endParaRPr lang="en-US"/>
          </a:p>
        </p:txBody>
      </p:sp>
    </p:spTree>
    <p:extLst>
      <p:ext uri="{BB962C8B-B14F-4D97-AF65-F5344CB8AC3E}">
        <p14:creationId xmlns:p14="http://schemas.microsoft.com/office/powerpoint/2010/main" val="11862795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99</a:t>
            </a:fld>
            <a:endParaRPr lang="en-US"/>
          </a:p>
        </p:txBody>
      </p:sp>
    </p:spTree>
    <p:extLst>
      <p:ext uri="{BB962C8B-B14F-4D97-AF65-F5344CB8AC3E}">
        <p14:creationId xmlns:p14="http://schemas.microsoft.com/office/powerpoint/2010/main" val="38558018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100</a:t>
            </a:fld>
            <a:endParaRPr lang="en-US"/>
          </a:p>
        </p:txBody>
      </p:sp>
    </p:spTree>
    <p:extLst>
      <p:ext uri="{BB962C8B-B14F-4D97-AF65-F5344CB8AC3E}">
        <p14:creationId xmlns:p14="http://schemas.microsoft.com/office/powerpoint/2010/main" val="1074645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ja-JP" altLang="en-US" smtClean="0"/>
              <a:t>マスター タイトルの書式設定</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2012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ja-JP" altLang="en-US" smtClean="0"/>
              <a:t>マスター タイトルの書式設定</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ja-JP" altLang="en-US" smtClean="0"/>
              <a:t>マスター タイトルの書式設定</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セクション見出し">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893887"/>
            <a:ext cx="7772400" cy="1362075"/>
          </a:xfrm>
        </p:spPr>
        <p:txBody>
          <a:bodyPr anchor="t"/>
          <a:lstStyle>
            <a:lvl1pPr algn="l">
              <a:defRPr sz="4000" b="1" cap="all">
                <a:solidFill>
                  <a:schemeClr val="tx2"/>
                </a:solidFill>
              </a:defRPr>
            </a:lvl1pPr>
          </a:lstStyle>
          <a:p>
            <a:r>
              <a:rPr lang="en-US" dirty="0" smtClean="0"/>
              <a:t>Section Header Title</a:t>
            </a:r>
            <a:endParaRPr lang="en-US" dirty="0"/>
          </a:p>
        </p:txBody>
      </p:sp>
      <p:sp>
        <p:nvSpPr>
          <p:cNvPr id="3" name="Text Placeholder 2"/>
          <p:cNvSpPr>
            <a:spLocks noGrp="1"/>
          </p:cNvSpPr>
          <p:nvPr>
            <p:ph type="body" idx="1"/>
          </p:nvPr>
        </p:nvSpPr>
        <p:spPr>
          <a:xfrm>
            <a:off x="722313" y="3429000"/>
            <a:ext cx="7772400" cy="1500187"/>
          </a:xfrm>
        </p:spPr>
        <p:txBody>
          <a:bodyPr anchor="b">
            <a:normAutofit/>
          </a:bodyPr>
          <a:lstStyle>
            <a:lvl1pPr marL="0" indent="0">
              <a:buNone/>
              <a:defRPr sz="16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Tree>
    <p:extLst>
      <p:ext uri="{BB962C8B-B14F-4D97-AF65-F5344CB8AC3E}">
        <p14:creationId xmlns:p14="http://schemas.microsoft.com/office/powerpoint/2010/main" val="804509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4400" rtl="0" eaLnBrk="1" latinLnBrk="0" hangingPunct="1">
        <a:spcBef>
          <a:spcPct val="0"/>
        </a:spcBef>
        <a:buNone/>
        <a:defRPr kumimoji="1"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kumimoji="1"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kumimoji="1"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kumimoji="1"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kumimoji="1"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kumimoji="1"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41.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4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5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5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24.png"/><Relationship Id="rId4" Type="http://schemas.openxmlformats.org/officeDocument/2006/relationships/image" Target="../media/image231.png"/></Relationships>
</file>

<file path=ppt/slides/_rels/slide15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5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6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www.mathworks.com/access/helpdesk/help/toolbox/sldv/ug/bqzyfgl-1.html"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7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www.mathworks.com/access/helpdesk/help/toolbox/sldv/ug/bq_bdqf.html"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59.png"/><Relationship Id="rId3" Type="http://schemas.openxmlformats.org/officeDocument/2006/relationships/notesSlide" Target="../notesSlides/notesSlide174.xml"/><Relationship Id="rId7" Type="http://schemas.openxmlformats.org/officeDocument/2006/relationships/image" Target="../media/image256.png"/><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1.bin"/><Relationship Id="rId11" Type="http://schemas.openxmlformats.org/officeDocument/2006/relationships/image" Target="../media/image258.png"/><Relationship Id="rId5" Type="http://schemas.openxmlformats.org/officeDocument/2006/relationships/image" Target="../media/image255.png"/><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57.png"/><Relationship Id="rId14" Type="http://schemas.openxmlformats.org/officeDocument/2006/relationships/image" Target="../media/image26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77.xml"/><Relationship Id="rId1" Type="http://schemas.openxmlformats.org/officeDocument/2006/relationships/slideLayout" Target="../slideLayouts/slideLayout5.xml"/><Relationship Id="rId5" Type="http://schemas.openxmlformats.org/officeDocument/2006/relationships/image" Target="../media/image263.png"/><Relationship Id="rId4" Type="http://schemas.openxmlformats.org/officeDocument/2006/relationships/image" Target="../media/image262.png"/></Relationships>
</file>

<file path=ppt/slides/_rels/slide185.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178.xml"/><Relationship Id="rId1" Type="http://schemas.openxmlformats.org/officeDocument/2006/relationships/slideLayout" Target="../slideLayouts/slideLayout5.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18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79.xml"/><Relationship Id="rId1" Type="http://schemas.openxmlformats.org/officeDocument/2006/relationships/slideLayout" Target="../slideLayouts/slideLayout5.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4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oleObject" Target="../embeddings/oleObject1.bin"/><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file:///C:\work\EXPO\EXPO2010\movie\v03_coverage.swf" TargetMode="Externa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0.png"/><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4.png"/><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49.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oleObject" Target="../embeddings/oleObject7.bin"/></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56.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png"/><Relationship Id="rId5" Type="http://schemas.openxmlformats.org/officeDocument/2006/relationships/oleObject" Target="../embeddings/oleObject8.bin"/><Relationship Id="rId10" Type="http://schemas.openxmlformats.org/officeDocument/2006/relationships/image" Target="../media/image75.png"/><Relationship Id="rId4" Type="http://schemas.openxmlformats.org/officeDocument/2006/relationships/image" Target="../media/image76.png"/><Relationship Id="rId9"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58.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oleObject" Target="../embeddings/oleObject11.bin"/><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83.png"/><Relationship Id="rId4"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85.png"/><Relationship Id="rId4" Type="http://schemas.openxmlformats.org/officeDocument/2006/relationships/oleObject" Target="../embeddings/oleObject16.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2.png"/><Relationship Id="rId5" Type="http://schemas.openxmlformats.org/officeDocument/2006/relationships/image" Target="../media/image87.png"/><Relationship Id="rId4" Type="http://schemas.openxmlformats.org/officeDocument/2006/relationships/oleObject" Target="../embeddings/oleObject18.bin"/></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7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8.png"/><Relationship Id="rId7"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4.png"/><Relationship Id="rId4" Type="http://schemas.openxmlformats.org/officeDocument/2006/relationships/oleObject" Target="../embeddings/oleObject19.bin"/></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2.png"/><Relationship Id="rId7" Type="http://schemas.openxmlformats.org/officeDocument/2006/relationships/diagramColors" Target="../diagrams/colors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Simulink Design Verifier Workshop</a:t>
            </a:r>
            <a:endParaRPr lang="en-US" dirty="0"/>
          </a:p>
        </p:txBody>
      </p:sp>
      <p:sp>
        <p:nvSpPr>
          <p:cNvPr id="3" name="Subtitle 2"/>
          <p:cNvSpPr>
            <a:spLocks noGrp="1"/>
          </p:cNvSpPr>
          <p:nvPr>
            <p:ph type="subTitle" idx="1"/>
          </p:nvPr>
        </p:nvSpPr>
        <p:spPr/>
        <p:txBody>
          <a:bodyPr>
            <a:norm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Analysis of a model block</a:t>
            </a:r>
            <a:endParaRPr kumimoji="1" lang="ja-JP" altLang="en-US" dirty="0"/>
          </a:p>
        </p:txBody>
      </p:sp>
      <p:sp>
        <p:nvSpPr>
          <p:cNvPr id="3" name="コンテンツ プレースホルダー 2"/>
          <p:cNvSpPr>
            <a:spLocks noGrp="1"/>
          </p:cNvSpPr>
          <p:nvPr>
            <p:ph idx="1"/>
          </p:nvPr>
        </p:nvSpPr>
        <p:spPr>
          <a:xfrm>
            <a:off x="395536" y="1196752"/>
            <a:ext cx="8064896" cy="5400600"/>
          </a:xfrm>
        </p:spPr>
        <p:txBody>
          <a:bodyPr/>
          <a:lstStyle/>
          <a:p>
            <a:r>
              <a:rPr kumimoji="1" lang="en-US" altLang="ja-JP" dirty="0" smtClean="0"/>
              <a:t>As for the analysis to a parent model including a model reference block, test generation and coverage measurement are performed in consideration of the instance of each child model.</a:t>
            </a:r>
            <a:endParaRPr kumimoji="1" lang="ja-JP"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048097"/>
            <a:ext cx="3240360" cy="339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4149080"/>
            <a:ext cx="2641487" cy="15244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矢印コネクタ 4"/>
          <p:cNvCxnSpPr/>
          <p:nvPr/>
        </p:nvCxnSpPr>
        <p:spPr>
          <a:xfrm flipV="1">
            <a:off x="2267744" y="4941168"/>
            <a:ext cx="2592288" cy="1080120"/>
          </a:xfrm>
          <a:prstGeom prst="straightConnector1">
            <a:avLst/>
          </a:prstGeom>
          <a:ln w="381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0" name="直線矢印コネクタ 9"/>
          <p:cNvCxnSpPr>
            <a:endCxn id="2051" idx="1"/>
          </p:cNvCxnSpPr>
          <p:nvPr/>
        </p:nvCxnSpPr>
        <p:spPr>
          <a:xfrm>
            <a:off x="2267744" y="4725144"/>
            <a:ext cx="2664296" cy="186156"/>
          </a:xfrm>
          <a:prstGeom prst="straightConnector1">
            <a:avLst/>
          </a:prstGeom>
          <a:ln w="381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a:endCxn id="2051" idx="1"/>
          </p:cNvCxnSpPr>
          <p:nvPr/>
        </p:nvCxnSpPr>
        <p:spPr>
          <a:xfrm>
            <a:off x="2339752" y="3573016"/>
            <a:ext cx="2592288" cy="1338284"/>
          </a:xfrm>
          <a:prstGeom prst="straightConnector1">
            <a:avLst/>
          </a:prstGeom>
          <a:ln w="381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12" name="テキスト ボックス 11"/>
          <p:cNvSpPr txBox="1"/>
          <p:nvPr/>
        </p:nvSpPr>
        <p:spPr>
          <a:xfrm>
            <a:off x="4716016" y="5805265"/>
            <a:ext cx="3816424" cy="923330"/>
          </a:xfrm>
          <a:prstGeom prst="rect">
            <a:avLst/>
          </a:prstGeom>
          <a:noFill/>
        </p:spPr>
        <p:txBody>
          <a:bodyPr wrap="square" rtlCol="0">
            <a:spAutoFit/>
          </a:bodyPr>
          <a:lstStyle/>
          <a:p>
            <a:r>
              <a:rPr kumimoji="1" lang="en-US" altLang="ja-JP" smtClean="0">
                <a:latin typeface="Arial" pitchFamily="34" charset="0"/>
                <a:cs typeface="Arial" pitchFamily="34" charset="0"/>
              </a:rPr>
              <a:t>Even if it is referring to the same model, it is treated as a separate instance.</a:t>
            </a:r>
            <a:endParaRPr kumimoji="1" lang="ja-JP" altLang="en-US" dirty="0">
              <a:latin typeface="Arial" pitchFamily="34" charset="0"/>
              <a:cs typeface="Arial" pitchFamily="34" charset="0"/>
            </a:endParaRPr>
          </a:p>
        </p:txBody>
      </p:sp>
    </p:spTree>
    <p:extLst>
      <p:ext uri="{BB962C8B-B14F-4D97-AF65-F5344CB8AC3E}">
        <p14:creationId xmlns:p14="http://schemas.microsoft.com/office/powerpoint/2010/main" val="25375939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Combined Objectives (Nonlinear Extended)</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a:t>Analyzes the model using a variation of the </a:t>
            </a:r>
            <a:r>
              <a:rPr lang="en-US" altLang="ja-JP" dirty="0" err="1"/>
              <a:t>CombinedObjectives</a:t>
            </a:r>
            <a:r>
              <a:rPr lang="en-US" altLang="ja-JP" dirty="0"/>
              <a:t> optimization. This optimization includes improved support for nonlinear arithmetic.</a:t>
            </a:r>
            <a:endParaRPr kumimoji="1" lang="ja-JP" altLang="en-US" dirty="0"/>
          </a:p>
        </p:txBody>
      </p:sp>
      <p:sp>
        <p:nvSpPr>
          <p:cNvPr id="4" name="テキスト ボックス 3"/>
          <p:cNvSpPr txBox="1"/>
          <p:nvPr/>
        </p:nvSpPr>
        <p:spPr>
          <a:xfrm>
            <a:off x="4644008" y="6093296"/>
            <a:ext cx="3913635"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Available in R2011a or later.</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1361849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Large Model (Nonlinear Extended)</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a:t>Analyzes the model using a variation of the </a:t>
            </a:r>
            <a:r>
              <a:rPr lang="en-US" altLang="ja-JP" dirty="0" err="1"/>
              <a:t>LargeModel</a:t>
            </a:r>
            <a:r>
              <a:rPr lang="en-US" altLang="ja-JP" dirty="0"/>
              <a:t> optimization. This optimization includes improved support for nonlinear arithmetic.</a:t>
            </a:r>
            <a:endParaRPr kumimoji="1" lang="ja-JP" altLang="en-US" dirty="0"/>
          </a:p>
        </p:txBody>
      </p:sp>
      <p:sp>
        <p:nvSpPr>
          <p:cNvPr id="4" name="テキスト ボックス 3"/>
          <p:cNvSpPr txBox="1"/>
          <p:nvPr/>
        </p:nvSpPr>
        <p:spPr>
          <a:xfrm>
            <a:off x="4644008" y="6093296"/>
            <a:ext cx="3913635"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Use is henceforth [ MATLAB R2011a ] possible.</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8833889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Finding a bottle-neck of SLDV analysis</a:t>
            </a:r>
            <a:endParaRPr kumimoji="1" lang="ja-JP" altLang="en-US" dirty="0"/>
          </a:p>
        </p:txBody>
      </p:sp>
      <p:sp>
        <p:nvSpPr>
          <p:cNvPr id="3" name="コンテンツ プレースホルダー 2"/>
          <p:cNvSpPr>
            <a:spLocks noGrp="1"/>
          </p:cNvSpPr>
          <p:nvPr>
            <p:ph idx="1"/>
          </p:nvPr>
        </p:nvSpPr>
        <p:spPr>
          <a:xfrm>
            <a:off x="457200" y="1178700"/>
            <a:ext cx="8077200" cy="5069700"/>
          </a:xfrm>
        </p:spPr>
        <p:txBody>
          <a:bodyPr/>
          <a:lstStyle/>
          <a:p>
            <a:r>
              <a:rPr lang="en-US" altLang="ja-JP" sz="1800" dirty="0" smtClean="0"/>
              <a:t>In case of SLDV is not responding, stop the analysis and review the intermediate result.</a:t>
            </a:r>
            <a:r>
              <a:rPr kumimoji="1" lang="en-US" altLang="ja-JP" sz="1800" dirty="0" smtClean="0"/>
              <a:t/>
            </a:r>
            <a:br>
              <a:rPr kumimoji="1" lang="en-US" altLang="ja-JP" sz="1800" dirty="0" smtClean="0"/>
            </a:br>
            <a:r>
              <a:rPr kumimoji="1" lang="en-US" altLang="ja-JP" sz="1800" dirty="0" smtClean="0"/>
              <a:t>The objective of a large number relevant to it is not attained for one test objective which cannot reach.</a:t>
            </a:r>
          </a:p>
          <a:p>
            <a:r>
              <a:rPr lang="en-US" altLang="ja-JP" sz="1800" dirty="0" smtClean="0"/>
              <a:t>If a bottleneck is canceled, the objective relevant to it may be able to attain easily.</a:t>
            </a:r>
            <a:endParaRPr kumimoji="1" lang="ja-JP" altLang="en-US" sz="1800" dirty="0"/>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251" y="5139228"/>
            <a:ext cx="4563989" cy="1620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36" y="3519012"/>
            <a:ext cx="3260300" cy="153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940" y="3789048"/>
            <a:ext cx="4649642" cy="1377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四角形吹き出し 3"/>
          <p:cNvSpPr/>
          <p:nvPr/>
        </p:nvSpPr>
        <p:spPr>
          <a:xfrm>
            <a:off x="3221820" y="3429000"/>
            <a:ext cx="1080144" cy="360048"/>
          </a:xfrm>
          <a:prstGeom prst="wedgeRectCallout">
            <a:avLst>
              <a:gd name="adj1" fmla="val -59905"/>
              <a:gd name="adj2" fmla="val 13304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solidFill>
                  <a:schemeClr val="tx1"/>
                </a:solidFill>
                <a:latin typeface="Arial" pitchFamily="34" charset="0"/>
                <a:cs typeface="Arial" pitchFamily="34" charset="0"/>
              </a:rPr>
              <a:t>Bottleneck</a:t>
            </a:r>
            <a:endParaRPr kumimoji="1" lang="ja-JP" altLang="en-US" sz="1200" b="1" dirty="0" smtClean="0">
              <a:solidFill>
                <a:schemeClr val="tx1"/>
              </a:solidFill>
              <a:latin typeface="Arial" pitchFamily="34" charset="0"/>
              <a:cs typeface="Arial" pitchFamily="34" charset="0"/>
            </a:endParaRPr>
          </a:p>
        </p:txBody>
      </p:sp>
      <p:sp>
        <p:nvSpPr>
          <p:cNvPr id="8" name="四角形吹き出し 7"/>
          <p:cNvSpPr/>
          <p:nvPr/>
        </p:nvSpPr>
        <p:spPr>
          <a:xfrm>
            <a:off x="4752024" y="5990461"/>
            <a:ext cx="1440192" cy="637847"/>
          </a:xfrm>
          <a:prstGeom prst="wedgeRectCallout">
            <a:avLst>
              <a:gd name="adj1" fmla="val -52220"/>
              <a:gd name="adj2" fmla="val -8750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solidFill>
                  <a:schemeClr val="tx1"/>
                </a:solidFill>
                <a:latin typeface="Arial" pitchFamily="34" charset="0"/>
                <a:cs typeface="Arial" pitchFamily="34" charset="0"/>
              </a:rPr>
              <a:t>2T does not occur for a bottleneck.</a:t>
            </a:r>
            <a:endParaRPr kumimoji="1" lang="ja-JP" altLang="en-US" sz="1200" b="1" dirty="0" smtClean="0">
              <a:solidFill>
                <a:schemeClr val="tx1"/>
              </a:solidFill>
              <a:latin typeface="Arial" pitchFamily="34" charset="0"/>
              <a:cs typeface="Arial" pitchFamily="34" charset="0"/>
            </a:endParaRPr>
          </a:p>
        </p:txBody>
      </p:sp>
      <p:sp>
        <p:nvSpPr>
          <p:cNvPr id="7" name="二等辺三角形 6"/>
          <p:cNvSpPr/>
          <p:nvPr/>
        </p:nvSpPr>
        <p:spPr>
          <a:xfrm rot="10800000">
            <a:off x="431448" y="5049216"/>
            <a:ext cx="3150420" cy="990132"/>
          </a:xfrm>
          <a:prstGeom prst="triangle">
            <a:avLst>
              <a:gd name="adj" fmla="val 8882"/>
            </a:avLst>
          </a:prstGeom>
          <a:solidFill>
            <a:srgbClr val="95B3D7">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9" name="四角形吹き出し 8"/>
          <p:cNvSpPr/>
          <p:nvPr/>
        </p:nvSpPr>
        <p:spPr>
          <a:xfrm>
            <a:off x="426948" y="5139228"/>
            <a:ext cx="1089145" cy="630084"/>
          </a:xfrm>
          <a:prstGeom prst="wedgeRectCallout">
            <a:avLst>
              <a:gd name="adj1" fmla="val 34979"/>
              <a:gd name="adj2" fmla="val -1409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050" b="1" smtClean="0">
                <a:solidFill>
                  <a:schemeClr val="tx1"/>
                </a:solidFill>
                <a:latin typeface="Arial" pitchFamily="34" charset="0"/>
                <a:cs typeface="Arial" pitchFamily="34" charset="0"/>
              </a:rPr>
              <a:t>It does not change for a bottleneck.</a:t>
            </a:r>
            <a:endParaRPr kumimoji="1" lang="ja-JP" altLang="en-US" sz="1050" b="1" dirty="0" smtClean="0">
              <a:solidFill>
                <a:schemeClr val="tx1"/>
              </a:solidFill>
              <a:latin typeface="Arial" pitchFamily="34" charset="0"/>
              <a:cs typeface="Arial" pitchFamily="34" charset="0"/>
            </a:endParaRPr>
          </a:p>
        </p:txBody>
      </p:sp>
      <p:sp>
        <p:nvSpPr>
          <p:cNvPr id="13" name="二等辺三角形 12"/>
          <p:cNvSpPr/>
          <p:nvPr/>
        </p:nvSpPr>
        <p:spPr>
          <a:xfrm>
            <a:off x="3851904" y="4329120"/>
            <a:ext cx="2610348" cy="900120"/>
          </a:xfrm>
          <a:prstGeom prst="triangle">
            <a:avLst>
              <a:gd name="adj" fmla="val 100000"/>
            </a:avLst>
          </a:prstGeom>
          <a:solidFill>
            <a:srgbClr val="95B3D7">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4" name="四角形吹き出し 13"/>
          <p:cNvSpPr/>
          <p:nvPr/>
        </p:nvSpPr>
        <p:spPr>
          <a:xfrm>
            <a:off x="7200351" y="5389370"/>
            <a:ext cx="1584211" cy="579861"/>
          </a:xfrm>
          <a:prstGeom prst="wedgeRectCallout">
            <a:avLst>
              <a:gd name="adj1" fmla="val -26837"/>
              <a:gd name="adj2" fmla="val -19764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solidFill>
                  <a:schemeClr val="tx1"/>
                </a:solidFill>
                <a:latin typeface="Arial" pitchFamily="34" charset="0"/>
                <a:cs typeface="Arial" pitchFamily="34" charset="0"/>
              </a:rPr>
              <a:t>Furthermore, it influences in the lower stream.</a:t>
            </a:r>
            <a:endParaRPr kumimoji="1" lang="ja-JP" altLang="en-US" sz="1200"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1374203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smtClean="0"/>
              <a:t>Test Condition block </a:t>
            </a:r>
            <a:br>
              <a:rPr lang="en-US" altLang="ja-JP" smtClean="0"/>
            </a:br>
            <a:r>
              <a:rPr lang="en-US" altLang="ja-JP" smtClean="0"/>
              <a:t>Assumption block</a:t>
            </a:r>
            <a:endParaRPr kumimoji="1" lang="ja-JP" altLang="en-US" dirty="0"/>
          </a:p>
        </p:txBody>
      </p:sp>
    </p:spTree>
    <p:extLst>
      <p:ext uri="{BB962C8B-B14F-4D97-AF65-F5344CB8AC3E}">
        <p14:creationId xmlns:p14="http://schemas.microsoft.com/office/powerpoint/2010/main" val="3394015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A Test Condition block and an Assumption block</a:t>
            </a:r>
            <a:endParaRPr kumimoji="1" lang="ja-JP" altLang="en-US" dirty="0"/>
          </a:p>
        </p:txBody>
      </p:sp>
      <p:sp>
        <p:nvSpPr>
          <p:cNvPr id="3" name="コンテンツ プレースホルダ 2"/>
          <p:cNvSpPr>
            <a:spLocks noGrp="1"/>
          </p:cNvSpPr>
          <p:nvPr>
            <p:ph idx="1"/>
          </p:nvPr>
        </p:nvSpPr>
        <p:spPr/>
        <p:txBody>
          <a:bodyPr/>
          <a:lstStyle/>
          <a:p>
            <a:r>
              <a:rPr lang="en-US" altLang="ja-JP" sz="2400" dirty="0" smtClean="0"/>
              <a:t>The </a:t>
            </a:r>
            <a:r>
              <a:rPr lang="en-US" altLang="ja-JP" sz="2400" dirty="0" smtClean="0"/>
              <a:t>blocks are used for adding constraints to </a:t>
            </a:r>
            <a:r>
              <a:rPr lang="en-US" altLang="ja-JP" sz="2400" dirty="0" smtClean="0"/>
              <a:t>analysis to the test generation and Property proving by SLDV.</a:t>
            </a:r>
          </a:p>
          <a:p>
            <a:r>
              <a:rPr kumimoji="1" lang="en-US" altLang="ja-JP" dirty="0" smtClean="0"/>
              <a:t>The applied conditions / assumptions must be keep for all time space.</a:t>
            </a:r>
            <a:endParaRPr kumimoji="1" lang="ja-JP" altLang="en-US" dirty="0"/>
          </a:p>
        </p:txBody>
      </p:sp>
      <p:pic>
        <p:nvPicPr>
          <p:cNvPr id="1026" name="Picture 2"/>
          <p:cNvPicPr>
            <a:picLocks noChangeAspect="1" noChangeArrowheads="1"/>
          </p:cNvPicPr>
          <p:nvPr/>
        </p:nvPicPr>
        <p:blipFill>
          <a:blip r:embed="rId3" cstate="print"/>
          <a:srcRect/>
          <a:stretch>
            <a:fillRect/>
          </a:stretch>
        </p:blipFill>
        <p:spPr bwMode="auto">
          <a:xfrm>
            <a:off x="1259632" y="4509120"/>
            <a:ext cx="2247756" cy="2090936"/>
          </a:xfrm>
          <a:prstGeom prst="rect">
            <a:avLst/>
          </a:prstGeom>
          <a:noFill/>
          <a:ln w="9525">
            <a:noFill/>
            <a:miter lim="800000"/>
            <a:headEnd/>
            <a:tailEnd/>
          </a:ln>
        </p:spPr>
      </p:pic>
      <p:sp>
        <p:nvSpPr>
          <p:cNvPr id="6" name="四角形吹き出し 5"/>
          <p:cNvSpPr/>
          <p:nvPr/>
        </p:nvSpPr>
        <p:spPr>
          <a:xfrm>
            <a:off x="3419872" y="6039348"/>
            <a:ext cx="2520280" cy="720080"/>
          </a:xfrm>
          <a:prstGeom prst="wedgeRectCallout">
            <a:avLst>
              <a:gd name="adj1" fmla="val -49736"/>
              <a:gd name="adj2" fmla="val -12049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latin typeface="Arial" pitchFamily="34" charset="0"/>
                <a:cs typeface="Arial" pitchFamily="34" charset="0"/>
              </a:rPr>
              <a:t>0&lt;= speed &lt;= 100 </a:t>
            </a:r>
            <a:br>
              <a:rPr kumimoji="1" lang="en-US" altLang="ja-JP" b="1" smtClean="0">
                <a:latin typeface="Arial" pitchFamily="34" charset="0"/>
                <a:cs typeface="Arial" pitchFamily="34" charset="0"/>
              </a:rPr>
            </a:br>
            <a:r>
              <a:rPr kumimoji="1" lang="en-US" altLang="ja-JP" b="1" smtClean="0">
                <a:latin typeface="Arial" pitchFamily="34" charset="0"/>
                <a:cs typeface="Arial" pitchFamily="34" charset="0"/>
              </a:rPr>
              <a:t>It analyzes under </a:t>
            </a:r>
            <a:r>
              <a:rPr kumimoji="1" lang="ja-JP" altLang="en-US" b="1" smtClean="0">
                <a:latin typeface="Arial" pitchFamily="34" charset="0"/>
                <a:cs typeface="Arial" pitchFamily="34" charset="0"/>
              </a:rPr>
              <a:t>の条件</a:t>
            </a:r>
            <a:r>
              <a:rPr kumimoji="1" lang="en-US" altLang="ja-JP" b="1" smtClean="0">
                <a:latin typeface="Arial" pitchFamily="34" charset="0"/>
                <a:cs typeface="Arial" pitchFamily="34" charset="0"/>
              </a:rPr>
              <a:t>.</a:t>
            </a:r>
            <a:endParaRPr kumimoji="1" lang="ja-JP" altLang="en-US" b="1" dirty="0" smtClean="0">
              <a:latin typeface="Arial" pitchFamily="34" charset="0"/>
              <a:cs typeface="Arial" pitchFamily="34" charset="0"/>
            </a:endParaRPr>
          </a:p>
        </p:txBody>
      </p:sp>
      <p:pic>
        <p:nvPicPr>
          <p:cNvPr id="1027" name="Picture 3"/>
          <p:cNvPicPr>
            <a:picLocks noChangeAspect="1" noChangeArrowheads="1"/>
          </p:cNvPicPr>
          <p:nvPr/>
        </p:nvPicPr>
        <p:blipFill>
          <a:blip r:embed="rId4" cstate="print"/>
          <a:srcRect r="20930"/>
          <a:stretch>
            <a:fillRect/>
          </a:stretch>
        </p:blipFill>
        <p:spPr bwMode="auto">
          <a:xfrm>
            <a:off x="5940152" y="4437112"/>
            <a:ext cx="2448272" cy="2125848"/>
          </a:xfrm>
          <a:prstGeom prst="rect">
            <a:avLst/>
          </a:prstGeom>
          <a:noFill/>
          <a:ln w="9525">
            <a:noFill/>
            <a:miter lim="800000"/>
            <a:headEnd/>
            <a:tailEnd/>
          </a:ln>
        </p:spPr>
      </p:pic>
      <p:sp>
        <p:nvSpPr>
          <p:cNvPr id="8" name="四角形吹き出し 7"/>
          <p:cNvSpPr/>
          <p:nvPr/>
        </p:nvSpPr>
        <p:spPr>
          <a:xfrm>
            <a:off x="3419872" y="6039348"/>
            <a:ext cx="2520280" cy="720080"/>
          </a:xfrm>
          <a:prstGeom prst="wedgeRectCallout">
            <a:avLst>
              <a:gd name="adj1" fmla="val 78039"/>
              <a:gd name="adj2" fmla="val -10254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latin typeface="Arial" pitchFamily="34" charset="0"/>
                <a:cs typeface="Arial" pitchFamily="34" charset="0"/>
              </a:rPr>
              <a:t>0&lt;= speed &lt;= </a:t>
            </a:r>
            <a:r>
              <a:rPr kumimoji="1" lang="en-US" altLang="ja-JP" b="1" dirty="0" smtClean="0">
                <a:latin typeface="Arial" pitchFamily="34" charset="0"/>
                <a:cs typeface="Arial" pitchFamily="34" charset="0"/>
              </a:rPr>
              <a:t>100</a:t>
            </a: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40512492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Relation between a Test Condition block and an Assumption block</a:t>
            </a:r>
            <a:endParaRPr kumimoji="1" lang="ja-JP" altLang="en-US" dirty="0"/>
          </a:p>
        </p:txBody>
      </p:sp>
      <p:sp>
        <p:nvSpPr>
          <p:cNvPr id="3" name="コンテンツ プレースホルダ 2"/>
          <p:cNvSpPr>
            <a:spLocks noGrp="1"/>
          </p:cNvSpPr>
          <p:nvPr>
            <p:ph idx="1"/>
          </p:nvPr>
        </p:nvSpPr>
        <p:spPr/>
        <p:txBody>
          <a:bodyPr/>
          <a:lstStyle/>
          <a:p>
            <a:r>
              <a:rPr lang="en-US" altLang="ja-JP" dirty="0" smtClean="0"/>
              <a:t>Test </a:t>
            </a:r>
            <a:r>
              <a:rPr lang="en-US" altLang="ja-JP" dirty="0" smtClean="0"/>
              <a:t>Condition block is </a:t>
            </a:r>
            <a:r>
              <a:rPr lang="en-US" altLang="ja-JP" dirty="0" smtClean="0"/>
              <a:t>used for automatic test generation.</a:t>
            </a:r>
            <a:endParaRPr lang="en-US" altLang="ja-JP" dirty="0" smtClean="0"/>
          </a:p>
          <a:p>
            <a:r>
              <a:rPr lang="en-US" altLang="ja-JP" dirty="0" smtClean="0"/>
              <a:t>Assumption </a:t>
            </a:r>
            <a:r>
              <a:rPr lang="en-US" altLang="ja-JP" dirty="0" smtClean="0"/>
              <a:t>block </a:t>
            </a:r>
            <a:r>
              <a:rPr lang="en-US" altLang="ja-JP" dirty="0" smtClean="0"/>
              <a:t>is used for </a:t>
            </a:r>
            <a:r>
              <a:rPr lang="en-US" altLang="ja-JP" dirty="0" smtClean="0"/>
              <a:t>Property proving.</a:t>
            </a:r>
          </a:p>
          <a:p>
            <a:r>
              <a:rPr lang="en-US" altLang="ja-JP" dirty="0" smtClean="0"/>
              <a:t>Meanings of the </a:t>
            </a:r>
            <a:r>
              <a:rPr lang="en-US" altLang="ja-JP" dirty="0"/>
              <a:t>b</a:t>
            </a:r>
            <a:r>
              <a:rPr kumimoji="1" lang="en-US" altLang="ja-JP" dirty="0" smtClean="0"/>
              <a:t>oth </a:t>
            </a:r>
            <a:r>
              <a:rPr kumimoji="1" lang="en-US" altLang="ja-JP" dirty="0" smtClean="0"/>
              <a:t>of the </a:t>
            </a:r>
            <a:r>
              <a:rPr kumimoji="1" lang="en-US" altLang="ja-JP" dirty="0" smtClean="0"/>
              <a:t>blocks </a:t>
            </a:r>
            <a:r>
              <a:rPr kumimoji="1" lang="en-US" altLang="ja-JP" dirty="0" smtClean="0"/>
              <a:t>are the same.</a:t>
            </a:r>
            <a:endParaRPr kumimoji="1" lang="ja-JP" altLang="en-US" dirty="0"/>
          </a:p>
        </p:txBody>
      </p:sp>
      <p:pic>
        <p:nvPicPr>
          <p:cNvPr id="9218" name="Picture 2"/>
          <p:cNvPicPr>
            <a:picLocks noChangeAspect="1" noChangeArrowheads="1"/>
          </p:cNvPicPr>
          <p:nvPr/>
        </p:nvPicPr>
        <p:blipFill>
          <a:blip r:embed="rId3" cstate="print"/>
          <a:srcRect/>
          <a:stretch>
            <a:fillRect/>
          </a:stretch>
        </p:blipFill>
        <p:spPr bwMode="auto">
          <a:xfrm>
            <a:off x="755576" y="5301208"/>
            <a:ext cx="2524125" cy="10858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3563888" y="5157192"/>
            <a:ext cx="2158008" cy="1105450"/>
          </a:xfrm>
          <a:prstGeom prst="rect">
            <a:avLst/>
          </a:prstGeom>
          <a:noFill/>
          <a:ln w="9525">
            <a:noFill/>
            <a:miter lim="800000"/>
            <a:headEnd/>
            <a:tailEnd/>
          </a:ln>
        </p:spPr>
      </p:pic>
      <p:sp>
        <p:nvSpPr>
          <p:cNvPr id="6" name="テキスト ボックス 5"/>
          <p:cNvSpPr txBox="1"/>
          <p:nvPr/>
        </p:nvSpPr>
        <p:spPr>
          <a:xfrm>
            <a:off x="3779912" y="6381328"/>
            <a:ext cx="4576894" cy="523220"/>
          </a:xfrm>
          <a:prstGeom prst="rect">
            <a:avLst/>
          </a:prstGeom>
          <a:noFill/>
        </p:spPr>
        <p:txBody>
          <a:bodyPr wrap="square" rtlCol="0">
            <a:spAutoFit/>
          </a:bodyPr>
          <a:lstStyle/>
          <a:p>
            <a:r>
              <a:rPr kumimoji="1" lang="en-US" altLang="ja-JP" sz="1400" smtClean="0">
                <a:latin typeface="Arial" pitchFamily="34" charset="0"/>
                <a:cs typeface="Arial" pitchFamily="34" charset="0"/>
              </a:rPr>
              <a:t>sldvblockreplacementlib has the block which can be specified simultaneous.</a:t>
            </a:r>
            <a:endParaRPr kumimoji="1" lang="ja-JP" altLang="en-US" sz="1400" dirty="0">
              <a:latin typeface="Arial" pitchFamily="34" charset="0"/>
              <a:cs typeface="Arial" pitchFamily="34" charset="0"/>
            </a:endParaRPr>
          </a:p>
        </p:txBody>
      </p:sp>
      <p:pic>
        <p:nvPicPr>
          <p:cNvPr id="9220" name="Picture 4"/>
          <p:cNvPicPr>
            <a:picLocks noChangeAspect="1" noChangeArrowheads="1"/>
          </p:cNvPicPr>
          <p:nvPr/>
        </p:nvPicPr>
        <p:blipFill>
          <a:blip r:embed="rId5" cstate="print"/>
          <a:srcRect/>
          <a:stretch>
            <a:fillRect/>
          </a:stretch>
        </p:blipFill>
        <p:spPr bwMode="auto">
          <a:xfrm>
            <a:off x="6156176" y="3608521"/>
            <a:ext cx="2376264" cy="2700799"/>
          </a:xfrm>
          <a:prstGeom prst="rect">
            <a:avLst/>
          </a:prstGeom>
          <a:noFill/>
          <a:ln w="9525">
            <a:noFill/>
            <a:miter lim="800000"/>
            <a:headEnd/>
            <a:tailEnd/>
          </a:ln>
        </p:spPr>
      </p:pic>
      <p:sp>
        <p:nvSpPr>
          <p:cNvPr id="8" name="四角形吹き出し 7"/>
          <p:cNvSpPr/>
          <p:nvPr/>
        </p:nvSpPr>
        <p:spPr>
          <a:xfrm>
            <a:off x="7452320" y="3645024"/>
            <a:ext cx="1691680" cy="971609"/>
          </a:xfrm>
          <a:prstGeom prst="wedgeRectCallout">
            <a:avLst>
              <a:gd name="adj1" fmla="val -97673"/>
              <a:gd name="adj2" fmla="val 102179"/>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kumimoji="1" lang="en-US" altLang="ja-JP" sz="1400" b="1" dirty="0" smtClean="0">
                <a:latin typeface="Arial" pitchFamily="34" charset="0"/>
                <a:cs typeface="Arial" pitchFamily="34" charset="0"/>
              </a:rPr>
              <a:t>Test Condition or Assumption can be selected from a dialog</a:t>
            </a:r>
            <a:endParaRPr kumimoji="1" lang="ja-JP" altLang="en-US" sz="1400" b="1" dirty="0" smtClean="0">
              <a:latin typeface="Arial" pitchFamily="34" charset="0"/>
              <a:cs typeface="Arial" pitchFamily="34" charset="0"/>
            </a:endParaRPr>
          </a:p>
        </p:txBody>
      </p:sp>
    </p:spTree>
    <p:extLst>
      <p:ext uri="{BB962C8B-B14F-4D97-AF65-F5344CB8AC3E}">
        <p14:creationId xmlns:p14="http://schemas.microsoft.com/office/powerpoint/2010/main" val="27053639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When Test Condition or Assumption blocks are used?</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Reducing Analysis space</a:t>
            </a:r>
            <a:endParaRPr lang="en-US" altLang="ja-JP" dirty="0" smtClean="0"/>
          </a:p>
          <a:p>
            <a:pPr lvl="1"/>
            <a:r>
              <a:rPr kumimoji="1" lang="en-US" altLang="ja-JP" dirty="0" smtClean="0"/>
              <a:t>The effect of reducing analysis time</a:t>
            </a:r>
          </a:p>
          <a:p>
            <a:pPr lvl="1"/>
            <a:r>
              <a:rPr kumimoji="1" lang="en-US" altLang="ja-JP" dirty="0" smtClean="0"/>
              <a:t>The effect of preventing the error resulting from the nonlinearity (nonlinearities) of a model</a:t>
            </a:r>
          </a:p>
          <a:p>
            <a:r>
              <a:rPr lang="en-US" altLang="ja-JP" dirty="0" smtClean="0"/>
              <a:t>To obtain proper result</a:t>
            </a:r>
            <a:endParaRPr lang="en-US" altLang="ja-JP" dirty="0" smtClean="0"/>
          </a:p>
          <a:p>
            <a:pPr lvl="1"/>
            <a:r>
              <a:rPr kumimoji="1" lang="en-US" altLang="ja-JP" dirty="0" smtClean="0"/>
              <a:t>Example:   </a:t>
            </a:r>
            <a:r>
              <a:rPr lang="en-US" altLang="ja-JP" dirty="0" smtClean="0"/>
              <a:t>Let</a:t>
            </a:r>
            <a:r>
              <a:rPr kumimoji="1" lang="en-US" altLang="ja-JP" dirty="0" smtClean="0"/>
              <a:t> "speed" </a:t>
            </a:r>
            <a:r>
              <a:rPr kumimoji="1" lang="en-US" altLang="ja-JP" dirty="0" smtClean="0"/>
              <a:t>can take </a:t>
            </a:r>
            <a:r>
              <a:rPr kumimoji="1" lang="en-US" altLang="ja-JP" dirty="0" smtClean="0"/>
              <a:t>within the range of </a:t>
            </a:r>
            <a:r>
              <a:rPr kumimoji="1" lang="en-US" altLang="ja-JP" dirty="0" smtClean="0"/>
              <a:t>0&lt;= speed &lt;= </a:t>
            </a:r>
            <a:r>
              <a:rPr kumimoji="1" lang="en-US" altLang="ja-JP" dirty="0" smtClean="0"/>
              <a:t>180.</a:t>
            </a:r>
            <a:endParaRPr lang="en-US" altLang="ja-JP" dirty="0" smtClean="0"/>
          </a:p>
          <a:p>
            <a:pPr lvl="2"/>
            <a:r>
              <a:rPr lang="en-US" altLang="ja-JP" dirty="0" smtClean="0"/>
              <a:t>Without condition / assumption, "speed" can take all values allowed by the data type.</a:t>
            </a:r>
            <a:endParaRPr lang="en-US" altLang="ja-JP" dirty="0" smtClean="0"/>
          </a:p>
        </p:txBody>
      </p:sp>
    </p:spTree>
    <p:extLst>
      <p:ext uri="{BB962C8B-B14F-4D97-AF65-F5344CB8AC3E}">
        <p14:creationId xmlns:p14="http://schemas.microsoft.com/office/powerpoint/2010/main" val="25575728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Specifying constraints #1</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Format:</a:t>
            </a:r>
            <a:endParaRPr kumimoji="1" lang="en-US" altLang="ja-JP" dirty="0" smtClean="0"/>
          </a:p>
          <a:p>
            <a:pPr lvl="1"/>
            <a:r>
              <a:rPr lang="en-US" altLang="ja-JP" dirty="0" smtClean="0"/>
              <a:t>Example:   The signal can take only 1 or 3.</a:t>
            </a:r>
            <a:endParaRPr kumimoji="1" lang="en-US" altLang="ja-JP" dirty="0" smtClean="0"/>
          </a:p>
          <a:p>
            <a:pPr lvl="2"/>
            <a:r>
              <a:rPr lang="en-US" altLang="ja-JP" dirty="0" smtClean="0"/>
              <a:t>{1,3}</a:t>
            </a:r>
          </a:p>
          <a:p>
            <a:pPr lvl="2"/>
            <a:r>
              <a:rPr lang="en-US" altLang="ja-JP" dirty="0" smtClean="0"/>
              <a:t>{</a:t>
            </a:r>
            <a:r>
              <a:rPr lang="en-US" altLang="ja-JP" dirty="0" err="1" smtClean="0"/>
              <a:t>Sldv.Point</a:t>
            </a:r>
            <a:r>
              <a:rPr lang="en-US" altLang="ja-JP" dirty="0" smtClean="0"/>
              <a:t>(1), </a:t>
            </a:r>
            <a:r>
              <a:rPr lang="en-US" altLang="ja-JP" dirty="0" err="1" smtClean="0"/>
              <a:t>Sldv.Point</a:t>
            </a:r>
            <a:r>
              <a:rPr lang="en-US" altLang="ja-JP" dirty="0" smtClean="0"/>
              <a:t>(3</a:t>
            </a:r>
            <a:r>
              <a:rPr lang="en-US" altLang="ja-JP" dirty="0" smtClean="0"/>
              <a:t>)}</a:t>
            </a:r>
          </a:p>
          <a:p>
            <a:pPr lvl="2"/>
            <a:endParaRPr kumimoji="1" lang="en-US" altLang="ja-JP" dirty="0" smtClean="0"/>
          </a:p>
          <a:p>
            <a:r>
              <a:rPr lang="en-US" altLang="ja-JP" dirty="0" smtClean="0"/>
              <a:t>Specifying closed intervals:</a:t>
            </a:r>
            <a:endParaRPr lang="en-US" altLang="ja-JP" dirty="0" smtClean="0"/>
          </a:p>
          <a:p>
            <a:pPr lvl="1"/>
            <a:r>
              <a:rPr kumimoji="1" lang="en-US" altLang="ja-JP" dirty="0" smtClean="0"/>
              <a:t>Example:   The signal can take 0&lt;= x &lt;=5.</a:t>
            </a:r>
          </a:p>
          <a:p>
            <a:pPr lvl="2"/>
            <a:r>
              <a:rPr lang="en-US" altLang="ja-JP" dirty="0" smtClean="0"/>
              <a:t>[0 5]</a:t>
            </a:r>
          </a:p>
          <a:p>
            <a:pPr lvl="2"/>
            <a:r>
              <a:rPr kumimoji="1" lang="en-US" altLang="ja-JP" dirty="0" smtClean="0"/>
              <a:t>{[0 5]}</a:t>
            </a:r>
          </a:p>
          <a:p>
            <a:pPr lvl="2"/>
            <a:r>
              <a:rPr kumimoji="1" lang="en-US" altLang="ja-JP" dirty="0" smtClean="0"/>
              <a:t>{</a:t>
            </a:r>
            <a:r>
              <a:rPr kumimoji="1" lang="en-US" altLang="ja-JP" dirty="0" err="1" smtClean="0"/>
              <a:t>Sldv.Interval</a:t>
            </a:r>
            <a:r>
              <a:rPr kumimoji="1" lang="en-US" altLang="ja-JP" dirty="0" smtClean="0"/>
              <a:t>(0,5,'[]')}</a:t>
            </a:r>
            <a:endParaRPr kumimoji="1" lang="ja-JP" altLang="en-US" dirty="0"/>
          </a:p>
        </p:txBody>
      </p:sp>
      <p:pic>
        <p:nvPicPr>
          <p:cNvPr id="2051" name="Picture 3"/>
          <p:cNvPicPr>
            <a:picLocks noChangeAspect="1" noChangeArrowheads="1"/>
          </p:cNvPicPr>
          <p:nvPr/>
        </p:nvPicPr>
        <p:blipFill>
          <a:blip r:embed="rId3" cstate="print"/>
          <a:srcRect/>
          <a:stretch>
            <a:fillRect/>
          </a:stretch>
        </p:blipFill>
        <p:spPr bwMode="auto">
          <a:xfrm>
            <a:off x="6372200" y="3140968"/>
            <a:ext cx="1609381" cy="64807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516216" y="5157192"/>
            <a:ext cx="1307578" cy="691902"/>
          </a:xfrm>
          <a:prstGeom prst="rect">
            <a:avLst/>
          </a:prstGeom>
          <a:noFill/>
          <a:ln w="9525">
            <a:noFill/>
            <a:miter lim="800000"/>
            <a:headEnd/>
            <a:tailEnd/>
          </a:ln>
        </p:spPr>
      </p:pic>
      <p:sp>
        <p:nvSpPr>
          <p:cNvPr id="7" name="四角形吹き出し 6"/>
          <p:cNvSpPr/>
          <p:nvPr/>
        </p:nvSpPr>
        <p:spPr>
          <a:xfrm>
            <a:off x="2843808" y="2348856"/>
            <a:ext cx="1440160" cy="288032"/>
          </a:xfrm>
          <a:prstGeom prst="wedgeRectCallout">
            <a:avLst>
              <a:gd name="adj1" fmla="val -99165"/>
              <a:gd name="adj2" fmla="val 3393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100" b="1" smtClean="0">
                <a:latin typeface="Arial" pitchFamily="34" charset="0"/>
                <a:cs typeface="Arial" pitchFamily="34" charset="0"/>
              </a:rPr>
              <a:t>How to write any is also equivalent.</a:t>
            </a:r>
            <a:endParaRPr kumimoji="1" lang="ja-JP" altLang="en-US" sz="1100" b="1" dirty="0" smtClean="0">
              <a:latin typeface="Arial" pitchFamily="34" charset="0"/>
              <a:cs typeface="Arial" pitchFamily="34" charset="0"/>
            </a:endParaRPr>
          </a:p>
        </p:txBody>
      </p:sp>
      <p:sp>
        <p:nvSpPr>
          <p:cNvPr id="8" name="四角形吹き出し 7"/>
          <p:cNvSpPr/>
          <p:nvPr/>
        </p:nvSpPr>
        <p:spPr>
          <a:xfrm>
            <a:off x="2771800" y="2361949"/>
            <a:ext cx="1584176" cy="261847"/>
          </a:xfrm>
          <a:prstGeom prst="wedgeRectCallout">
            <a:avLst>
              <a:gd name="adj1" fmla="val -35531"/>
              <a:gd name="adj2" fmla="val 8621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100" b="1" dirty="0" smtClean="0">
                <a:latin typeface="Arial" pitchFamily="34" charset="0"/>
                <a:cs typeface="Arial" pitchFamily="34" charset="0"/>
              </a:rPr>
              <a:t>Equivalent</a:t>
            </a:r>
            <a:endParaRPr kumimoji="1" lang="ja-JP" altLang="en-US" sz="1100" b="1" dirty="0" smtClean="0">
              <a:latin typeface="Arial" pitchFamily="34" charset="0"/>
              <a:cs typeface="Arial" pitchFamily="34" charset="0"/>
            </a:endParaRPr>
          </a:p>
        </p:txBody>
      </p:sp>
      <p:sp>
        <p:nvSpPr>
          <p:cNvPr id="9" name="四角形吹き出し 8"/>
          <p:cNvSpPr/>
          <p:nvPr/>
        </p:nvSpPr>
        <p:spPr>
          <a:xfrm>
            <a:off x="7236296" y="2132856"/>
            <a:ext cx="1907704" cy="648072"/>
          </a:xfrm>
          <a:prstGeom prst="wedgeRectCallout">
            <a:avLst>
              <a:gd name="adj1" fmla="val -35531"/>
              <a:gd name="adj2" fmla="val 8621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400" b="1" dirty="0" smtClean="0">
                <a:latin typeface="Arial" pitchFamily="34" charset="0"/>
                <a:cs typeface="Arial" pitchFamily="34" charset="0"/>
              </a:rPr>
              <a:t>The same format is used for the other SLDV blocks.</a:t>
            </a:r>
            <a:endParaRPr kumimoji="1" lang="ja-JP" altLang="en-US" sz="1400" b="1" dirty="0" smtClean="0">
              <a:latin typeface="Arial" pitchFamily="34" charset="0"/>
              <a:cs typeface="Arial" pitchFamily="34" charset="0"/>
            </a:endParaRPr>
          </a:p>
        </p:txBody>
      </p:sp>
    </p:spTree>
    <p:extLst>
      <p:ext uri="{BB962C8B-B14F-4D97-AF65-F5344CB8AC3E}">
        <p14:creationId xmlns:p14="http://schemas.microsoft.com/office/powerpoint/2010/main" val="35435081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Specifying constraints </a:t>
            </a:r>
            <a:r>
              <a:rPr lang="en-US" altLang="ja-JP" dirty="0" smtClean="0"/>
              <a:t>#2</a:t>
            </a:r>
            <a:endParaRPr kumimoji="1" lang="ja-JP" altLang="en-US" dirty="0"/>
          </a:p>
        </p:txBody>
      </p:sp>
      <p:sp>
        <p:nvSpPr>
          <p:cNvPr id="3" name="コンテンツ プレースホルダ 2"/>
          <p:cNvSpPr>
            <a:spLocks noGrp="1"/>
          </p:cNvSpPr>
          <p:nvPr>
            <p:ph idx="1"/>
          </p:nvPr>
        </p:nvSpPr>
        <p:spPr/>
        <p:txBody>
          <a:bodyPr/>
          <a:lstStyle/>
          <a:p>
            <a:r>
              <a:rPr lang="en-US" altLang="ja-JP" dirty="0" smtClean="0"/>
              <a:t>Specifying open interval</a:t>
            </a:r>
            <a:endParaRPr kumimoji="1" lang="en-US" altLang="ja-JP" dirty="0" smtClean="0"/>
          </a:p>
          <a:p>
            <a:pPr lvl="1"/>
            <a:r>
              <a:rPr lang="en-US" altLang="ja-JP" dirty="0" smtClean="0"/>
              <a:t>Example:   The signal can take 0&lt;= x &lt;5.</a:t>
            </a:r>
          </a:p>
          <a:p>
            <a:pPr lvl="2"/>
            <a:r>
              <a:rPr lang="en-US" altLang="ja-JP" dirty="0" smtClean="0"/>
              <a:t>{</a:t>
            </a:r>
            <a:r>
              <a:rPr lang="en-US" altLang="ja-JP" dirty="0" err="1" smtClean="0"/>
              <a:t>Sldv.Interval</a:t>
            </a:r>
            <a:r>
              <a:rPr lang="en-US" altLang="ja-JP" dirty="0" smtClean="0"/>
              <a:t>(0,5,'[)')}</a:t>
            </a:r>
            <a:endParaRPr kumimoji="1" lang="en-US" altLang="ja-JP" dirty="0" smtClean="0"/>
          </a:p>
          <a:p>
            <a:r>
              <a:rPr kumimoji="1" lang="en-US" altLang="ja-JP" dirty="0" smtClean="0"/>
              <a:t>Mixture of values and intervals</a:t>
            </a:r>
            <a:endParaRPr kumimoji="1" lang="en-US" altLang="ja-JP" dirty="0" smtClean="0"/>
          </a:p>
          <a:p>
            <a:pPr lvl="1"/>
            <a:r>
              <a:rPr lang="en-US" altLang="ja-JP" dirty="0" smtClean="0"/>
              <a:t>Example: The signal can take -1, 3, and 10&lt;x&lt;=20.</a:t>
            </a:r>
          </a:p>
          <a:p>
            <a:pPr lvl="2"/>
            <a:r>
              <a:rPr lang="en-US" altLang="ja-JP" dirty="0" smtClean="0"/>
              <a:t>{1,3, </a:t>
            </a:r>
            <a:r>
              <a:rPr lang="en-US" altLang="ja-JP" dirty="0" err="1" smtClean="0"/>
              <a:t>Sldv.Interval</a:t>
            </a:r>
            <a:r>
              <a:rPr lang="en-US" altLang="ja-JP" dirty="0" smtClean="0"/>
              <a:t>(10,20,'(]')}</a:t>
            </a:r>
          </a:p>
          <a:p>
            <a:r>
              <a:rPr lang="en-US" altLang="ja-JP" dirty="0" smtClean="0"/>
              <a:t>An arithmetic </a:t>
            </a:r>
            <a:r>
              <a:rPr lang="en-US" altLang="ja-JP" dirty="0" smtClean="0"/>
              <a:t>series</a:t>
            </a:r>
            <a:endParaRPr lang="en-US" altLang="ja-JP" dirty="0" smtClean="0"/>
          </a:p>
          <a:p>
            <a:pPr lvl="1"/>
            <a:r>
              <a:rPr kumimoji="1" lang="en-US" altLang="ja-JP" dirty="0" smtClean="0"/>
              <a:t>Example:   From 0 to 100 per ten</a:t>
            </a:r>
          </a:p>
          <a:p>
            <a:pPr lvl="2"/>
            <a:r>
              <a:rPr lang="en-US" altLang="ja-JP" dirty="0" smtClean="0"/>
              <a:t>{0, 10, 20, 30, 40, 50, 60, 70, 80, 90, 100}</a:t>
            </a:r>
          </a:p>
          <a:p>
            <a:pPr lvl="2"/>
            <a:r>
              <a:rPr kumimoji="1" lang="en-US" altLang="ja-JP" dirty="0" smtClean="0"/>
              <a:t>num2cell(0:10:100)</a:t>
            </a:r>
            <a:endParaRPr kumimoji="1" lang="ja-JP" altLang="en-US" dirty="0"/>
          </a:p>
        </p:txBody>
      </p:sp>
      <p:pic>
        <p:nvPicPr>
          <p:cNvPr id="3075" name="Picture 3"/>
          <p:cNvPicPr>
            <a:picLocks noChangeAspect="1" noChangeArrowheads="1"/>
          </p:cNvPicPr>
          <p:nvPr/>
        </p:nvPicPr>
        <p:blipFill>
          <a:blip r:embed="rId3" cstate="print"/>
          <a:srcRect/>
          <a:stretch>
            <a:fillRect/>
          </a:stretch>
        </p:blipFill>
        <p:spPr bwMode="auto">
          <a:xfrm>
            <a:off x="6300192" y="2636912"/>
            <a:ext cx="1614686" cy="807343"/>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6372200" y="4293096"/>
            <a:ext cx="1821762" cy="739527"/>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6372200" y="5661248"/>
            <a:ext cx="1657350" cy="1028700"/>
          </a:xfrm>
          <a:prstGeom prst="rect">
            <a:avLst/>
          </a:prstGeom>
          <a:noFill/>
          <a:ln w="9525">
            <a:noFill/>
            <a:miter lim="800000"/>
            <a:headEnd/>
            <a:tailEnd/>
          </a:ln>
        </p:spPr>
      </p:pic>
    </p:spTree>
    <p:extLst>
      <p:ext uri="{BB962C8B-B14F-4D97-AF65-F5344CB8AC3E}">
        <p14:creationId xmlns:p14="http://schemas.microsoft.com/office/powerpoint/2010/main" val="246597931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Placing </a:t>
            </a:r>
            <a:r>
              <a:rPr lang="en-US" altLang="ja-JP" dirty="0"/>
              <a:t>Test condition / Assumption </a:t>
            </a:r>
            <a:r>
              <a:rPr lang="en-US" altLang="ja-JP" dirty="0" smtClean="0"/>
              <a:t>blocks #1</a:t>
            </a:r>
            <a:endParaRPr kumimoji="1" lang="ja-JP" altLang="en-US" dirty="0"/>
          </a:p>
        </p:txBody>
      </p:sp>
      <p:pic>
        <p:nvPicPr>
          <p:cNvPr id="4098" name="Picture 2"/>
          <p:cNvPicPr>
            <a:picLocks noChangeAspect="1" noChangeArrowheads="1"/>
          </p:cNvPicPr>
          <p:nvPr/>
        </p:nvPicPr>
        <p:blipFill>
          <a:blip r:embed="rId3" cstate="print"/>
          <a:srcRect/>
          <a:stretch>
            <a:fillRect/>
          </a:stretch>
        </p:blipFill>
        <p:spPr bwMode="auto">
          <a:xfrm>
            <a:off x="611560" y="2636912"/>
            <a:ext cx="2304678" cy="1018519"/>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611560" y="4653136"/>
            <a:ext cx="2415555" cy="1329543"/>
          </a:xfrm>
          <a:prstGeom prst="rect">
            <a:avLst/>
          </a:prstGeom>
          <a:noFill/>
          <a:ln w="9525">
            <a:noFill/>
            <a:miter lim="800000"/>
            <a:headEnd/>
            <a:tailEnd/>
          </a:ln>
        </p:spPr>
      </p:pic>
      <p:sp>
        <p:nvSpPr>
          <p:cNvPr id="6" name="テキスト ボックス 5"/>
          <p:cNvSpPr txBox="1"/>
          <p:nvPr/>
        </p:nvSpPr>
        <p:spPr>
          <a:xfrm>
            <a:off x="586546" y="2258844"/>
            <a:ext cx="2725286" cy="769441"/>
          </a:xfrm>
          <a:prstGeom prst="rect">
            <a:avLst/>
          </a:prstGeom>
          <a:noFill/>
        </p:spPr>
        <p:txBody>
          <a:bodyPr wrap="square" rtlCol="0">
            <a:spAutoFit/>
          </a:bodyPr>
          <a:lstStyle/>
          <a:p>
            <a:r>
              <a:rPr kumimoji="1" lang="en-US" altLang="ja-JP" sz="2200" dirty="0" smtClean="0">
                <a:latin typeface="Arial" pitchFamily="34" charset="0"/>
                <a:cs typeface="Arial" pitchFamily="34" charset="0"/>
              </a:rPr>
              <a:t>Inserting in a signal</a:t>
            </a:r>
            <a:endParaRPr kumimoji="1" lang="ja-JP" altLang="en-US" sz="2200" dirty="0">
              <a:latin typeface="Arial" pitchFamily="34" charset="0"/>
              <a:cs typeface="Arial" pitchFamily="34" charset="0"/>
            </a:endParaRPr>
          </a:p>
        </p:txBody>
      </p:sp>
      <p:sp>
        <p:nvSpPr>
          <p:cNvPr id="7" name="テキスト ボックス 6"/>
          <p:cNvSpPr txBox="1"/>
          <p:nvPr/>
        </p:nvSpPr>
        <p:spPr>
          <a:xfrm>
            <a:off x="683568" y="6021288"/>
            <a:ext cx="2858475"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Branching from a signal</a:t>
            </a:r>
            <a:endParaRPr kumimoji="1" lang="ja-JP" altLang="en-US" sz="2000" dirty="0">
              <a:latin typeface="Arial" pitchFamily="34" charset="0"/>
              <a:cs typeface="Arial" pitchFamily="34" charset="0"/>
            </a:endParaRPr>
          </a:p>
        </p:txBody>
      </p:sp>
      <p:sp>
        <p:nvSpPr>
          <p:cNvPr id="8" name="上下矢印 7"/>
          <p:cNvSpPr/>
          <p:nvPr/>
        </p:nvSpPr>
        <p:spPr>
          <a:xfrm>
            <a:off x="1475656" y="3717032"/>
            <a:ext cx="1551460" cy="936104"/>
          </a:xfrm>
          <a:prstGeom prst="upDownArrow">
            <a:avLst>
              <a:gd name="adj1" fmla="val 53179"/>
              <a:gd name="adj2" fmla="val 1821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latin typeface="Arial" pitchFamily="34" charset="0"/>
                <a:cs typeface="Arial" pitchFamily="34" charset="0"/>
              </a:rPr>
              <a:t>Equivalent</a:t>
            </a:r>
            <a:endParaRPr kumimoji="1" lang="ja-JP" altLang="en-US" sz="1200" b="1" dirty="0" smtClean="0">
              <a:latin typeface="Arial" pitchFamily="34" charset="0"/>
              <a:cs typeface="Arial" pitchFamily="34" charset="0"/>
            </a:endParaRPr>
          </a:p>
        </p:txBody>
      </p:sp>
      <p:pic>
        <p:nvPicPr>
          <p:cNvPr id="4100" name="Picture 4"/>
          <p:cNvPicPr>
            <a:picLocks noChangeAspect="1" noChangeArrowheads="1"/>
          </p:cNvPicPr>
          <p:nvPr/>
        </p:nvPicPr>
        <p:blipFill>
          <a:blip r:embed="rId5" cstate="print"/>
          <a:srcRect/>
          <a:stretch>
            <a:fillRect/>
          </a:stretch>
        </p:blipFill>
        <p:spPr bwMode="auto">
          <a:xfrm>
            <a:off x="4139952" y="2492896"/>
            <a:ext cx="2463180" cy="2363858"/>
          </a:xfrm>
          <a:prstGeom prst="rect">
            <a:avLst/>
          </a:prstGeom>
          <a:noFill/>
          <a:ln w="9525">
            <a:noFill/>
            <a:miter lim="800000"/>
            <a:headEnd/>
            <a:tailEnd/>
          </a:ln>
        </p:spPr>
      </p:pic>
      <p:sp>
        <p:nvSpPr>
          <p:cNvPr id="10" name="テキスト ボックス 9"/>
          <p:cNvSpPr txBox="1"/>
          <p:nvPr/>
        </p:nvSpPr>
        <p:spPr>
          <a:xfrm>
            <a:off x="4355976" y="4797152"/>
            <a:ext cx="4572085" cy="646331"/>
          </a:xfrm>
          <a:prstGeom prst="rect">
            <a:avLst/>
          </a:prstGeom>
          <a:noFill/>
        </p:spPr>
        <p:txBody>
          <a:bodyPr wrap="square" rtlCol="0">
            <a:spAutoFit/>
          </a:bodyPr>
          <a:lstStyle/>
          <a:p>
            <a:r>
              <a:rPr kumimoji="1" lang="en-US" altLang="ja-JP" dirty="0" smtClean="0">
                <a:latin typeface="Arial" pitchFamily="34" charset="0"/>
                <a:cs typeface="Arial" pitchFamily="34" charset="0"/>
              </a:rPr>
              <a:t>Put in Verification Subsystem block.</a:t>
            </a:r>
          </a:p>
          <a:p>
            <a:r>
              <a:rPr kumimoji="1" lang="en-US" altLang="ja-JP" dirty="0" smtClean="0">
                <a:latin typeface="Arial" pitchFamily="34" charset="0"/>
                <a:cs typeface="Arial" pitchFamily="34" charset="0"/>
              </a:rPr>
              <a:t>Separate verification items from a model.</a:t>
            </a:r>
            <a:endParaRPr kumimoji="1" lang="ja-JP" altLang="en-US" dirty="0">
              <a:latin typeface="Arial" pitchFamily="34" charset="0"/>
              <a:cs typeface="Arial" pitchFamily="34" charset="0"/>
            </a:endParaRPr>
          </a:p>
        </p:txBody>
      </p:sp>
      <p:pic>
        <p:nvPicPr>
          <p:cNvPr id="4101" name="Picture 5"/>
          <p:cNvPicPr>
            <a:picLocks noChangeAspect="1" noChangeArrowheads="1"/>
          </p:cNvPicPr>
          <p:nvPr/>
        </p:nvPicPr>
        <p:blipFill>
          <a:blip r:embed="rId6" cstate="print"/>
          <a:srcRect/>
          <a:stretch>
            <a:fillRect/>
          </a:stretch>
        </p:blipFill>
        <p:spPr bwMode="auto">
          <a:xfrm>
            <a:off x="6876256" y="1772816"/>
            <a:ext cx="2152650" cy="1600200"/>
          </a:xfrm>
          <a:prstGeom prst="rect">
            <a:avLst/>
          </a:prstGeom>
          <a:noFill/>
          <a:ln w="9525">
            <a:solidFill>
              <a:schemeClr val="tx1"/>
            </a:solidFill>
            <a:miter lim="800000"/>
            <a:headEnd/>
            <a:tailEnd/>
          </a:ln>
        </p:spPr>
      </p:pic>
      <p:sp>
        <p:nvSpPr>
          <p:cNvPr id="12" name="右矢印 11"/>
          <p:cNvSpPr/>
          <p:nvPr/>
        </p:nvSpPr>
        <p:spPr>
          <a:xfrm rot="19154885">
            <a:off x="5858363" y="3566601"/>
            <a:ext cx="1243907" cy="432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4" name="左右矢印 13"/>
          <p:cNvSpPr/>
          <p:nvPr/>
        </p:nvSpPr>
        <p:spPr>
          <a:xfrm>
            <a:off x="2858210" y="2492896"/>
            <a:ext cx="1267341" cy="936104"/>
          </a:xfrm>
          <a:prstGeom prst="leftRightArrow">
            <a:avLst>
              <a:gd name="adj1" fmla="val 46933"/>
              <a:gd name="adj2" fmla="val 25462"/>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dirty="0" smtClean="0">
                <a:latin typeface="Arial" pitchFamily="34" charset="0"/>
                <a:cs typeface="Arial" pitchFamily="34" charset="0"/>
              </a:rPr>
              <a:t>Equivalent</a:t>
            </a:r>
          </a:p>
        </p:txBody>
      </p:sp>
    </p:spTree>
    <p:extLst>
      <p:ext uri="{BB962C8B-B14F-4D97-AF65-F5344CB8AC3E}">
        <p14:creationId xmlns:p14="http://schemas.microsoft.com/office/powerpoint/2010/main" val="4182975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98" y="3814067"/>
            <a:ext cx="40862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dirty="0" smtClean="0"/>
              <a:t>Influence of Block reduction</a:t>
            </a:r>
            <a:endParaRPr kumimoji="1" lang="ja-JP" altLang="en-US" dirty="0"/>
          </a:p>
        </p:txBody>
      </p:sp>
      <p:sp>
        <p:nvSpPr>
          <p:cNvPr id="3" name="コンテンツ プレースホルダー 2"/>
          <p:cNvSpPr>
            <a:spLocks noGrp="1"/>
          </p:cNvSpPr>
          <p:nvPr>
            <p:ph idx="1"/>
          </p:nvPr>
        </p:nvSpPr>
        <p:spPr>
          <a:xfrm>
            <a:off x="457200" y="1268760"/>
            <a:ext cx="8077200" cy="4979640"/>
          </a:xfrm>
        </p:spPr>
        <p:txBody>
          <a:bodyPr/>
          <a:lstStyle/>
          <a:p>
            <a:pPr marL="0" indent="0">
              <a:buNone/>
            </a:pPr>
            <a:r>
              <a:rPr kumimoji="1" lang="en-US" altLang="ja-JP" dirty="0" smtClean="0"/>
              <a:t>The Block reduction setting in </a:t>
            </a:r>
          </a:p>
          <a:p>
            <a:pPr marL="0" indent="0">
              <a:buNone/>
            </a:pPr>
            <a:r>
              <a:rPr lang="en-US" altLang="ja-JP" dirty="0" smtClean="0"/>
              <a:t>   </a:t>
            </a:r>
            <a:r>
              <a:rPr kumimoji="1" lang="en-US" altLang="ja-JP" dirty="0" smtClean="0"/>
              <a:t>Configuration parameter &gt; optimization</a:t>
            </a:r>
          </a:p>
          <a:p>
            <a:pPr marL="0" indent="0">
              <a:buNone/>
            </a:pPr>
            <a:r>
              <a:rPr lang="en-US" altLang="ja-JP" dirty="0" smtClean="0"/>
              <a:t>can influence to SLDV analysis.</a:t>
            </a:r>
            <a:endParaRPr kumimoji="1" lang="en-US" altLang="ja-JP" dirty="0" smtClean="0"/>
          </a:p>
          <a:p>
            <a:pPr marL="0" indent="0">
              <a:buNone/>
            </a:pPr>
            <a:r>
              <a:rPr kumimoji="1" lang="en-US" altLang="ja-JP" dirty="0" smtClean="0"/>
              <a:t>When block reduction is </a:t>
            </a:r>
            <a:r>
              <a:rPr lang="en-US" altLang="ja-JP" dirty="0" smtClean="0"/>
              <a:t>enabled</a:t>
            </a:r>
            <a:r>
              <a:rPr kumimoji="1" lang="en-US" altLang="ja-JP" dirty="0" smtClean="0"/>
              <a:t> the execution path which is not used </a:t>
            </a:r>
            <a:r>
              <a:rPr lang="en-US" altLang="ja-JP" dirty="0" smtClean="0"/>
              <a:t>can</a:t>
            </a:r>
            <a:r>
              <a:rPr kumimoji="1" lang="en-US" altLang="ja-JP" dirty="0" smtClean="0"/>
              <a:t> automatically be deleted like the time of a simulation.</a:t>
            </a:r>
            <a:endParaRPr kumimoji="1" lang="ja-JP" altLang="en-US" dirty="0"/>
          </a:p>
        </p:txBody>
      </p:sp>
      <p:sp>
        <p:nvSpPr>
          <p:cNvPr id="4" name="正方形/長方形 3"/>
          <p:cNvSpPr/>
          <p:nvPr/>
        </p:nvSpPr>
        <p:spPr>
          <a:xfrm>
            <a:off x="2339453" y="4253604"/>
            <a:ext cx="1368734" cy="2899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252" y="3585226"/>
            <a:ext cx="1858102" cy="118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4572000" y="4797152"/>
            <a:ext cx="4248472" cy="1631216"/>
          </a:xfrm>
          <a:prstGeom prst="rect">
            <a:avLst/>
          </a:prstGeom>
          <a:noFill/>
        </p:spPr>
        <p:txBody>
          <a:bodyPr wrap="square" rtlCol="0">
            <a:spAutoFit/>
          </a:bodyPr>
          <a:lstStyle/>
          <a:p>
            <a:r>
              <a:rPr kumimoji="1" lang="en-US" altLang="ja-JP" sz="2000" dirty="0" smtClean="0">
                <a:latin typeface="Arial" pitchFamily="34" charset="0"/>
                <a:cs typeface="Arial" pitchFamily="34" charset="0"/>
              </a:rPr>
              <a:t>Since only the 3rd input of Switch becomes effective when Switch conditions are u2~=0, the test objective of a Switch block does not count from the analysis of SLDV.</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9900650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Placing Test condition / Assumption blocks </a:t>
            </a:r>
            <a:r>
              <a:rPr lang="en-US" altLang="ja-JP" dirty="0" smtClean="0"/>
              <a:t>#2</a:t>
            </a:r>
            <a:endParaRPr kumimoji="1" lang="ja-JP" altLang="en-US" dirty="0"/>
          </a:p>
        </p:txBody>
      </p:sp>
      <p:pic>
        <p:nvPicPr>
          <p:cNvPr id="5122" name="Picture 2"/>
          <p:cNvPicPr>
            <a:picLocks noChangeAspect="1" noChangeArrowheads="1"/>
          </p:cNvPicPr>
          <p:nvPr/>
        </p:nvPicPr>
        <p:blipFill>
          <a:blip r:embed="rId3" cstate="print"/>
          <a:srcRect/>
          <a:stretch>
            <a:fillRect/>
          </a:stretch>
        </p:blipFill>
        <p:spPr bwMode="auto">
          <a:xfrm>
            <a:off x="467544" y="2564904"/>
            <a:ext cx="5343525" cy="1704975"/>
          </a:xfrm>
          <a:prstGeom prst="rect">
            <a:avLst/>
          </a:prstGeom>
          <a:noFill/>
          <a:ln w="9525">
            <a:noFill/>
            <a:miter lim="800000"/>
            <a:headEnd/>
            <a:tailEnd/>
          </a:ln>
        </p:spPr>
      </p:pic>
      <p:sp>
        <p:nvSpPr>
          <p:cNvPr id="5" name="テキスト ボックス 4"/>
          <p:cNvSpPr txBox="1"/>
          <p:nvPr/>
        </p:nvSpPr>
        <p:spPr>
          <a:xfrm>
            <a:off x="822107" y="1628760"/>
            <a:ext cx="7980457" cy="1200329"/>
          </a:xfrm>
          <a:prstGeom prst="rect">
            <a:avLst/>
          </a:prstGeom>
          <a:noFill/>
        </p:spPr>
        <p:txBody>
          <a:bodyPr wrap="square" rtlCol="0">
            <a:spAutoFit/>
          </a:bodyPr>
          <a:lstStyle/>
          <a:p>
            <a:r>
              <a:rPr kumimoji="1" lang="en-US" altLang="ja-JP" sz="2400" dirty="0" smtClean="0">
                <a:latin typeface="Arial" pitchFamily="34" charset="0"/>
                <a:cs typeface="Arial" pitchFamily="34" charset="0"/>
              </a:rPr>
              <a:t>Test condition /  Assumption blocks can be placed in an intermediate signal.</a:t>
            </a:r>
            <a:endParaRPr kumimoji="1" lang="ja-JP" altLang="en-US" sz="2400" dirty="0">
              <a:latin typeface="Arial" pitchFamily="34" charset="0"/>
              <a:cs typeface="Arial" pitchFamily="34" charset="0"/>
            </a:endParaRPr>
          </a:p>
        </p:txBody>
      </p:sp>
      <p:sp>
        <p:nvSpPr>
          <p:cNvPr id="7" name="テキスト ボックス 6"/>
          <p:cNvSpPr txBox="1"/>
          <p:nvPr/>
        </p:nvSpPr>
        <p:spPr>
          <a:xfrm>
            <a:off x="251520" y="4509120"/>
            <a:ext cx="8352928" cy="1477328"/>
          </a:xfrm>
          <a:prstGeom prst="rect">
            <a:avLst/>
          </a:prstGeom>
          <a:noFill/>
        </p:spPr>
        <p:txBody>
          <a:bodyPr wrap="square" rtlCol="0">
            <a:spAutoFit/>
          </a:bodyPr>
          <a:lstStyle/>
          <a:p>
            <a:r>
              <a:rPr kumimoji="1" lang="en-US" altLang="ja-JP" sz="2400" dirty="0" smtClean="0">
                <a:latin typeface="Arial" pitchFamily="34" charset="0"/>
                <a:cs typeface="Arial" pitchFamily="34" charset="0"/>
              </a:rPr>
              <a:t>Conditions:</a:t>
            </a:r>
            <a:endParaRPr kumimoji="1" lang="en-US" altLang="ja-JP" sz="2400" dirty="0" smtClean="0">
              <a:latin typeface="Arial" pitchFamily="34" charset="0"/>
              <a:cs typeface="Arial" pitchFamily="34" charset="0"/>
            </a:endParaRPr>
          </a:p>
          <a:p>
            <a:pPr marL="457200" indent="-457200">
              <a:buFont typeface="Arial" pitchFamily="34" charset="0"/>
              <a:buChar char="•"/>
            </a:pPr>
            <a:r>
              <a:rPr kumimoji="1" lang="en-US" altLang="ja-JP" sz="2400" dirty="0" smtClean="0">
                <a:latin typeface="Arial" pitchFamily="34" charset="0"/>
                <a:cs typeface="Arial" pitchFamily="34" charset="0"/>
              </a:rPr>
              <a:t>Constraints </a:t>
            </a:r>
            <a:r>
              <a:rPr kumimoji="1" lang="en-US" altLang="ja-JP" sz="2400" dirty="0" smtClean="0">
                <a:latin typeface="Arial" pitchFamily="34" charset="0"/>
                <a:cs typeface="Arial" pitchFamily="34" charset="0"/>
              </a:rPr>
              <a:t>should be able to satisfied</a:t>
            </a:r>
            <a:r>
              <a:rPr kumimoji="1" lang="en-US" altLang="ja-JP" sz="2400" dirty="0" smtClean="0">
                <a:latin typeface="Arial" pitchFamily="34" charset="0"/>
                <a:cs typeface="Arial" pitchFamily="34" charset="0"/>
              </a:rPr>
              <a:t> </a:t>
            </a:r>
            <a:r>
              <a:rPr kumimoji="1" lang="en-US" altLang="ja-JP" sz="2400" dirty="0" smtClean="0">
                <a:latin typeface="Arial" pitchFamily="34" charset="0"/>
                <a:cs typeface="Arial" pitchFamily="34" charset="0"/>
              </a:rPr>
              <a:t>all the time.</a:t>
            </a:r>
          </a:p>
          <a:p>
            <a:pPr marL="914400" lvl="1" indent="-457200"/>
            <a:r>
              <a:rPr kumimoji="1" lang="en-US" altLang="ja-JP" dirty="0" smtClean="0">
                <a:latin typeface="Arial" pitchFamily="34" charset="0"/>
                <a:cs typeface="Arial" pitchFamily="34" charset="0"/>
              </a:rPr>
              <a:t>ex. the above "Subsystem" can outputs only 1 or 3 for all time of simulation.</a:t>
            </a:r>
          </a:p>
          <a:p>
            <a:pPr marL="457200" indent="-457200">
              <a:buFont typeface="Arial" pitchFamily="34" charset="0"/>
              <a:buChar char="•"/>
            </a:pPr>
            <a:r>
              <a:rPr kumimoji="1" lang="en-US" altLang="ja-JP" sz="2400" dirty="0" smtClean="0">
                <a:latin typeface="Arial" pitchFamily="34" charset="0"/>
                <a:cs typeface="Arial" pitchFamily="34" charset="0"/>
              </a:rPr>
              <a:t>Contradiction with other constraint are not exist.</a:t>
            </a:r>
            <a:endParaRPr kumimoji="1" lang="en-US" altLang="ja-JP" sz="2400" dirty="0" smtClean="0">
              <a:latin typeface="Arial" pitchFamily="34" charset="0"/>
              <a:cs typeface="Arial" pitchFamily="34" charset="0"/>
            </a:endParaRPr>
          </a:p>
        </p:txBody>
      </p:sp>
    </p:spTree>
    <p:extLst>
      <p:ext uri="{BB962C8B-B14F-4D97-AF65-F5344CB8AC3E}">
        <p14:creationId xmlns:p14="http://schemas.microsoft.com/office/powerpoint/2010/main" val="384033597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Example of applying constraint #1</a:t>
            </a:r>
            <a:endParaRPr kumimoji="1" lang="ja-JP" altLang="en-US" dirty="0"/>
          </a:p>
        </p:txBody>
      </p:sp>
      <p:sp>
        <p:nvSpPr>
          <p:cNvPr id="3" name="コンテンツ プレースホルダ 2"/>
          <p:cNvSpPr>
            <a:spLocks noGrp="1"/>
          </p:cNvSpPr>
          <p:nvPr>
            <p:ph idx="1"/>
          </p:nvPr>
        </p:nvSpPr>
        <p:spPr/>
        <p:txBody>
          <a:bodyPr/>
          <a:lstStyle/>
          <a:p>
            <a:r>
              <a:rPr lang="en-US" altLang="ja-JP" dirty="0" smtClean="0"/>
              <a:t>The step of the beginning of a simulation is </a:t>
            </a:r>
            <a:r>
              <a:rPr lang="en-US" altLang="ja-JP" dirty="0" smtClean="0"/>
              <a:t>constraint to </a:t>
            </a:r>
            <a:r>
              <a:rPr lang="en-US" altLang="ja-JP" dirty="0" smtClean="0"/>
              <a:t>3.</a:t>
            </a:r>
            <a:endParaRPr kumimoji="1" lang="ja-JP" altLang="en-US" dirty="0"/>
          </a:p>
        </p:txBody>
      </p:sp>
      <p:pic>
        <p:nvPicPr>
          <p:cNvPr id="6146" name="Picture 2"/>
          <p:cNvPicPr>
            <a:picLocks noChangeAspect="1" noChangeArrowheads="1"/>
          </p:cNvPicPr>
          <p:nvPr/>
        </p:nvPicPr>
        <p:blipFill>
          <a:blip r:embed="rId3" cstate="print"/>
          <a:srcRect/>
          <a:stretch>
            <a:fillRect/>
          </a:stretch>
        </p:blipFill>
        <p:spPr bwMode="auto">
          <a:xfrm>
            <a:off x="1547664" y="3212976"/>
            <a:ext cx="4124325" cy="1800225"/>
          </a:xfrm>
          <a:prstGeom prst="rect">
            <a:avLst/>
          </a:prstGeom>
          <a:noFill/>
          <a:ln w="9525">
            <a:noFill/>
            <a:miter lim="800000"/>
            <a:headEnd/>
            <a:tailEnd/>
          </a:ln>
        </p:spPr>
      </p:pic>
    </p:spTree>
    <p:extLst>
      <p:ext uri="{BB962C8B-B14F-4D97-AF65-F5344CB8AC3E}">
        <p14:creationId xmlns:p14="http://schemas.microsoft.com/office/powerpoint/2010/main" val="2296221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Example of applying </a:t>
            </a:r>
            <a:r>
              <a:rPr lang="en-US" altLang="ja-JP" dirty="0" smtClean="0"/>
              <a:t>constraint #2</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Difference between the previous value should be less or equal to 1.</a:t>
            </a:r>
            <a:endParaRPr kumimoji="1" lang="ja-JP" altLang="en-US" dirty="0"/>
          </a:p>
        </p:txBody>
      </p:sp>
      <p:pic>
        <p:nvPicPr>
          <p:cNvPr id="7170" name="Picture 2"/>
          <p:cNvPicPr>
            <a:picLocks noChangeAspect="1" noChangeArrowheads="1"/>
          </p:cNvPicPr>
          <p:nvPr/>
        </p:nvPicPr>
        <p:blipFill>
          <a:blip r:embed="rId3" cstate="print"/>
          <a:srcRect/>
          <a:stretch>
            <a:fillRect/>
          </a:stretch>
        </p:blipFill>
        <p:spPr bwMode="auto">
          <a:xfrm>
            <a:off x="971600" y="3356992"/>
            <a:ext cx="4648200" cy="1790700"/>
          </a:xfrm>
          <a:prstGeom prst="rect">
            <a:avLst/>
          </a:prstGeom>
          <a:noFill/>
          <a:ln w="9525">
            <a:noFill/>
            <a:miter lim="800000"/>
            <a:headEnd/>
            <a:tailEnd/>
          </a:ln>
        </p:spPr>
      </p:pic>
    </p:spTree>
    <p:extLst>
      <p:ext uri="{BB962C8B-B14F-4D97-AF65-F5344CB8AC3E}">
        <p14:creationId xmlns:p14="http://schemas.microsoft.com/office/powerpoint/2010/main" val="18804621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Example of applying </a:t>
            </a:r>
            <a:r>
              <a:rPr lang="en-US" altLang="ja-JP" dirty="0" smtClean="0"/>
              <a:t>constraint #3</a:t>
            </a:r>
            <a:endParaRPr kumimoji="1" lang="ja-JP" altLang="en-US" dirty="0"/>
          </a:p>
        </p:txBody>
      </p:sp>
      <p:sp>
        <p:nvSpPr>
          <p:cNvPr id="3" name="コンテンツ プレースホルダ 2"/>
          <p:cNvSpPr>
            <a:spLocks noGrp="1"/>
          </p:cNvSpPr>
          <p:nvPr>
            <p:ph idx="1"/>
          </p:nvPr>
        </p:nvSpPr>
        <p:spPr/>
        <p:txBody>
          <a:bodyPr/>
          <a:lstStyle/>
          <a:p>
            <a:r>
              <a:rPr kumimoji="1" lang="en-US" altLang="ja-JP" smtClean="0"/>
              <a:t>0&lt;= A &lt;= 100 and 20&lt;= B &lt;= 25</a:t>
            </a:r>
            <a:endParaRPr kumimoji="1" lang="ja-JP" altLang="en-US" dirty="0"/>
          </a:p>
        </p:txBody>
      </p:sp>
      <p:pic>
        <p:nvPicPr>
          <p:cNvPr id="8194" name="Picture 2"/>
          <p:cNvPicPr>
            <a:picLocks noChangeAspect="1" noChangeArrowheads="1"/>
          </p:cNvPicPr>
          <p:nvPr/>
        </p:nvPicPr>
        <p:blipFill>
          <a:blip r:embed="rId3" cstate="print"/>
          <a:srcRect/>
          <a:stretch>
            <a:fillRect/>
          </a:stretch>
        </p:blipFill>
        <p:spPr bwMode="auto">
          <a:xfrm>
            <a:off x="899592" y="2924944"/>
            <a:ext cx="4676775" cy="3476625"/>
          </a:xfrm>
          <a:prstGeom prst="rect">
            <a:avLst/>
          </a:prstGeom>
          <a:noFill/>
          <a:ln w="9525">
            <a:noFill/>
            <a:miter lim="800000"/>
            <a:headEnd/>
            <a:tailEnd/>
          </a:ln>
        </p:spPr>
      </p:pic>
    </p:spTree>
    <p:extLst>
      <p:ext uri="{BB962C8B-B14F-4D97-AF65-F5344CB8AC3E}">
        <p14:creationId xmlns:p14="http://schemas.microsoft.com/office/powerpoint/2010/main" val="41233289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Inheriting </a:t>
            </a:r>
            <a:r>
              <a:rPr lang="en-US" altLang="ja-JP" dirty="0" smtClean="0"/>
              <a:t>Design </a:t>
            </a:r>
            <a:r>
              <a:rPr kumimoji="1" lang="en-US" altLang="ja-JP" dirty="0" smtClean="0"/>
              <a:t>Min/Max setting</a:t>
            </a:r>
            <a:endParaRPr kumimoji="1" lang="ja-JP" altLang="en-US" dirty="0"/>
          </a:p>
        </p:txBody>
      </p:sp>
      <p:sp>
        <p:nvSpPr>
          <p:cNvPr id="3" name="コンテンツ プレースホルダー 2"/>
          <p:cNvSpPr>
            <a:spLocks noGrp="1"/>
          </p:cNvSpPr>
          <p:nvPr>
            <p:ph idx="1"/>
          </p:nvPr>
        </p:nvSpPr>
        <p:spPr>
          <a:xfrm>
            <a:off x="457200" y="1268712"/>
            <a:ext cx="8077200" cy="3690492"/>
          </a:xfrm>
        </p:spPr>
        <p:txBody>
          <a:bodyPr/>
          <a:lstStyle/>
          <a:p>
            <a:pPr marL="0" indent="0">
              <a:buNone/>
            </a:pPr>
            <a:r>
              <a:rPr kumimoji="1" lang="en-US" altLang="ja-JP" sz="2000" dirty="0" smtClean="0"/>
              <a:t>When "Use specified input minimum and maximum values" in a configuration parameter is </a:t>
            </a:r>
            <a:r>
              <a:rPr kumimoji="1" lang="en-US" altLang="ja-JP" sz="2000" dirty="0" smtClean="0"/>
              <a:t>enabled, </a:t>
            </a:r>
            <a:r>
              <a:rPr kumimoji="1" lang="en-US" altLang="ja-JP" sz="2000" dirty="0" smtClean="0"/>
              <a:t/>
            </a:r>
            <a:br>
              <a:rPr kumimoji="1" lang="en-US" altLang="ja-JP" sz="2000" dirty="0" smtClean="0"/>
            </a:br>
            <a:r>
              <a:rPr kumimoji="1" lang="en-US" altLang="ja-JP" sz="2000" dirty="0" smtClean="0"/>
              <a:t>A </a:t>
            </a:r>
            <a:r>
              <a:rPr kumimoji="1" lang="en-US" altLang="ja-JP" sz="2000" dirty="0" smtClean="0"/>
              <a:t>Design Min </a:t>
            </a:r>
            <a:r>
              <a:rPr kumimoji="1" lang="en-US" altLang="ja-JP" sz="2000" dirty="0" smtClean="0"/>
              <a:t>/Max </a:t>
            </a:r>
            <a:r>
              <a:rPr kumimoji="1" lang="en-US" altLang="ja-JP" sz="2000" dirty="0" smtClean="0"/>
              <a:t>set on root-level Inport or a signal object associated to a signal next to the root-level </a:t>
            </a:r>
            <a:r>
              <a:rPr lang="en-US" altLang="ja-JP" sz="2000" dirty="0"/>
              <a:t>I</a:t>
            </a:r>
            <a:r>
              <a:rPr kumimoji="1" lang="en-US" altLang="ja-JP" sz="2000" dirty="0" smtClean="0"/>
              <a:t>nport is counted as constraint.</a:t>
            </a:r>
            <a:endParaRPr kumimoji="1" lang="ja-JP" altLang="en-US" sz="2000"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8" y="5049216"/>
            <a:ext cx="47720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2231688" y="6399396"/>
            <a:ext cx="2880384" cy="270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132" y="5049216"/>
            <a:ext cx="3433755" cy="1592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868" y="3158964"/>
            <a:ext cx="3657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36" y="3158964"/>
            <a:ext cx="2931783" cy="78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3671880" y="3609024"/>
            <a:ext cx="360048" cy="180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正方形/長方形 10"/>
          <p:cNvSpPr/>
          <p:nvPr/>
        </p:nvSpPr>
        <p:spPr>
          <a:xfrm>
            <a:off x="3671880" y="4419132"/>
            <a:ext cx="360048" cy="180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2" name="正方形/長方形 11"/>
          <p:cNvSpPr/>
          <p:nvPr/>
        </p:nvSpPr>
        <p:spPr>
          <a:xfrm>
            <a:off x="341436" y="3429000"/>
            <a:ext cx="2970396" cy="360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4" name="テキスト ボックス 3"/>
          <p:cNvSpPr txBox="1"/>
          <p:nvPr/>
        </p:nvSpPr>
        <p:spPr>
          <a:xfrm>
            <a:off x="5562132" y="4509144"/>
            <a:ext cx="3094117" cy="1015663"/>
          </a:xfrm>
          <a:prstGeom prst="rect">
            <a:avLst/>
          </a:prstGeom>
          <a:noFill/>
        </p:spPr>
        <p:txBody>
          <a:bodyPr wrap="square" rtlCol="0">
            <a:spAutoFit/>
          </a:bodyPr>
          <a:lstStyle/>
          <a:p>
            <a:r>
              <a:rPr kumimoji="1" lang="en-US" altLang="ja-JP" sz="2000" smtClean="0">
                <a:latin typeface="Arial" pitchFamily="34" charset="0"/>
                <a:cs typeface="Arial" pitchFamily="34" charset="0"/>
              </a:rPr>
              <a:t>They are those with written to a product document.</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3262621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Test Objectives</a:t>
            </a:r>
            <a:br>
              <a:rPr lang="en-US" altLang="ja-JP" dirty="0" smtClean="0"/>
            </a:br>
            <a:r>
              <a:rPr lang="en-US" altLang="ja-JP" dirty="0" smtClean="0"/>
              <a:t>-- User defined test --</a:t>
            </a:r>
            <a:endParaRPr kumimoji="1" lang="ja-JP" altLang="en-US" dirty="0"/>
          </a:p>
        </p:txBody>
      </p:sp>
    </p:spTree>
    <p:extLst>
      <p:ext uri="{BB962C8B-B14F-4D97-AF65-F5344CB8AC3E}">
        <p14:creationId xmlns:p14="http://schemas.microsoft.com/office/powerpoint/2010/main" val="17757146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Test Objective block</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The block used in order to generate the </a:t>
            </a:r>
            <a:r>
              <a:rPr kumimoji="1" lang="en-US" altLang="ja-JP" dirty="0" smtClean="0"/>
              <a:t>user-defined </a:t>
            </a:r>
            <a:r>
              <a:rPr kumimoji="1" lang="en-US" altLang="ja-JP" dirty="0" smtClean="0"/>
              <a:t>test signal </a:t>
            </a:r>
            <a:r>
              <a:rPr lang="en-US" altLang="ja-JP" dirty="0" smtClean="0"/>
              <a:t>by </a:t>
            </a:r>
            <a:r>
              <a:rPr kumimoji="1" lang="en-US" altLang="ja-JP" dirty="0" smtClean="0"/>
              <a:t>SLDV</a:t>
            </a:r>
            <a:r>
              <a:rPr kumimoji="1" lang="en-US" altLang="ja-JP" dirty="0" smtClean="0"/>
              <a:t>.</a:t>
            </a:r>
          </a:p>
          <a:p>
            <a:endParaRPr kumimoji="1" lang="en-US" altLang="ja-JP" dirty="0" smtClean="0"/>
          </a:p>
          <a:p>
            <a:r>
              <a:rPr kumimoji="1" lang="en-US" altLang="ja-JP" dirty="0" smtClean="0"/>
              <a:t>SLDV </a:t>
            </a:r>
            <a:r>
              <a:rPr lang="en-US" altLang="ja-JP" dirty="0" smtClean="0"/>
              <a:t>generates a test case so that </a:t>
            </a:r>
            <a:r>
              <a:rPr lang="en-US" altLang="ja-JP" dirty="0"/>
              <a:t>a</a:t>
            </a:r>
            <a:r>
              <a:rPr kumimoji="1" lang="en-US" altLang="ja-JP" dirty="0" smtClean="0"/>
              <a:t> value or condition specified in the block is achieved at least one step in the simulation.</a:t>
            </a:r>
            <a:endParaRPr kumimoji="1" lang="ja-JP" altLang="en-US" dirty="0"/>
          </a:p>
        </p:txBody>
      </p:sp>
      <p:pic>
        <p:nvPicPr>
          <p:cNvPr id="10242" name="Picture 2"/>
          <p:cNvPicPr>
            <a:picLocks noChangeAspect="1" noChangeArrowheads="1"/>
          </p:cNvPicPr>
          <p:nvPr/>
        </p:nvPicPr>
        <p:blipFill>
          <a:blip r:embed="rId3" cstate="print"/>
          <a:srcRect/>
          <a:stretch>
            <a:fillRect/>
          </a:stretch>
        </p:blipFill>
        <p:spPr bwMode="auto">
          <a:xfrm>
            <a:off x="6516216" y="5301208"/>
            <a:ext cx="1504950" cy="1095375"/>
          </a:xfrm>
          <a:prstGeom prst="rect">
            <a:avLst/>
          </a:prstGeom>
          <a:noFill/>
          <a:ln w="9525">
            <a:noFill/>
            <a:miter lim="800000"/>
            <a:headEnd/>
            <a:tailEnd/>
          </a:ln>
        </p:spPr>
      </p:pic>
    </p:spTree>
    <p:extLst>
      <p:ext uri="{BB962C8B-B14F-4D97-AF65-F5344CB8AC3E}">
        <p14:creationId xmlns:p14="http://schemas.microsoft.com/office/powerpoint/2010/main" val="8714992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Why is Test </a:t>
            </a:r>
            <a:r>
              <a:rPr lang="en-US" altLang="ja-JP" dirty="0" smtClean="0"/>
              <a:t>Objective </a:t>
            </a:r>
            <a:r>
              <a:rPr lang="en-US" altLang="ja-JP" dirty="0" smtClean="0"/>
              <a:t>block used?</a:t>
            </a:r>
            <a:endParaRPr kumimoji="1" lang="ja-JP" altLang="en-US" dirty="0"/>
          </a:p>
        </p:txBody>
      </p:sp>
      <p:sp>
        <p:nvSpPr>
          <p:cNvPr id="3" name="コンテンツ プレースホルダ 2"/>
          <p:cNvSpPr>
            <a:spLocks noGrp="1"/>
          </p:cNvSpPr>
          <p:nvPr>
            <p:ph idx="1"/>
          </p:nvPr>
        </p:nvSpPr>
        <p:spPr/>
        <p:txBody>
          <a:bodyPr/>
          <a:lstStyle/>
          <a:p>
            <a:pPr lvl="1">
              <a:buNone/>
            </a:pPr>
            <a:r>
              <a:rPr lang="en-US" altLang="ja-JP" sz="2800" dirty="0" smtClean="0"/>
              <a:t>To define user-specific coverage objectives.</a:t>
            </a:r>
          </a:p>
          <a:p>
            <a:pPr lvl="1">
              <a:buNone/>
            </a:pPr>
            <a:endParaRPr lang="en-US" altLang="ja-JP" sz="2800" dirty="0"/>
          </a:p>
          <a:p>
            <a:pPr lvl="1">
              <a:buNone/>
            </a:pPr>
            <a:r>
              <a:rPr lang="en-US" altLang="ja-JP" sz="2800" dirty="0" smtClean="0"/>
              <a:t>By using Block replacement capability, it is possible to embed custom test objectives automatically.</a:t>
            </a:r>
            <a:endParaRPr kumimoji="1" lang="en-US" altLang="ja-JP" sz="2800" dirty="0"/>
          </a:p>
        </p:txBody>
      </p:sp>
    </p:spTree>
    <p:extLst>
      <p:ext uri="{BB962C8B-B14F-4D97-AF65-F5344CB8AC3E}">
        <p14:creationId xmlns:p14="http://schemas.microsoft.com/office/powerpoint/2010/main" val="30543408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Using</a:t>
            </a:r>
            <a:r>
              <a:rPr lang="en-US" altLang="ja-JP" dirty="0" smtClean="0"/>
              <a:t> Test </a:t>
            </a:r>
            <a:r>
              <a:rPr lang="en-US" altLang="ja-JP" dirty="0" smtClean="0"/>
              <a:t>Objective </a:t>
            </a:r>
            <a:r>
              <a:rPr lang="en-US" altLang="ja-JP" dirty="0" smtClean="0"/>
              <a:t>block #1</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The format is the same with Test Condition block</a:t>
            </a:r>
            <a:endParaRPr lang="en-US" altLang="ja-JP" dirty="0" smtClean="0"/>
          </a:p>
          <a:p>
            <a:r>
              <a:rPr kumimoji="1" lang="en-US" altLang="ja-JP" dirty="0" smtClean="0"/>
              <a:t>If multiple values or ranges are specified, SLDV generates test cases that reaches all of the value or ranges at least one time step at the specified signal.</a:t>
            </a:r>
          </a:p>
          <a:p>
            <a:r>
              <a:rPr lang="en-US" altLang="ja-JP" dirty="0" smtClean="0"/>
              <a:t>Ex. {1,2,[10 100]}</a:t>
            </a:r>
            <a:endParaRPr kumimoji="1" lang="en-US" altLang="ja-JP" dirty="0" smtClean="0"/>
          </a:p>
          <a:p>
            <a:pPr lvl="1"/>
            <a:r>
              <a:rPr lang="en-US" altLang="ja-JP" dirty="0" smtClean="0"/>
              <a:t>The connected signal becomes </a:t>
            </a:r>
            <a:r>
              <a:rPr lang="en-US" altLang="ja-JP" dirty="0" smtClean="0"/>
              <a:t>1</a:t>
            </a:r>
          </a:p>
          <a:p>
            <a:pPr lvl="1"/>
            <a:r>
              <a:rPr lang="en-US" altLang="ja-JP" dirty="0"/>
              <a:t>The connected signal becomes 2</a:t>
            </a:r>
          </a:p>
          <a:p>
            <a:pPr lvl="1"/>
            <a:r>
              <a:rPr lang="en-US" altLang="ja-JP" dirty="0"/>
              <a:t>The connected signal becomes </a:t>
            </a:r>
            <a:r>
              <a:rPr lang="en-US" altLang="ja-JP" dirty="0" smtClean="0"/>
              <a:t>a value within 10 to 100.</a:t>
            </a:r>
            <a:endParaRPr lang="en-US" altLang="ja-JP" dirty="0"/>
          </a:p>
        </p:txBody>
      </p:sp>
      <p:pic>
        <p:nvPicPr>
          <p:cNvPr id="4" name="Picture 2"/>
          <p:cNvPicPr>
            <a:picLocks noChangeAspect="1" noChangeArrowheads="1"/>
          </p:cNvPicPr>
          <p:nvPr/>
        </p:nvPicPr>
        <p:blipFill>
          <a:blip r:embed="rId3" cstate="print"/>
          <a:srcRect/>
          <a:stretch>
            <a:fillRect/>
          </a:stretch>
        </p:blipFill>
        <p:spPr bwMode="auto">
          <a:xfrm>
            <a:off x="5652120" y="5229200"/>
            <a:ext cx="1504950" cy="1095375"/>
          </a:xfrm>
          <a:prstGeom prst="rect">
            <a:avLst/>
          </a:prstGeom>
          <a:noFill/>
          <a:ln w="9525">
            <a:noFill/>
            <a:miter lim="800000"/>
            <a:headEnd/>
            <a:tailEnd/>
          </a:ln>
        </p:spPr>
      </p:pic>
    </p:spTree>
    <p:extLst>
      <p:ext uri="{BB962C8B-B14F-4D97-AF65-F5344CB8AC3E}">
        <p14:creationId xmlns:p14="http://schemas.microsoft.com/office/powerpoint/2010/main" val="32463857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Example of using Test Objective block #1</a:t>
            </a:r>
            <a:endParaRPr kumimoji="1" lang="ja-JP" altLang="en-US" dirty="0"/>
          </a:p>
        </p:txBody>
      </p:sp>
      <p:sp>
        <p:nvSpPr>
          <p:cNvPr id="3" name="コンテンツ プレースホルダ 2"/>
          <p:cNvSpPr>
            <a:spLocks noGrp="1"/>
          </p:cNvSpPr>
          <p:nvPr>
            <p:ph idx="1"/>
          </p:nvPr>
        </p:nvSpPr>
        <p:spPr/>
        <p:txBody>
          <a:bodyPr/>
          <a:lstStyle/>
          <a:p>
            <a:r>
              <a:rPr lang="en-US" altLang="ja-JP" dirty="0" smtClean="0"/>
              <a:t>Specifying an objective related to independent signals</a:t>
            </a:r>
            <a:endParaRPr kumimoji="1" lang="ja-JP" altLang="en-US" dirty="0"/>
          </a:p>
        </p:txBody>
      </p:sp>
      <p:pic>
        <p:nvPicPr>
          <p:cNvPr id="3074" name="Picture 2"/>
          <p:cNvPicPr>
            <a:picLocks noChangeAspect="1" noChangeArrowheads="1"/>
          </p:cNvPicPr>
          <p:nvPr/>
        </p:nvPicPr>
        <p:blipFill>
          <a:blip r:embed="rId3" cstate="print"/>
          <a:srcRect/>
          <a:stretch>
            <a:fillRect/>
          </a:stretch>
        </p:blipFill>
        <p:spPr bwMode="auto">
          <a:xfrm>
            <a:off x="2555776" y="3356992"/>
            <a:ext cx="3900954" cy="1618481"/>
          </a:xfrm>
          <a:prstGeom prst="rect">
            <a:avLst/>
          </a:prstGeom>
          <a:noFill/>
          <a:ln w="9525">
            <a:noFill/>
            <a:miter lim="800000"/>
            <a:headEnd/>
            <a:tailEnd/>
          </a:ln>
        </p:spPr>
      </p:pic>
      <p:sp>
        <p:nvSpPr>
          <p:cNvPr id="6" name="テキスト ボックス 5"/>
          <p:cNvSpPr txBox="1"/>
          <p:nvPr/>
        </p:nvSpPr>
        <p:spPr>
          <a:xfrm>
            <a:off x="899592" y="5445224"/>
            <a:ext cx="7844263" cy="769441"/>
          </a:xfrm>
          <a:prstGeom prst="rect">
            <a:avLst/>
          </a:prstGeom>
          <a:noFill/>
        </p:spPr>
        <p:txBody>
          <a:bodyPr wrap="square" rtlCol="0">
            <a:spAutoFit/>
          </a:bodyPr>
          <a:lstStyle/>
          <a:p>
            <a:r>
              <a:rPr kumimoji="1" lang="en-US" altLang="ja-JP" sz="2200" dirty="0" smtClean="0">
                <a:latin typeface="Arial" pitchFamily="34" charset="0"/>
                <a:cs typeface="Arial" pitchFamily="34" charset="0"/>
              </a:rPr>
              <a:t>Generating a test case that satisfy a condition:</a:t>
            </a:r>
            <a:r>
              <a:rPr kumimoji="1" lang="en-US" altLang="ja-JP" sz="2200" dirty="0" smtClean="0">
                <a:latin typeface="Arial" pitchFamily="34" charset="0"/>
                <a:cs typeface="Arial" pitchFamily="34" charset="0"/>
              </a:rPr>
              <a:t> SigA &lt;=3 &amp;&amp; SigB == 10 at least a time step.</a:t>
            </a:r>
            <a:endParaRPr kumimoji="1" lang="ja-JP" altLang="en-US" sz="2200" dirty="0">
              <a:latin typeface="Arial" pitchFamily="34" charset="0"/>
              <a:cs typeface="Arial" pitchFamily="34" charset="0"/>
            </a:endParaRPr>
          </a:p>
        </p:txBody>
      </p:sp>
    </p:spTree>
    <p:extLst>
      <p:ext uri="{BB962C8B-B14F-4D97-AF65-F5344CB8AC3E}">
        <p14:creationId xmlns:p14="http://schemas.microsoft.com/office/powerpoint/2010/main" val="2078341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06" y="5661600"/>
            <a:ext cx="196215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299" b="28650"/>
          <a:stretch/>
        </p:blipFill>
        <p:spPr bwMode="auto">
          <a:xfrm>
            <a:off x="467544" y="5628905"/>
            <a:ext cx="5505744" cy="112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3562" b="31188"/>
          <a:stretch/>
        </p:blipFill>
        <p:spPr bwMode="auto">
          <a:xfrm>
            <a:off x="467544" y="4239108"/>
            <a:ext cx="5505744" cy="119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dirty="0" smtClean="0"/>
              <a:t>Influence of an Inline Parameters</a:t>
            </a:r>
            <a:endParaRPr kumimoji="1" lang="ja-JP" altLang="en-US" dirty="0"/>
          </a:p>
        </p:txBody>
      </p:sp>
      <p:sp>
        <p:nvSpPr>
          <p:cNvPr id="3" name="コンテンツ プレースホルダー 2"/>
          <p:cNvSpPr>
            <a:spLocks noGrp="1"/>
          </p:cNvSpPr>
          <p:nvPr>
            <p:ph idx="1"/>
          </p:nvPr>
        </p:nvSpPr>
        <p:spPr>
          <a:xfrm>
            <a:off x="457200" y="1268712"/>
            <a:ext cx="8077200" cy="4979688"/>
          </a:xfrm>
        </p:spPr>
        <p:txBody>
          <a:bodyPr/>
          <a:lstStyle/>
          <a:p>
            <a:r>
              <a:rPr lang="en-US" altLang="ja-JP" dirty="0"/>
              <a:t>When the Simulink Design Verifier software translates a model, it transforms all tunable parameters in the model into constant values, even if the </a:t>
            </a:r>
            <a:r>
              <a:rPr lang="en-US" altLang="ja-JP" b="1" dirty="0"/>
              <a:t>Inline parameters</a:t>
            </a:r>
            <a:r>
              <a:rPr lang="en-US" altLang="ja-JP" dirty="0"/>
              <a:t> option is off</a:t>
            </a:r>
            <a:r>
              <a:rPr lang="en-US" altLang="ja-JP" dirty="0" smtClean="0"/>
              <a:t>.</a:t>
            </a:r>
          </a:p>
          <a:p>
            <a:r>
              <a:rPr lang="en-US" altLang="ja-JP" dirty="0" smtClean="0"/>
              <a:t>To make it tunable, use "Apply parameters" feature provided by SLDV.</a:t>
            </a:r>
            <a:endParaRPr lang="en-US" altLang="ja-JP" dirty="0"/>
          </a:p>
          <a:p>
            <a:endParaRPr kumimoji="1" lang="ja-JP" altLang="en-US" dirty="0"/>
          </a:p>
        </p:txBody>
      </p:sp>
      <p:sp>
        <p:nvSpPr>
          <p:cNvPr id="5" name="正方形/長方形 4"/>
          <p:cNvSpPr/>
          <p:nvPr/>
        </p:nvSpPr>
        <p:spPr>
          <a:xfrm>
            <a:off x="2411712" y="4766357"/>
            <a:ext cx="2340312"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正方形/長方形 7"/>
          <p:cNvSpPr/>
          <p:nvPr/>
        </p:nvSpPr>
        <p:spPr>
          <a:xfrm>
            <a:off x="2404827" y="6129360"/>
            <a:ext cx="1512168" cy="2796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7731614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Example of using Test Objective block </a:t>
            </a:r>
            <a:r>
              <a:rPr lang="en-US" altLang="ja-JP" dirty="0" smtClean="0"/>
              <a:t>#2</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Specifying a </a:t>
            </a:r>
            <a:r>
              <a:rPr kumimoji="1" lang="en-US" altLang="ja-JP" dirty="0" smtClean="0"/>
              <a:t>test pattern </a:t>
            </a:r>
            <a:r>
              <a:rPr kumimoji="1" lang="en-US" altLang="ja-JP" dirty="0" smtClean="0"/>
              <a:t>that generates a time </a:t>
            </a:r>
            <a:r>
              <a:rPr kumimoji="1" lang="en-US" altLang="ja-JP" dirty="0" smtClean="0"/>
              <a:t>series </a:t>
            </a:r>
            <a:r>
              <a:rPr kumimoji="1" lang="en-US" altLang="ja-JP" dirty="0" smtClean="0"/>
              <a:t>signals by </a:t>
            </a:r>
            <a:r>
              <a:rPr kumimoji="1" lang="en-US" altLang="ja-JP" dirty="0" smtClean="0"/>
              <a:t>using a Unit Delay </a:t>
            </a:r>
            <a:r>
              <a:rPr kumimoji="1" lang="en-US" altLang="ja-JP" dirty="0" smtClean="0"/>
              <a:t>blocks.</a:t>
            </a:r>
            <a:endParaRPr kumimoji="1" lang="ja-JP" altLang="en-US" dirty="0"/>
          </a:p>
        </p:txBody>
      </p:sp>
      <p:pic>
        <p:nvPicPr>
          <p:cNvPr id="2050" name="Picture 2"/>
          <p:cNvPicPr>
            <a:picLocks noChangeAspect="1" noChangeArrowheads="1"/>
          </p:cNvPicPr>
          <p:nvPr/>
        </p:nvPicPr>
        <p:blipFill>
          <a:blip r:embed="rId3" cstate="print"/>
          <a:srcRect/>
          <a:stretch>
            <a:fillRect/>
          </a:stretch>
        </p:blipFill>
        <p:spPr bwMode="auto">
          <a:xfrm>
            <a:off x="899592" y="3284984"/>
            <a:ext cx="7115175" cy="1819275"/>
          </a:xfrm>
          <a:prstGeom prst="rect">
            <a:avLst/>
          </a:prstGeom>
          <a:noFill/>
          <a:ln w="9525">
            <a:noFill/>
            <a:miter lim="800000"/>
            <a:headEnd/>
            <a:tailEnd/>
          </a:ln>
        </p:spPr>
      </p:pic>
      <p:sp>
        <p:nvSpPr>
          <p:cNvPr id="6" name="テキスト ボックス 5"/>
          <p:cNvSpPr txBox="1"/>
          <p:nvPr/>
        </p:nvSpPr>
        <p:spPr>
          <a:xfrm>
            <a:off x="611560" y="5445224"/>
            <a:ext cx="8315097" cy="430887"/>
          </a:xfrm>
          <a:prstGeom prst="rect">
            <a:avLst/>
          </a:prstGeom>
          <a:noFill/>
        </p:spPr>
        <p:txBody>
          <a:bodyPr wrap="square" rtlCol="0">
            <a:spAutoFit/>
          </a:bodyPr>
          <a:lstStyle/>
          <a:p>
            <a:r>
              <a:rPr kumimoji="1" lang="en-US" altLang="ja-JP" sz="2200" dirty="0" smtClean="0">
                <a:latin typeface="Arial" pitchFamily="34" charset="0"/>
                <a:cs typeface="Arial" pitchFamily="34" charset="0"/>
              </a:rPr>
              <a:t>The above model generates 1-</a:t>
            </a:r>
            <a:r>
              <a:rPr kumimoji="1" lang="en-US" altLang="ja-JP" sz="2200" dirty="0" smtClean="0">
                <a:latin typeface="Arial" pitchFamily="34" charset="0"/>
                <a:cs typeface="Arial" pitchFamily="34" charset="0"/>
              </a:rPr>
              <a:t>&gt;2-&gt;1-&gt;3-&gt;1.</a:t>
            </a:r>
          </a:p>
        </p:txBody>
      </p:sp>
    </p:spTree>
    <p:extLst>
      <p:ext uri="{BB962C8B-B14F-4D97-AF65-F5344CB8AC3E}">
        <p14:creationId xmlns:p14="http://schemas.microsoft.com/office/powerpoint/2010/main" val="2850505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580"/>
            <a:ext cx="8219256" cy="1143000"/>
          </a:xfrm>
        </p:spPr>
        <p:txBody>
          <a:bodyPr/>
          <a:lstStyle/>
          <a:p>
            <a:r>
              <a:rPr lang="en-US" altLang="ja-JP" dirty="0"/>
              <a:t>Example of using Test Objective block </a:t>
            </a:r>
            <a:r>
              <a:rPr lang="en-US" altLang="ja-JP" dirty="0" smtClean="0"/>
              <a:t>#3</a:t>
            </a:r>
            <a:endParaRPr kumimoji="1" lang="ja-JP" altLang="en-US" dirty="0"/>
          </a:p>
        </p:txBody>
      </p:sp>
      <p:sp>
        <p:nvSpPr>
          <p:cNvPr id="3" name="コンテンツ プレースホルダ 2"/>
          <p:cNvSpPr>
            <a:spLocks noGrp="1"/>
          </p:cNvSpPr>
          <p:nvPr>
            <p:ph idx="1"/>
          </p:nvPr>
        </p:nvSpPr>
        <p:spPr/>
        <p:txBody>
          <a:bodyPr/>
          <a:lstStyle/>
          <a:p>
            <a:pPr>
              <a:buNone/>
            </a:pPr>
            <a:r>
              <a:rPr kumimoji="1" lang="en-US" altLang="ja-JP" dirty="0" smtClean="0"/>
              <a:t>sldv.test function is used in Stateflow </a:t>
            </a:r>
            <a:r>
              <a:rPr kumimoji="1" lang="en-US" altLang="ja-JP" dirty="0" smtClean="0"/>
              <a:t>and Embedded </a:t>
            </a:r>
            <a:r>
              <a:rPr kumimoji="1" lang="en-US" altLang="ja-JP" dirty="0" smtClean="0"/>
              <a:t>MATLAB</a:t>
            </a:r>
            <a:r>
              <a:rPr lang="en-US" altLang="ja-JP" dirty="0"/>
              <a:t>.</a:t>
            </a:r>
            <a:endParaRPr kumimoji="1" lang="ja-JP" altLang="en-US" dirty="0"/>
          </a:p>
        </p:txBody>
      </p:sp>
      <p:pic>
        <p:nvPicPr>
          <p:cNvPr id="4098" name="Picture 2" descr="C:\work\JMAAB\CMTD\cmtdtool_v0.8\doc_ja\d02_Excel2TruthTable\cd035_xls2TestObjective_pic04.png"/>
          <p:cNvPicPr>
            <a:picLocks noChangeAspect="1" noChangeArrowheads="1"/>
          </p:cNvPicPr>
          <p:nvPr/>
        </p:nvPicPr>
        <p:blipFill>
          <a:blip r:embed="rId3" cstate="print"/>
          <a:srcRect/>
          <a:stretch>
            <a:fillRect/>
          </a:stretch>
        </p:blipFill>
        <p:spPr bwMode="auto">
          <a:xfrm>
            <a:off x="4211960" y="2780928"/>
            <a:ext cx="4464496" cy="3906433"/>
          </a:xfrm>
          <a:prstGeom prst="rect">
            <a:avLst/>
          </a:prstGeom>
          <a:noFill/>
        </p:spPr>
      </p:pic>
      <p:pic>
        <p:nvPicPr>
          <p:cNvPr id="4099" name="Picture 3"/>
          <p:cNvPicPr>
            <a:picLocks noChangeAspect="1" noChangeArrowheads="1"/>
          </p:cNvPicPr>
          <p:nvPr/>
        </p:nvPicPr>
        <p:blipFill>
          <a:blip r:embed="rId4" cstate="print"/>
          <a:srcRect/>
          <a:stretch>
            <a:fillRect/>
          </a:stretch>
        </p:blipFill>
        <p:spPr bwMode="auto">
          <a:xfrm>
            <a:off x="1547664" y="5445224"/>
            <a:ext cx="2543175" cy="1190625"/>
          </a:xfrm>
          <a:prstGeom prst="rect">
            <a:avLst/>
          </a:prstGeom>
          <a:noFill/>
          <a:ln w="9525">
            <a:noFill/>
            <a:miter lim="800000"/>
            <a:headEnd/>
            <a:tailEnd/>
          </a:ln>
        </p:spPr>
      </p:pic>
    </p:spTree>
    <p:extLst>
      <p:ext uri="{BB962C8B-B14F-4D97-AF65-F5344CB8AC3E}">
        <p14:creationId xmlns:p14="http://schemas.microsoft.com/office/powerpoint/2010/main" val="20152260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Using SLDV effectively</a:t>
            </a:r>
            <a:endParaRPr kumimoji="1" lang="ja-JP" altLang="en-US" dirty="0"/>
          </a:p>
        </p:txBody>
      </p:sp>
    </p:spTree>
    <p:extLst>
      <p:ext uri="{BB962C8B-B14F-4D97-AF65-F5344CB8AC3E}">
        <p14:creationId xmlns:p14="http://schemas.microsoft.com/office/powerpoint/2010/main" val="207307508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Understanding a bottle-neck</a:t>
            </a:r>
            <a:endParaRPr kumimoji="1" lang="ja-JP" altLang="en-US" dirty="0"/>
          </a:p>
        </p:txBody>
      </p:sp>
      <p:sp>
        <p:nvSpPr>
          <p:cNvPr id="3" name="コンテンツ プレースホルダー 2"/>
          <p:cNvSpPr>
            <a:spLocks noGrp="1"/>
          </p:cNvSpPr>
          <p:nvPr>
            <p:ph idx="1"/>
          </p:nvPr>
        </p:nvSpPr>
        <p:spPr>
          <a:xfrm>
            <a:off x="457200" y="1448736"/>
            <a:ext cx="8077200" cy="4799664"/>
          </a:xfrm>
        </p:spPr>
        <p:txBody>
          <a:bodyPr/>
          <a:lstStyle/>
          <a:p>
            <a:pPr marL="0" indent="0">
              <a:buNone/>
            </a:pPr>
            <a:r>
              <a:rPr kumimoji="1" lang="en-US" altLang="ja-JP" dirty="0" smtClean="0"/>
              <a:t>Since SLDV </a:t>
            </a:r>
            <a:r>
              <a:rPr kumimoji="1" lang="en-US" altLang="ja-JP" dirty="0" smtClean="0"/>
              <a:t>is based on formal method, completion of the analysis is not ensured. In often, it might take a long time to complete the analysis.</a:t>
            </a:r>
          </a:p>
          <a:p>
            <a:pPr marL="0" indent="0">
              <a:buNone/>
            </a:pPr>
            <a:r>
              <a:rPr kumimoji="1" lang="en-US" altLang="ja-JP" dirty="0" smtClean="0"/>
              <a:t/>
            </a:r>
            <a:br>
              <a:rPr kumimoji="1" lang="en-US" altLang="ja-JP" dirty="0" smtClean="0"/>
            </a:br>
            <a:r>
              <a:rPr lang="en-US" altLang="ja-JP" dirty="0" smtClean="0"/>
              <a:t>To get better result with SLDV, understanding a bottle-neck of the analysis is important. </a:t>
            </a:r>
            <a:endParaRPr kumimoji="1" lang="ja-JP" altLang="en-US" dirty="0"/>
          </a:p>
        </p:txBody>
      </p:sp>
    </p:spTree>
    <p:extLst>
      <p:ext uri="{BB962C8B-B14F-4D97-AF65-F5344CB8AC3E}">
        <p14:creationId xmlns:p14="http://schemas.microsoft.com/office/powerpoint/2010/main" val="2211254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 </a:t>
            </a:r>
            <a:r>
              <a:rPr kumimoji="1" lang="en-US" altLang="ja-JP" dirty="0" smtClean="0"/>
              <a:t>pointer to </a:t>
            </a:r>
            <a:r>
              <a:rPr kumimoji="1" lang="en-US" altLang="ja-JP" dirty="0" smtClean="0"/>
              <a:t>the </a:t>
            </a:r>
            <a:r>
              <a:rPr kumimoji="1" lang="en-US" altLang="ja-JP" dirty="0" smtClean="0"/>
              <a:t>document</a:t>
            </a:r>
            <a:endParaRPr kumimoji="1" lang="ja-JP" altLang="en-US" dirty="0"/>
          </a:p>
        </p:txBody>
      </p:sp>
      <p:sp>
        <p:nvSpPr>
          <p:cNvPr id="3" name="コンテンツ プレースホルダー 2"/>
          <p:cNvSpPr>
            <a:spLocks noGrp="1"/>
          </p:cNvSpPr>
          <p:nvPr>
            <p:ph idx="1"/>
          </p:nvPr>
        </p:nvSpPr>
        <p:spPr>
          <a:xfrm>
            <a:off x="251424" y="1448736"/>
            <a:ext cx="4410588" cy="4468176"/>
          </a:xfrm>
        </p:spPr>
        <p:txBody>
          <a:bodyPr/>
          <a:lstStyle/>
          <a:p>
            <a:pPr marL="0" indent="0">
              <a:buNone/>
            </a:pPr>
            <a:r>
              <a:rPr lang="en-US" altLang="ja-JP" dirty="0" smtClean="0"/>
              <a:t>Analyzing Large Models and Improving Performance</a:t>
            </a:r>
            <a:endParaRPr kumimoji="1" lang="ja-JP" altLang="en-US"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41"/>
          <a:stretch/>
        </p:blipFill>
        <p:spPr bwMode="auto">
          <a:xfrm>
            <a:off x="4752552" y="1088688"/>
            <a:ext cx="4320048"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5022060" y="3789048"/>
            <a:ext cx="4050540" cy="20702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128445833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en-US" altLang="ja-JP" dirty="0"/>
              <a:t>Sources of Model Complexity</a:t>
            </a:r>
            <a:endParaRPr lang="en-US" altLang="ja-JP" dirty="0"/>
          </a:p>
        </p:txBody>
      </p:sp>
      <p:sp>
        <p:nvSpPr>
          <p:cNvPr id="739331" name="Rectangle 3"/>
          <p:cNvSpPr>
            <a:spLocks noGrp="1" noChangeArrowheads="1"/>
          </p:cNvSpPr>
          <p:nvPr>
            <p:ph idx="1"/>
          </p:nvPr>
        </p:nvSpPr>
        <p:spPr>
          <a:xfrm>
            <a:off x="468313" y="1412875"/>
            <a:ext cx="8675687" cy="4987925"/>
          </a:xfrm>
        </p:spPr>
        <p:txBody>
          <a:bodyPr/>
          <a:lstStyle/>
          <a:p>
            <a:pPr marL="457200" indent="-457200">
              <a:lnSpc>
                <a:spcPct val="90000"/>
              </a:lnSpc>
              <a:buFont typeface="Wingdings" pitchFamily="2" charset="2"/>
              <a:buAutoNum type="arabicPeriod"/>
            </a:pPr>
            <a:r>
              <a:rPr lang="en-US" altLang="ja-JP" dirty="0" smtClean="0"/>
              <a:t>Complexity </a:t>
            </a:r>
            <a:r>
              <a:rPr lang="en-US" altLang="ja-JP" dirty="0"/>
              <a:t>of model inputs due to</a:t>
            </a:r>
            <a:r>
              <a:rPr lang="en-US" altLang="ja-JP" dirty="0" smtClean="0"/>
              <a:t>:</a:t>
            </a:r>
            <a:endParaRPr lang="en-US" altLang="ja-JP" dirty="0"/>
          </a:p>
          <a:p>
            <a:pPr marL="857250" lvl="1" indent="-457200">
              <a:lnSpc>
                <a:spcPct val="90000"/>
              </a:lnSpc>
              <a:buFont typeface="Wingdings" pitchFamily="2" charset="2"/>
              <a:buAutoNum type="arabicPeriod"/>
            </a:pPr>
            <a:r>
              <a:rPr lang="en-US" altLang="ja-JP" dirty="0"/>
              <a:t>Large number of inputs (The number of inputs can vary, depending on the individual model</a:t>
            </a:r>
            <a:r>
              <a:rPr lang="en-US" altLang="ja-JP" dirty="0" smtClean="0"/>
              <a:t>.)</a:t>
            </a:r>
            <a:endParaRPr lang="en-US" altLang="ja-JP" dirty="0"/>
          </a:p>
          <a:p>
            <a:pPr marL="857250" lvl="1" indent="-457200">
              <a:lnSpc>
                <a:spcPct val="90000"/>
              </a:lnSpc>
              <a:buFont typeface="Wingdings" pitchFamily="2" charset="2"/>
              <a:buAutoNum type="arabicPeriod"/>
            </a:pPr>
            <a:r>
              <a:rPr lang="en-US" altLang="ja-JP" dirty="0"/>
              <a:t>Types of inputs (floating-point values, for example</a:t>
            </a:r>
            <a:r>
              <a:rPr lang="en-US" altLang="ja-JP" dirty="0" smtClean="0"/>
              <a:t>)</a:t>
            </a:r>
            <a:endParaRPr lang="en-US" altLang="ja-JP" dirty="0"/>
          </a:p>
          <a:p>
            <a:pPr marL="857250" lvl="1" indent="-457200">
              <a:lnSpc>
                <a:spcPct val="90000"/>
              </a:lnSpc>
              <a:buFont typeface="Wingdings" pitchFamily="2" charset="2"/>
              <a:buAutoNum type="arabicPeriod"/>
            </a:pPr>
            <a:r>
              <a:rPr lang="en-US" altLang="ja-JP" dirty="0"/>
              <a:t>The way the inputs affect the model state and the objectives of the analysis</a:t>
            </a:r>
          </a:p>
          <a:p>
            <a:pPr marL="457200" indent="-457200">
              <a:lnSpc>
                <a:spcPct val="90000"/>
              </a:lnSpc>
              <a:buFont typeface="Wingdings" pitchFamily="2" charset="2"/>
              <a:buAutoNum type="arabicPeriod"/>
            </a:pPr>
            <a:endParaRPr lang="en-US" altLang="ja-JP" dirty="0"/>
          </a:p>
          <a:p>
            <a:pPr marL="457200" indent="-457200">
              <a:lnSpc>
                <a:spcPct val="90000"/>
              </a:lnSpc>
              <a:buFont typeface="Wingdings" pitchFamily="2" charset="2"/>
              <a:buAutoNum type="arabicPeriod"/>
            </a:pPr>
            <a:r>
              <a:rPr lang="en-US" altLang="ja-JP" dirty="0"/>
              <a:t>Number of possible simulation paths through a model</a:t>
            </a:r>
          </a:p>
          <a:p>
            <a:pPr marL="457200" indent="-457200">
              <a:lnSpc>
                <a:spcPct val="90000"/>
              </a:lnSpc>
              <a:buFont typeface="Wingdings" pitchFamily="2" charset="2"/>
              <a:buAutoNum type="arabicPeriod"/>
            </a:pPr>
            <a:endParaRPr lang="en-US" altLang="ja-JP" dirty="0"/>
          </a:p>
          <a:p>
            <a:pPr marL="457200" indent="-457200">
              <a:lnSpc>
                <a:spcPct val="90000"/>
              </a:lnSpc>
              <a:buFont typeface="Wingdings" pitchFamily="2" charset="2"/>
              <a:buAutoNum type="arabicPeriod"/>
            </a:pPr>
            <a:r>
              <a:rPr lang="en-US" altLang="ja-JP" dirty="0"/>
              <a:t>Portions of the model that cannot be reached</a:t>
            </a:r>
          </a:p>
          <a:p>
            <a:pPr marL="457200" indent="-457200">
              <a:lnSpc>
                <a:spcPct val="90000"/>
              </a:lnSpc>
              <a:buFont typeface="Wingdings" pitchFamily="2" charset="2"/>
              <a:buAutoNum type="arabicPeriod"/>
            </a:pPr>
            <a:endParaRPr lang="en-US" altLang="ja-JP" dirty="0"/>
          </a:p>
          <a:p>
            <a:pPr marL="457200" indent="-457200">
              <a:lnSpc>
                <a:spcPct val="90000"/>
              </a:lnSpc>
              <a:buFont typeface="Wingdings" pitchFamily="2" charset="2"/>
              <a:buAutoNum type="arabicPeriod"/>
            </a:pPr>
            <a:r>
              <a:rPr lang="en-US" altLang="ja-JP" dirty="0"/>
              <a:t>Large signal count in the </a:t>
            </a:r>
            <a:r>
              <a:rPr lang="en-US" altLang="ja-JP" dirty="0" smtClean="0"/>
              <a:t>mode</a:t>
            </a:r>
            <a:endParaRPr lang="en-US" altLang="ja-JP" dirty="0"/>
          </a:p>
        </p:txBody>
      </p:sp>
    </p:spTree>
    <p:extLst>
      <p:ext uri="{BB962C8B-B14F-4D97-AF65-F5344CB8AC3E}">
        <p14:creationId xmlns:p14="http://schemas.microsoft.com/office/powerpoint/2010/main" val="31798723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en-US" altLang="ja-JP" dirty="0" smtClean="0"/>
              <a:t>Influence of SLDV analysis time on the </a:t>
            </a:r>
            <a:r>
              <a:rPr lang="en-US" altLang="ja-JP" dirty="0" smtClean="0"/>
              <a:t/>
            </a:r>
            <a:br>
              <a:rPr lang="en-US" altLang="ja-JP" dirty="0" smtClean="0"/>
            </a:br>
            <a:r>
              <a:rPr lang="en-US" altLang="ja-JP" dirty="0"/>
              <a:t>"</a:t>
            </a:r>
            <a:r>
              <a:rPr lang="en-US" altLang="ja-JP" dirty="0" smtClean="0"/>
              <a:t>Large </a:t>
            </a:r>
            <a:r>
              <a:rPr lang="en-US" altLang="ja-JP" dirty="0"/>
              <a:t>number of </a:t>
            </a:r>
            <a:r>
              <a:rPr lang="en-US" altLang="ja-JP" dirty="0" smtClean="0"/>
              <a:t>inputs" </a:t>
            </a:r>
            <a:endParaRPr lang="ja-JP" altLang="en-US" dirty="0"/>
          </a:p>
        </p:txBody>
      </p:sp>
      <p:sp>
        <p:nvSpPr>
          <p:cNvPr id="741379" name="Rectangle 3"/>
          <p:cNvSpPr>
            <a:spLocks noGrp="1" noChangeArrowheads="1"/>
          </p:cNvSpPr>
          <p:nvPr>
            <p:ph sz="half" idx="1"/>
          </p:nvPr>
        </p:nvSpPr>
        <p:spPr>
          <a:xfrm>
            <a:off x="251423" y="1988808"/>
            <a:ext cx="4122737" cy="360048"/>
          </a:xfrm>
        </p:spPr>
        <p:txBody>
          <a:bodyPr/>
          <a:lstStyle/>
          <a:p>
            <a:pPr marL="0" indent="0">
              <a:buNone/>
            </a:pPr>
            <a:r>
              <a:rPr lang="en-US" altLang="ja-JP" sz="2100" dirty="0" smtClean="0"/>
              <a:t>A result of experiment</a:t>
            </a:r>
            <a:endParaRPr lang="ja-JP" altLang="en-US" sz="1800" dirty="0"/>
          </a:p>
        </p:txBody>
      </p:sp>
      <p:sp>
        <p:nvSpPr>
          <p:cNvPr id="741381" name="Rectangle 5"/>
          <p:cNvSpPr>
            <a:spLocks noGrp="1" noChangeArrowheads="1"/>
          </p:cNvSpPr>
          <p:nvPr>
            <p:ph sz="half" idx="2"/>
          </p:nvPr>
        </p:nvSpPr>
        <p:spPr>
          <a:xfrm>
            <a:off x="4597400" y="1412875"/>
            <a:ext cx="4078288" cy="4987925"/>
          </a:xfrm>
        </p:spPr>
        <p:txBody>
          <a:bodyPr/>
          <a:lstStyle/>
          <a:p>
            <a:pPr marL="0" indent="0">
              <a:buNone/>
            </a:pPr>
            <a:r>
              <a:rPr lang="en-US" altLang="ja-JP" sz="2100" dirty="0" smtClean="0"/>
              <a:t>Consideration :</a:t>
            </a:r>
            <a:endParaRPr lang="ja-JP" altLang="en-US" sz="2100" dirty="0"/>
          </a:p>
          <a:p>
            <a:r>
              <a:rPr lang="en-US" altLang="ja-JP" sz="2000" dirty="0" smtClean="0"/>
              <a:t>Analysis time is </a:t>
            </a:r>
            <a:r>
              <a:rPr lang="en-US" altLang="ja-JP" sz="2000" dirty="0" smtClean="0"/>
              <a:t>not simply proportional to the number of ports.</a:t>
            </a:r>
          </a:p>
          <a:p>
            <a:r>
              <a:rPr lang="en-US" altLang="ja-JP" sz="2000" dirty="0" smtClean="0"/>
              <a:t>Analysis time has higher correlation with the number of objectives.</a:t>
            </a:r>
            <a:endParaRPr lang="ja-JP" altLang="en-US" sz="2000" dirty="0"/>
          </a:p>
          <a:p>
            <a:r>
              <a:rPr lang="en-US" altLang="ja-JP" sz="2000" dirty="0" smtClean="0"/>
              <a:t>If ther</a:t>
            </a:r>
            <a:r>
              <a:rPr lang="en-US" altLang="ja-JP" sz="2000" dirty="0" smtClean="0"/>
              <a:t>e is no persistent information, analysis time is not slow, i.e. 80sec for 2000 objectives.</a:t>
            </a:r>
            <a:endParaRPr lang="ja-JP" altLang="en-US" sz="2000" dirty="0"/>
          </a:p>
          <a:p>
            <a:endParaRPr lang="ja-JP" altLang="en-US" sz="2000" dirty="0"/>
          </a:p>
          <a:p>
            <a:pPr lvl="1"/>
            <a:endParaRPr lang="ja-JP" altLang="en-US" sz="1800" dirty="0"/>
          </a:p>
          <a:p>
            <a:pPr lvl="1"/>
            <a:endParaRPr lang="ja-JP" altLang="en-US" sz="1800" dirty="0"/>
          </a:p>
        </p:txBody>
      </p:sp>
      <p:pic>
        <p:nvPicPr>
          <p:cNvPr id="741380" name="Picture 4"/>
          <p:cNvPicPr>
            <a:picLocks noChangeAspect="1" noChangeArrowheads="1"/>
          </p:cNvPicPr>
          <p:nvPr/>
        </p:nvPicPr>
        <p:blipFill>
          <a:blip r:embed="rId3" cstate="print"/>
          <a:srcRect/>
          <a:stretch>
            <a:fillRect/>
          </a:stretch>
        </p:blipFill>
        <p:spPr bwMode="auto">
          <a:xfrm>
            <a:off x="251424" y="2528880"/>
            <a:ext cx="4122737" cy="3241675"/>
          </a:xfrm>
          <a:prstGeom prst="rect">
            <a:avLst/>
          </a:prstGeom>
          <a:noFill/>
          <a:ln w="9525">
            <a:noFill/>
            <a:miter lim="800000"/>
            <a:headEnd/>
            <a:tailEnd/>
          </a:ln>
          <a:effectLst/>
        </p:spPr>
      </p:pic>
      <p:sp>
        <p:nvSpPr>
          <p:cNvPr id="741382" name="Text Box 6"/>
          <p:cNvSpPr txBox="1">
            <a:spLocks noChangeArrowheads="1"/>
          </p:cNvSpPr>
          <p:nvPr/>
        </p:nvSpPr>
        <p:spPr bwMode="auto">
          <a:xfrm>
            <a:off x="449262" y="5843588"/>
            <a:ext cx="3222618" cy="925511"/>
          </a:xfrm>
          <a:prstGeom prst="rect">
            <a:avLst/>
          </a:prstGeom>
          <a:noFill/>
          <a:ln w="9525">
            <a:noFill/>
            <a:miter lim="800000"/>
            <a:headEnd/>
            <a:tailEnd/>
          </a:ln>
          <a:effectLst/>
        </p:spPr>
        <p:txBody>
          <a:bodyPr wrap="square" lIns="90000" tIns="46800" rIns="90000" bIns="46800">
            <a:spAutoFit/>
          </a:bodyPr>
          <a:lstStyle/>
          <a:p>
            <a:r>
              <a:rPr lang="en-US" altLang="ja-JP" dirty="0" smtClean="0">
                <a:latin typeface="メイリオ" pitchFamily="50" charset="-128"/>
                <a:ea typeface="メイリオ" pitchFamily="50" charset="-128"/>
              </a:rPr>
              <a:t>Windows XP SP2 </a:t>
            </a:r>
            <a:br>
              <a:rPr lang="en-US" altLang="ja-JP" dirty="0" smtClean="0">
                <a:latin typeface="メイリオ" pitchFamily="50" charset="-128"/>
                <a:ea typeface="メイリオ" pitchFamily="50" charset="-128"/>
              </a:rPr>
            </a:br>
            <a:r>
              <a:rPr lang="en-US" altLang="ja-JP" dirty="0" smtClean="0">
                <a:latin typeface="メイリオ" pitchFamily="50" charset="-128"/>
                <a:ea typeface="メイリオ" pitchFamily="50" charset="-128"/>
              </a:rPr>
              <a:t>Pentium 4 2.80GHz </a:t>
            </a:r>
            <a:br>
              <a:rPr lang="en-US" altLang="ja-JP" dirty="0" smtClean="0">
                <a:latin typeface="メイリオ" pitchFamily="50" charset="-128"/>
                <a:ea typeface="メイリオ" pitchFamily="50" charset="-128"/>
              </a:rPr>
            </a:br>
            <a:r>
              <a:rPr lang="en-US" altLang="ja-JP" dirty="0" smtClean="0">
                <a:latin typeface="メイリオ" pitchFamily="50" charset="-128"/>
                <a:ea typeface="メイリオ" pitchFamily="50" charset="-128"/>
              </a:rPr>
              <a:t>1GB Memory</a:t>
            </a:r>
            <a:endParaRPr lang="en-US" altLang="ja-JP" dirty="0">
              <a:latin typeface="メイリオ" pitchFamily="50" charset="-128"/>
              <a:ea typeface="メイリオ" pitchFamily="50" charset="-128"/>
            </a:endParaRPr>
          </a:p>
        </p:txBody>
      </p:sp>
      <p:sp>
        <p:nvSpPr>
          <p:cNvPr id="741383" name="AutoShape 7"/>
          <p:cNvSpPr>
            <a:spLocks noChangeArrowheads="1"/>
          </p:cNvSpPr>
          <p:nvPr/>
        </p:nvSpPr>
        <p:spPr bwMode="auto">
          <a:xfrm>
            <a:off x="4662012" y="5472277"/>
            <a:ext cx="4198644" cy="1107143"/>
          </a:xfrm>
          <a:prstGeom prst="horizontalScroll">
            <a:avLst>
              <a:gd name="adj" fmla="val 12500"/>
            </a:avLst>
          </a:prstGeom>
          <a:solidFill>
            <a:srgbClr val="FFCC00"/>
          </a:solidFill>
          <a:ln w="9525">
            <a:solidFill>
              <a:schemeClr val="tx1"/>
            </a:solidFill>
            <a:round/>
            <a:headEnd/>
            <a:tailEnd/>
          </a:ln>
          <a:effectLst/>
        </p:spPr>
        <p:txBody>
          <a:bodyPr wrap="square" lIns="90000" tIns="46800" rIns="90000" bIns="46800" anchor="ctr">
            <a:spAutoFit/>
          </a:bodyPr>
          <a:lstStyle/>
          <a:p>
            <a:pPr algn="ctr"/>
            <a:r>
              <a:rPr lang="en-US" altLang="ja-JP" sz="1600" smtClean="0">
                <a:latin typeface="メイリオ" pitchFamily="50" charset="-128"/>
                <a:ea typeface="メイリオ" pitchFamily="50" charset="-128"/>
              </a:rPr>
              <a:t>State explosion does not generate without a state (only in case of combination logic).</a:t>
            </a:r>
            <a:endParaRPr lang="ja-JP" altLang="en-US" sz="1600" dirty="0">
              <a:latin typeface="メイリオ" pitchFamily="50" charset="-128"/>
              <a:ea typeface="メイリオ" pitchFamily="50" charset="-128"/>
            </a:endParaRPr>
          </a:p>
        </p:txBody>
      </p:sp>
    </p:spTree>
    <p:extLst>
      <p:ext uri="{BB962C8B-B14F-4D97-AF65-F5344CB8AC3E}">
        <p14:creationId xmlns:p14="http://schemas.microsoft.com/office/powerpoint/2010/main" val="349304927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en-US" altLang="ja-JP" smtClean="0"/>
              <a:t>The data type of an input</a:t>
            </a:r>
            <a:endParaRPr lang="ja-JP" altLang="en-US" dirty="0"/>
          </a:p>
        </p:txBody>
      </p:sp>
      <p:sp>
        <p:nvSpPr>
          <p:cNvPr id="743427" name="Rectangle 3"/>
          <p:cNvSpPr>
            <a:spLocks noGrp="1" noChangeArrowheads="1"/>
          </p:cNvSpPr>
          <p:nvPr>
            <p:ph idx="1"/>
          </p:nvPr>
        </p:nvSpPr>
        <p:spPr>
          <a:xfrm>
            <a:off x="609600" y="1412875"/>
            <a:ext cx="8210550" cy="4987925"/>
          </a:xfrm>
        </p:spPr>
        <p:txBody>
          <a:bodyPr/>
          <a:lstStyle/>
          <a:p>
            <a:r>
              <a:rPr lang="en-US" altLang="ja-JP" dirty="0" smtClean="0"/>
              <a:t>Using Boolean as a data type</a:t>
            </a:r>
            <a:r>
              <a:rPr lang="en-US" altLang="ja-JP" sz="2400" dirty="0" smtClean="0"/>
              <a:t> </a:t>
            </a:r>
            <a:r>
              <a:rPr lang="en-US" altLang="ja-JP" sz="2400" dirty="0" smtClean="0"/>
              <a:t>is </a:t>
            </a:r>
            <a:r>
              <a:rPr lang="en-US" altLang="ja-JP" sz="2400" dirty="0" smtClean="0"/>
              <a:t>encouraged rather than using </a:t>
            </a:r>
            <a:r>
              <a:rPr lang="en-US" altLang="ja-JP" sz="2400" dirty="0" smtClean="0"/>
              <a:t>an integer type </a:t>
            </a:r>
            <a:r>
              <a:rPr lang="en-US" altLang="ja-JP" dirty="0" smtClean="0"/>
              <a:t>or</a:t>
            </a:r>
            <a:r>
              <a:rPr lang="en-US" altLang="ja-JP" sz="2400" dirty="0" smtClean="0"/>
              <a:t> </a:t>
            </a:r>
            <a:r>
              <a:rPr lang="en-US" altLang="ja-JP" sz="2400" dirty="0" smtClean="0"/>
              <a:t>a floating point type.</a:t>
            </a:r>
            <a:endParaRPr lang="ja-JP" altLang="en-US" sz="2400" dirty="0"/>
          </a:p>
          <a:p>
            <a:endParaRPr lang="ja-JP" altLang="en-US" sz="2400" dirty="0"/>
          </a:p>
          <a:p>
            <a:r>
              <a:rPr lang="en-US" altLang="ja-JP" sz="2400" dirty="0" smtClean="0"/>
              <a:t>A floating </a:t>
            </a:r>
            <a:r>
              <a:rPr lang="en-US" altLang="ja-JP" sz="2400" dirty="0" smtClean="0"/>
              <a:t>point data </a:t>
            </a:r>
            <a:r>
              <a:rPr lang="en-US" altLang="ja-JP" sz="2400" dirty="0" smtClean="0"/>
              <a:t>type tends to produce "</a:t>
            </a:r>
            <a:r>
              <a:rPr lang="en-US" altLang="ja-JP" sz="2400" dirty="0" smtClean="0"/>
              <a:t>nonlinearity"</a:t>
            </a:r>
            <a:endParaRPr lang="en-US" altLang="ja-JP" sz="2400" dirty="0" smtClean="0"/>
          </a:p>
          <a:p>
            <a:endParaRPr lang="en-US" altLang="ja-JP" sz="2000" dirty="0"/>
          </a:p>
          <a:p>
            <a:r>
              <a:rPr lang="en-US" altLang="ja-JP" dirty="0" smtClean="0"/>
              <a:t>It is recommended that </a:t>
            </a:r>
            <a:r>
              <a:rPr lang="en-US" altLang="ja-JP" sz="2400" dirty="0" smtClean="0"/>
              <a:t>logical part and arithmetic part are separated in modeling architecture. </a:t>
            </a:r>
            <a:endParaRPr lang="ja-JP" altLang="en-US" sz="2400" dirty="0"/>
          </a:p>
        </p:txBody>
      </p:sp>
    </p:spTree>
    <p:extLst>
      <p:ext uri="{BB962C8B-B14F-4D97-AF65-F5344CB8AC3E}">
        <p14:creationId xmlns:p14="http://schemas.microsoft.com/office/powerpoint/2010/main" val="12341507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sources of nonlinear arithmetic in Design Verifier</a:t>
            </a:r>
            <a:endParaRPr lang="en-US" dirty="0"/>
          </a:p>
        </p:txBody>
      </p:sp>
      <p:sp>
        <p:nvSpPr>
          <p:cNvPr id="3" name="Content Placeholder 2"/>
          <p:cNvSpPr>
            <a:spLocks noGrp="1"/>
          </p:cNvSpPr>
          <p:nvPr>
            <p:ph idx="1"/>
          </p:nvPr>
        </p:nvSpPr>
        <p:spPr/>
        <p:txBody>
          <a:bodyPr/>
          <a:lstStyle/>
          <a:p>
            <a:r>
              <a:rPr lang="en-US" dirty="0" smtClean="0"/>
              <a:t>Cannot be represented as piecewise linear, such as</a:t>
            </a:r>
          </a:p>
          <a:p>
            <a:pPr lvl="1"/>
            <a:r>
              <a:rPr lang="en-US" dirty="0"/>
              <a:t>y</a:t>
            </a:r>
            <a:r>
              <a:rPr lang="en-US" dirty="0" smtClean="0"/>
              <a:t> = x*z       Where both x and z are </a:t>
            </a:r>
            <a:r>
              <a:rPr lang="en-US" b="1" i="1" dirty="0" smtClean="0"/>
              <a:t>not</a:t>
            </a:r>
            <a:r>
              <a:rPr lang="en-US" dirty="0" smtClean="0"/>
              <a:t> constant.</a:t>
            </a:r>
          </a:p>
          <a:p>
            <a:pPr lvl="1"/>
            <a:r>
              <a:rPr lang="en-US" dirty="0" smtClean="0"/>
              <a:t>y = 1/z        Where z is not constant</a:t>
            </a:r>
          </a:p>
          <a:p>
            <a:r>
              <a:rPr lang="en-US" dirty="0" smtClean="0"/>
              <a:t>Unlike control theory nonlinearities, discontinuity is ok</a:t>
            </a:r>
          </a:p>
          <a:p>
            <a:pPr lvl="2">
              <a:buNone/>
            </a:pPr>
            <a:r>
              <a:rPr lang="en-US" dirty="0"/>
              <a:t>i</a:t>
            </a:r>
            <a:r>
              <a:rPr lang="en-US" dirty="0" smtClean="0"/>
              <a:t>f (x&lt;0)</a:t>
            </a:r>
          </a:p>
          <a:p>
            <a:pPr lvl="2">
              <a:buNone/>
            </a:pPr>
            <a:r>
              <a:rPr lang="en-US" dirty="0"/>
              <a:t> </a:t>
            </a:r>
            <a:r>
              <a:rPr lang="en-US" dirty="0" smtClean="0"/>
              <a:t>   y = -z;</a:t>
            </a:r>
          </a:p>
          <a:p>
            <a:pPr lvl="2">
              <a:buNone/>
            </a:pPr>
            <a:r>
              <a:rPr lang="en-US" dirty="0"/>
              <a:t>e</a:t>
            </a:r>
            <a:r>
              <a:rPr lang="en-US" dirty="0" smtClean="0"/>
              <a:t>lse</a:t>
            </a:r>
          </a:p>
          <a:p>
            <a:pPr lvl="2">
              <a:buNone/>
            </a:pPr>
            <a:r>
              <a:rPr lang="en-US" dirty="0"/>
              <a:t> </a:t>
            </a:r>
            <a:r>
              <a:rPr lang="en-US" dirty="0" smtClean="0"/>
              <a:t>   y = z;</a:t>
            </a:r>
          </a:p>
          <a:p>
            <a:pPr lvl="2">
              <a:buNone/>
            </a:pPr>
            <a:r>
              <a:rPr lang="en-US" dirty="0" smtClean="0"/>
              <a:t>end</a:t>
            </a:r>
          </a:p>
          <a:p>
            <a:pPr lvl="0"/>
            <a:r>
              <a:rPr lang="en-US" dirty="0" smtClean="0"/>
              <a:t>Casting from floating point to integer may introduce nonlinearity		</a:t>
            </a:r>
            <a:endParaRPr lang="en-US" dirty="0"/>
          </a:p>
        </p:txBody>
      </p:sp>
    </p:spTree>
    <p:extLst>
      <p:ext uri="{BB962C8B-B14F-4D97-AF65-F5344CB8AC3E}">
        <p14:creationId xmlns:p14="http://schemas.microsoft.com/office/powerpoint/2010/main" val="29614683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nonlinearities</a:t>
            </a:r>
            <a:endParaRPr lang="en-US" dirty="0"/>
          </a:p>
        </p:txBody>
      </p:sp>
      <p:sp>
        <p:nvSpPr>
          <p:cNvPr id="3" name="Content Placeholder 2"/>
          <p:cNvSpPr>
            <a:spLocks noGrp="1"/>
          </p:cNvSpPr>
          <p:nvPr>
            <p:ph idx="1"/>
          </p:nvPr>
        </p:nvSpPr>
        <p:spPr/>
        <p:txBody>
          <a:bodyPr/>
          <a:lstStyle/>
          <a:p>
            <a:r>
              <a:rPr lang="en-US" dirty="0" smtClean="0"/>
              <a:t>When a proof or test objective depends on a nonlinearity, the analysis might not decide the objective and produce an error message</a:t>
            </a:r>
          </a:p>
          <a:p>
            <a:r>
              <a:rPr lang="en-US" dirty="0" smtClean="0"/>
              <a:t>Nonlinearities that do not affect objectives are ok</a:t>
            </a:r>
          </a:p>
          <a:p>
            <a:endParaRPr lang="en-US" dirty="0" smtClean="0"/>
          </a:p>
          <a:p>
            <a:pPr>
              <a:buNone/>
            </a:pPr>
            <a:r>
              <a:rPr lang="en-US" dirty="0" smtClean="0"/>
              <a:t>	</a:t>
            </a:r>
            <a:r>
              <a:rPr lang="en-US" b="1" dirty="0" smtClean="0"/>
              <a:t>Special Handling</a:t>
            </a:r>
            <a:r>
              <a:rPr lang="en-US" dirty="0" smtClean="0"/>
              <a:t>: Lookup</a:t>
            </a:r>
            <a:r>
              <a:rPr lang="en-US" baseline="0" dirty="0" smtClean="0"/>
              <a:t> tables with 2 dimensions</a:t>
            </a:r>
            <a:r>
              <a:rPr lang="en-US" dirty="0" smtClean="0"/>
              <a:t> normally </a:t>
            </a:r>
            <a:r>
              <a:rPr lang="en-US" baseline="0" dirty="0" smtClean="0"/>
              <a:t>have nonlinear algorithms but are automatically approximated with linear algorithms during test generation. </a:t>
            </a:r>
            <a:endParaRPr lang="en-US" dirty="0" smtClean="0"/>
          </a:p>
          <a:p>
            <a:endParaRPr lang="en-US" dirty="0"/>
          </a:p>
        </p:txBody>
      </p:sp>
    </p:spTree>
    <p:extLst>
      <p:ext uri="{BB962C8B-B14F-4D97-AF65-F5344CB8AC3E}">
        <p14:creationId xmlns:p14="http://schemas.microsoft.com/office/powerpoint/2010/main" val="2552376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319252"/>
            <a:ext cx="85534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4600253" y="3699036"/>
            <a:ext cx="1800200"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 name="タイトル 1"/>
          <p:cNvSpPr>
            <a:spLocks noGrp="1"/>
          </p:cNvSpPr>
          <p:nvPr>
            <p:ph type="title"/>
          </p:nvPr>
        </p:nvSpPr>
        <p:spPr>
          <a:xfrm>
            <a:off x="323528" y="447075"/>
            <a:ext cx="8659059" cy="990600"/>
          </a:xfrm>
        </p:spPr>
        <p:txBody>
          <a:bodyPr/>
          <a:lstStyle/>
          <a:p>
            <a:r>
              <a:rPr lang="en-US" altLang="ja-JP" dirty="0"/>
              <a:t>Influence </a:t>
            </a:r>
            <a:r>
              <a:rPr lang="en-US" altLang="ja-JP" dirty="0" smtClean="0"/>
              <a:t>of Conditional </a:t>
            </a:r>
            <a:r>
              <a:rPr kumimoji="1" lang="en-US" altLang="ja-JP" dirty="0" smtClean="0"/>
              <a:t>input branch execution </a:t>
            </a:r>
            <a:br>
              <a:rPr kumimoji="1" lang="en-US" altLang="ja-JP" dirty="0" smtClean="0"/>
            </a:br>
            <a:endParaRPr kumimoji="1" lang="ja-JP" alt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088688"/>
            <a:ext cx="3960440" cy="181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5686032" y="5682157"/>
            <a:ext cx="2666471"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7" name="テキスト ボックス 6"/>
          <p:cNvSpPr txBox="1"/>
          <p:nvPr/>
        </p:nvSpPr>
        <p:spPr>
          <a:xfrm>
            <a:off x="6550487" y="3824992"/>
            <a:ext cx="2520360" cy="338554"/>
          </a:xfrm>
          <a:prstGeom prst="rect">
            <a:avLst/>
          </a:prstGeom>
          <a:noFill/>
        </p:spPr>
        <p:txBody>
          <a:bodyPr wrap="square" rtlCol="0">
            <a:spAutoFit/>
          </a:bodyPr>
          <a:lstStyle/>
          <a:p>
            <a:r>
              <a:rPr kumimoji="1" lang="en-US" altLang="ja-JP" sz="1600" dirty="0" smtClean="0">
                <a:latin typeface="Arial" pitchFamily="34" charset="0"/>
                <a:cs typeface="Arial" pitchFamily="34" charset="0"/>
              </a:rPr>
              <a:t>It becomes </a:t>
            </a:r>
            <a:r>
              <a:rPr kumimoji="1" lang="en-US" altLang="ja-JP" sz="1600" dirty="0">
                <a:latin typeface="Arial" pitchFamily="34" charset="0"/>
                <a:cs typeface="Arial" pitchFamily="34" charset="0"/>
              </a:rPr>
              <a:t>"</a:t>
            </a:r>
            <a:r>
              <a:rPr kumimoji="1" lang="en-US" altLang="ja-JP" sz="1600" dirty="0" smtClean="0">
                <a:latin typeface="Arial" pitchFamily="34" charset="0"/>
                <a:cs typeface="Arial" pitchFamily="34" charset="0"/>
              </a:rPr>
              <a:t>dead path"</a:t>
            </a:r>
            <a:endParaRPr kumimoji="1" lang="ja-JP" altLang="en-US" sz="1600" dirty="0">
              <a:latin typeface="Arial" pitchFamily="34" charset="0"/>
              <a:cs typeface="Arial" pitchFamily="34" charset="0"/>
            </a:endParaRPr>
          </a:p>
        </p:txBody>
      </p:sp>
      <p:sp>
        <p:nvSpPr>
          <p:cNvPr id="8" name="テキスト ボックス 7"/>
          <p:cNvSpPr txBox="1"/>
          <p:nvPr/>
        </p:nvSpPr>
        <p:spPr>
          <a:xfrm>
            <a:off x="6706419" y="6451667"/>
            <a:ext cx="2116285" cy="307777"/>
          </a:xfrm>
          <a:prstGeom prst="rect">
            <a:avLst/>
          </a:prstGeom>
          <a:noFill/>
          <a:ln>
            <a:noFill/>
          </a:ln>
        </p:spPr>
        <p:txBody>
          <a:bodyPr wrap="square" rtlCol="0">
            <a:spAutoFit/>
          </a:bodyPr>
          <a:lstStyle/>
          <a:p>
            <a:r>
              <a:rPr kumimoji="1" lang="en-US" altLang="ja-JP" sz="1400" dirty="0" smtClean="0">
                <a:latin typeface="Arial" pitchFamily="34" charset="0"/>
                <a:cs typeface="Arial" pitchFamily="34" charset="0"/>
              </a:rPr>
              <a:t>condExecSample01.mdl</a:t>
            </a:r>
            <a:endParaRPr kumimoji="1" lang="ja-JP" altLang="en-US" sz="1400" dirty="0">
              <a:latin typeface="Arial" pitchFamily="34" charset="0"/>
              <a:cs typeface="Arial" pitchFamily="34" charset="0"/>
            </a:endParaRPr>
          </a:p>
        </p:txBody>
      </p:sp>
      <p:sp>
        <p:nvSpPr>
          <p:cNvPr id="13" name="コンテンツ プレースホルダー 2"/>
          <p:cNvSpPr txBox="1">
            <a:spLocks/>
          </p:cNvSpPr>
          <p:nvPr/>
        </p:nvSpPr>
        <p:spPr>
          <a:xfrm>
            <a:off x="4337892" y="2816968"/>
            <a:ext cx="3096344" cy="2232248"/>
          </a:xfrm>
          <a:prstGeom prst="rect">
            <a:avLst/>
          </a:prstGeom>
          <a:ln w="28575">
            <a:solidFill>
              <a:srgbClr val="FF0000"/>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kumimoji="1"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kumimoji="1"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kumimoji="1"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kumimoji="1"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kumimoji="1"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Wingdings" pitchFamily="2" charset="2"/>
              <a:buNone/>
            </a:pPr>
            <a:r>
              <a:rPr lang="en-US" altLang="ja-JP" sz="1200" dirty="0" smtClean="0">
                <a:latin typeface="Courier New" pitchFamily="49" charset="0"/>
                <a:cs typeface="Courier New" pitchFamily="49" charset="0"/>
              </a:rPr>
              <a:t>%Enabled</a:t>
            </a:r>
          </a:p>
          <a:p>
            <a:pPr marL="0" indent="0">
              <a:buFont typeface="Wingdings" pitchFamily="2" charset="2"/>
              <a:buNone/>
            </a:pPr>
            <a:r>
              <a:rPr lang="en-US" altLang="ja-JP" sz="1200" b="1" dirty="0" smtClean="0">
                <a:latin typeface="Courier New" pitchFamily="49" charset="0"/>
                <a:cs typeface="Courier New" pitchFamily="49" charset="0"/>
              </a:rPr>
              <a:t>if (C~=0)</a:t>
            </a:r>
          </a:p>
          <a:p>
            <a:pPr marL="0" indent="0">
              <a:buFont typeface="Wingdings" pitchFamily="2" charset="2"/>
              <a:buNone/>
            </a:pPr>
            <a:r>
              <a:rPr lang="en-US" altLang="ja-JP" sz="1200" b="1" dirty="0" smtClean="0">
                <a:latin typeface="Courier New" pitchFamily="49" charset="0"/>
                <a:cs typeface="Courier New" pitchFamily="49" charset="0"/>
              </a:rPr>
              <a:t>   output = 1;</a:t>
            </a:r>
          </a:p>
          <a:p>
            <a:pPr marL="0" indent="0">
              <a:buFont typeface="Wingdings" pitchFamily="2" charset="2"/>
              <a:buNone/>
            </a:pPr>
            <a:r>
              <a:rPr lang="en-US" altLang="ja-JP" sz="1200" b="1" dirty="0" smtClean="0">
                <a:latin typeface="Courier New" pitchFamily="49" charset="0"/>
                <a:cs typeface="Courier New" pitchFamily="49" charset="0"/>
              </a:rPr>
              <a:t>else</a:t>
            </a:r>
          </a:p>
          <a:p>
            <a:pPr marL="0" indent="0">
              <a:buFont typeface="Wingdings" pitchFamily="2" charset="2"/>
              <a:buNone/>
            </a:pPr>
            <a:r>
              <a:rPr lang="ja-JP" altLang="en-US" sz="1200" b="1" dirty="0" smtClean="0">
                <a:latin typeface="Courier New" pitchFamily="49" charset="0"/>
                <a:cs typeface="Courier New" pitchFamily="49" charset="0"/>
              </a:rPr>
              <a:t>   </a:t>
            </a:r>
            <a:r>
              <a:rPr lang="en-US" altLang="ja-JP" sz="1200" b="1" dirty="0" smtClean="0">
                <a:latin typeface="Courier New" pitchFamily="49" charset="0"/>
                <a:cs typeface="Courier New" pitchFamily="49" charset="0"/>
              </a:rPr>
              <a:t>if (C~=0)</a:t>
            </a:r>
          </a:p>
          <a:p>
            <a:pPr marL="0" indent="0">
              <a:buFont typeface="Wingdings" pitchFamily="2" charset="2"/>
              <a:buNone/>
            </a:pPr>
            <a:r>
              <a:rPr lang="en-US" altLang="ja-JP" sz="1200" b="1" dirty="0" smtClean="0">
                <a:latin typeface="Courier New" pitchFamily="49" charset="0"/>
                <a:cs typeface="Courier New" pitchFamily="49" charset="0"/>
              </a:rPr>
              <a:t>      output = 2;</a:t>
            </a:r>
          </a:p>
          <a:p>
            <a:pPr marL="0" indent="0">
              <a:buFont typeface="Wingdings" pitchFamily="2" charset="2"/>
              <a:buNone/>
            </a:pPr>
            <a:r>
              <a:rPr lang="en-US" altLang="ja-JP" sz="1200" b="1" dirty="0" smtClean="0">
                <a:latin typeface="Courier New" pitchFamily="49" charset="0"/>
                <a:cs typeface="Courier New" pitchFamily="49" charset="0"/>
              </a:rPr>
              <a:t>   else</a:t>
            </a:r>
          </a:p>
          <a:p>
            <a:pPr marL="0" indent="0">
              <a:buFont typeface="Wingdings" pitchFamily="2" charset="2"/>
              <a:buNone/>
            </a:pPr>
            <a:r>
              <a:rPr lang="en-US" altLang="ja-JP" sz="1200" b="1" dirty="0" smtClean="0">
                <a:latin typeface="Courier New" pitchFamily="49" charset="0"/>
                <a:cs typeface="Courier New" pitchFamily="49" charset="0"/>
              </a:rPr>
              <a:t>      output = 3;</a:t>
            </a:r>
          </a:p>
          <a:p>
            <a:pPr marL="0" indent="0">
              <a:buFont typeface="Wingdings" pitchFamily="2" charset="2"/>
              <a:buNone/>
            </a:pPr>
            <a:r>
              <a:rPr lang="en-US" altLang="ja-JP" sz="1200" b="1" dirty="0" smtClean="0">
                <a:latin typeface="Courier New" pitchFamily="49" charset="0"/>
                <a:cs typeface="Courier New" pitchFamily="49" charset="0"/>
              </a:rPr>
              <a:t>   end</a:t>
            </a:r>
          </a:p>
          <a:p>
            <a:pPr marL="0" indent="0">
              <a:buFont typeface="Wingdings" pitchFamily="2" charset="2"/>
              <a:buNone/>
            </a:pPr>
            <a:r>
              <a:rPr lang="en-US" altLang="ja-JP" sz="1200" b="1" dirty="0" smtClean="0">
                <a:latin typeface="Courier New" pitchFamily="49" charset="0"/>
                <a:cs typeface="Courier New" pitchFamily="49" charset="0"/>
              </a:rPr>
              <a:t>end</a:t>
            </a:r>
          </a:p>
          <a:p>
            <a:pPr marL="0" indent="0">
              <a:buFont typeface="Wingdings" pitchFamily="2" charset="2"/>
              <a:buNone/>
            </a:pPr>
            <a:endParaRPr lang="en-US" altLang="ja-JP" sz="1200" b="1" dirty="0">
              <a:latin typeface="Courier New" pitchFamily="49" charset="0"/>
              <a:cs typeface="Courier New" pitchFamily="49" charset="0"/>
            </a:endParaRPr>
          </a:p>
        </p:txBody>
      </p:sp>
      <p:sp>
        <p:nvSpPr>
          <p:cNvPr id="14" name="テキスト ボックス 13"/>
          <p:cNvSpPr txBox="1"/>
          <p:nvPr/>
        </p:nvSpPr>
        <p:spPr>
          <a:xfrm>
            <a:off x="881508" y="2853550"/>
            <a:ext cx="3096344" cy="2123658"/>
          </a:xfrm>
          <a:prstGeom prst="rect">
            <a:avLst/>
          </a:prstGeom>
          <a:noFill/>
          <a:ln w="28575">
            <a:solidFill>
              <a:srgbClr val="FF0000"/>
            </a:solidFill>
          </a:ln>
        </p:spPr>
        <p:txBody>
          <a:bodyPr wrap="square" rtlCol="0">
            <a:spAutoFit/>
          </a:bodyPr>
          <a:lstStyle/>
          <a:p>
            <a:r>
              <a:rPr lang="en-US" altLang="ja-JP" sz="1200" dirty="0" smtClean="0">
                <a:latin typeface="Courier New" pitchFamily="49" charset="0"/>
                <a:cs typeface="Courier New" pitchFamily="49" charset="0"/>
              </a:rPr>
              <a:t>%Disabled </a:t>
            </a:r>
            <a:endParaRPr kumimoji="1" lang="en-US" altLang="ja-JP" sz="1200" b="1" dirty="0" smtClean="0">
              <a:latin typeface="Courier New" pitchFamily="49" charset="0"/>
              <a:cs typeface="Courier New" pitchFamily="49" charset="0"/>
            </a:endParaRPr>
          </a:p>
          <a:p>
            <a:r>
              <a:rPr kumimoji="1" lang="en-US" altLang="ja-JP" sz="1200" b="1" dirty="0" smtClean="0">
                <a:latin typeface="Courier New" pitchFamily="49" charset="0"/>
                <a:cs typeface="Courier New" pitchFamily="49" charset="0"/>
              </a:rPr>
              <a:t>if </a:t>
            </a:r>
            <a:r>
              <a:rPr kumimoji="1" lang="en-US" altLang="ja-JP" sz="1200" b="1" dirty="0">
                <a:latin typeface="Courier New" pitchFamily="49" charset="0"/>
                <a:cs typeface="Courier New" pitchFamily="49" charset="0"/>
              </a:rPr>
              <a:t>(C~=0)</a:t>
            </a:r>
          </a:p>
          <a:p>
            <a:r>
              <a:rPr lang="en-US" altLang="ja-JP" sz="1200" b="1" dirty="0">
                <a:latin typeface="Courier New" pitchFamily="49" charset="0"/>
                <a:cs typeface="Courier New" pitchFamily="49" charset="0"/>
              </a:rPr>
              <a:t> </a:t>
            </a:r>
            <a:r>
              <a:rPr lang="en-US" altLang="ja-JP" sz="1200" b="1" dirty="0" smtClean="0">
                <a:latin typeface="Courier New" pitchFamily="49" charset="0"/>
                <a:cs typeface="Courier New" pitchFamily="49" charset="0"/>
              </a:rPr>
              <a:t>  </a:t>
            </a:r>
            <a:r>
              <a:rPr lang="en-US" altLang="ja-JP" sz="1200" b="1" dirty="0" err="1" smtClean="0">
                <a:latin typeface="Courier New" pitchFamily="49" charset="0"/>
                <a:cs typeface="Courier New" pitchFamily="49" charset="0"/>
              </a:rPr>
              <a:t>tmp</a:t>
            </a:r>
            <a:r>
              <a:rPr lang="en-US" altLang="ja-JP" sz="1200" b="1" dirty="0" smtClean="0">
                <a:latin typeface="Courier New" pitchFamily="49" charset="0"/>
                <a:cs typeface="Courier New" pitchFamily="49" charset="0"/>
              </a:rPr>
              <a:t> </a:t>
            </a:r>
            <a:r>
              <a:rPr lang="en-US" altLang="ja-JP" sz="1200" b="1" dirty="0">
                <a:latin typeface="Courier New" pitchFamily="49" charset="0"/>
                <a:cs typeface="Courier New" pitchFamily="49" charset="0"/>
              </a:rPr>
              <a:t>= 2;</a:t>
            </a:r>
          </a:p>
          <a:p>
            <a:r>
              <a:rPr lang="en-US" altLang="ja-JP" sz="1200" b="1" dirty="0">
                <a:latin typeface="Courier New" pitchFamily="49" charset="0"/>
                <a:cs typeface="Courier New" pitchFamily="49" charset="0"/>
              </a:rPr>
              <a:t>else</a:t>
            </a:r>
          </a:p>
          <a:p>
            <a:r>
              <a:rPr kumimoji="1" lang="en-US" altLang="ja-JP" sz="1200" b="1" dirty="0">
                <a:latin typeface="Courier New" pitchFamily="49" charset="0"/>
                <a:cs typeface="Courier New" pitchFamily="49" charset="0"/>
              </a:rPr>
              <a:t> </a:t>
            </a:r>
            <a:r>
              <a:rPr kumimoji="1" lang="en-US" altLang="ja-JP" sz="1200" b="1" dirty="0" smtClean="0">
                <a:latin typeface="Courier New" pitchFamily="49" charset="0"/>
                <a:cs typeface="Courier New" pitchFamily="49" charset="0"/>
              </a:rPr>
              <a:t>  </a:t>
            </a:r>
            <a:r>
              <a:rPr kumimoji="1" lang="en-US" altLang="ja-JP" sz="1200" b="1" dirty="0" err="1" smtClean="0">
                <a:latin typeface="Courier New" pitchFamily="49" charset="0"/>
                <a:cs typeface="Courier New" pitchFamily="49" charset="0"/>
              </a:rPr>
              <a:t>tmp</a:t>
            </a:r>
            <a:r>
              <a:rPr kumimoji="1" lang="en-US" altLang="ja-JP" sz="1200" b="1" dirty="0" smtClean="0">
                <a:latin typeface="Courier New" pitchFamily="49" charset="0"/>
                <a:cs typeface="Courier New" pitchFamily="49" charset="0"/>
              </a:rPr>
              <a:t> </a:t>
            </a:r>
            <a:r>
              <a:rPr kumimoji="1" lang="en-US" altLang="ja-JP" sz="1200" b="1" dirty="0">
                <a:latin typeface="Courier New" pitchFamily="49" charset="0"/>
                <a:cs typeface="Courier New" pitchFamily="49" charset="0"/>
              </a:rPr>
              <a:t>= 3;</a:t>
            </a:r>
          </a:p>
          <a:p>
            <a:r>
              <a:rPr lang="en-US" altLang="ja-JP" sz="1200" b="1" dirty="0">
                <a:latin typeface="Courier New" pitchFamily="49" charset="0"/>
                <a:cs typeface="Courier New" pitchFamily="49" charset="0"/>
              </a:rPr>
              <a:t>end</a:t>
            </a:r>
          </a:p>
          <a:p>
            <a:r>
              <a:rPr kumimoji="1" lang="en-US" altLang="ja-JP" sz="1200" b="1" dirty="0">
                <a:latin typeface="Courier New" pitchFamily="49" charset="0"/>
                <a:cs typeface="Courier New" pitchFamily="49" charset="0"/>
              </a:rPr>
              <a:t>if (C~=0)</a:t>
            </a:r>
          </a:p>
          <a:p>
            <a:r>
              <a:rPr lang="en-US" altLang="ja-JP" sz="1200" b="1" dirty="0">
                <a:latin typeface="Courier New" pitchFamily="49" charset="0"/>
                <a:cs typeface="Courier New" pitchFamily="49" charset="0"/>
              </a:rPr>
              <a:t> </a:t>
            </a:r>
            <a:r>
              <a:rPr lang="en-US" altLang="ja-JP" sz="1200" b="1" dirty="0" smtClean="0">
                <a:latin typeface="Courier New" pitchFamily="49" charset="0"/>
                <a:cs typeface="Courier New" pitchFamily="49" charset="0"/>
              </a:rPr>
              <a:t>  output </a:t>
            </a:r>
            <a:r>
              <a:rPr lang="en-US" altLang="ja-JP" sz="1200" b="1" dirty="0">
                <a:latin typeface="Courier New" pitchFamily="49" charset="0"/>
                <a:cs typeface="Courier New" pitchFamily="49" charset="0"/>
              </a:rPr>
              <a:t>= 1;</a:t>
            </a:r>
          </a:p>
          <a:p>
            <a:r>
              <a:rPr kumimoji="1" lang="en-US" altLang="ja-JP" sz="1200" b="1" dirty="0">
                <a:latin typeface="Courier New" pitchFamily="49" charset="0"/>
                <a:cs typeface="Courier New" pitchFamily="49" charset="0"/>
              </a:rPr>
              <a:t>else</a:t>
            </a:r>
          </a:p>
          <a:p>
            <a:r>
              <a:rPr lang="en-US" altLang="ja-JP" sz="1200" b="1" dirty="0">
                <a:latin typeface="Courier New" pitchFamily="49" charset="0"/>
                <a:cs typeface="Courier New" pitchFamily="49" charset="0"/>
              </a:rPr>
              <a:t> </a:t>
            </a:r>
            <a:r>
              <a:rPr lang="en-US" altLang="ja-JP" sz="1200" b="1" dirty="0" smtClean="0">
                <a:latin typeface="Courier New" pitchFamily="49" charset="0"/>
                <a:cs typeface="Courier New" pitchFamily="49" charset="0"/>
              </a:rPr>
              <a:t>  output </a:t>
            </a:r>
            <a:r>
              <a:rPr lang="en-US" altLang="ja-JP" sz="1200" b="1" dirty="0">
                <a:latin typeface="Courier New" pitchFamily="49" charset="0"/>
                <a:cs typeface="Courier New" pitchFamily="49" charset="0"/>
              </a:rPr>
              <a:t>= </a:t>
            </a:r>
            <a:r>
              <a:rPr lang="en-US" altLang="ja-JP" sz="1200" b="1" dirty="0" err="1">
                <a:latin typeface="Courier New" pitchFamily="49" charset="0"/>
                <a:cs typeface="Courier New" pitchFamily="49" charset="0"/>
              </a:rPr>
              <a:t>tmp</a:t>
            </a:r>
            <a:r>
              <a:rPr lang="en-US" altLang="ja-JP" sz="1200" b="1" dirty="0">
                <a:latin typeface="Courier New" pitchFamily="49" charset="0"/>
                <a:cs typeface="Courier New" pitchFamily="49" charset="0"/>
              </a:rPr>
              <a:t>;</a:t>
            </a:r>
          </a:p>
          <a:p>
            <a:r>
              <a:rPr kumimoji="1" lang="en-US" altLang="ja-JP" sz="1200" b="1" dirty="0" smtClean="0">
                <a:latin typeface="Courier New" pitchFamily="49" charset="0"/>
                <a:cs typeface="Courier New" pitchFamily="49" charset="0"/>
              </a:rPr>
              <a:t>end</a:t>
            </a:r>
            <a:endParaRPr kumimoji="1" lang="ja-JP" alt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157851519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baseline="0" dirty="0" smtClean="0"/>
              <a:t>Handling models with nonlinear arithmetic</a:t>
            </a:r>
            <a:endParaRPr lang="en-US" dirty="0"/>
          </a:p>
        </p:txBody>
      </p:sp>
      <p:sp>
        <p:nvSpPr>
          <p:cNvPr id="142339" name="Rectangle 3"/>
          <p:cNvSpPr>
            <a:spLocks noGrp="1" noChangeArrowheads="1"/>
          </p:cNvSpPr>
          <p:nvPr>
            <p:ph type="body" idx="1"/>
          </p:nvPr>
        </p:nvSpPr>
        <p:spPr/>
        <p:txBody>
          <a:bodyPr/>
          <a:lstStyle/>
          <a:p>
            <a:pPr marL="284163" lvl="1"/>
            <a:r>
              <a:rPr lang="en-US" sz="2400" dirty="0" smtClean="0"/>
              <a:t>Simplest strategy is avoidance (not always possible or practical):</a:t>
            </a:r>
          </a:p>
          <a:p>
            <a:pPr lvl="1"/>
            <a:r>
              <a:rPr lang="en-US" dirty="0" smtClean="0"/>
              <a:t>Isolate nonlinear arithmetic within a system</a:t>
            </a:r>
          </a:p>
          <a:p>
            <a:pPr lvl="1"/>
            <a:r>
              <a:rPr lang="en-US" dirty="0" smtClean="0"/>
              <a:t>Generate tests for subsystems that are linear</a:t>
            </a:r>
          </a:p>
          <a:p>
            <a:pPr lvl="1"/>
            <a:r>
              <a:rPr lang="en-US" dirty="0" smtClean="0"/>
              <a:t>Use Design Verifier for logically intensive aspects.</a:t>
            </a:r>
          </a:p>
          <a:p>
            <a:r>
              <a:rPr lang="en-US" dirty="0" smtClean="0"/>
              <a:t>Several techniques can address nonlinearities:</a:t>
            </a:r>
          </a:p>
          <a:p>
            <a:pPr lvl="1"/>
            <a:r>
              <a:rPr lang="en-US" dirty="0" smtClean="0"/>
              <a:t>Use Large model strategy</a:t>
            </a:r>
          </a:p>
          <a:p>
            <a:pPr lvl="1"/>
            <a:r>
              <a:rPr lang="en-US" dirty="0" smtClean="0"/>
              <a:t>Leverage existing test cases (sldvgencov, etc.)</a:t>
            </a:r>
          </a:p>
          <a:p>
            <a:pPr lvl="1"/>
            <a:r>
              <a:rPr lang="en-US" dirty="0" err="1" smtClean="0"/>
              <a:t>Discretize</a:t>
            </a:r>
            <a:r>
              <a:rPr lang="en-US" dirty="0" smtClean="0"/>
              <a:t> inputs with constraints</a:t>
            </a:r>
          </a:p>
          <a:p>
            <a:pPr lvl="1"/>
            <a:r>
              <a:rPr lang="en-US" dirty="0" smtClean="0"/>
              <a:t>Approximate nonlinearities (replacements)</a:t>
            </a:r>
          </a:p>
          <a:p>
            <a:endParaRPr lang="en-US" dirty="0" smtClean="0"/>
          </a:p>
        </p:txBody>
      </p:sp>
    </p:spTree>
    <p:extLst>
      <p:ext uri="{BB962C8B-B14F-4D97-AF65-F5344CB8AC3E}">
        <p14:creationId xmlns:p14="http://schemas.microsoft.com/office/powerpoint/2010/main" val="2677943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Large model strategy</a:t>
            </a:r>
            <a:endParaRPr lang="en-US" dirty="0"/>
          </a:p>
        </p:txBody>
      </p:sp>
      <p:sp>
        <p:nvSpPr>
          <p:cNvPr id="3" name="Content Placeholder 2"/>
          <p:cNvSpPr>
            <a:spLocks noGrp="1"/>
          </p:cNvSpPr>
          <p:nvPr>
            <p:ph idx="1"/>
          </p:nvPr>
        </p:nvSpPr>
        <p:spPr/>
        <p:txBody>
          <a:bodyPr/>
          <a:lstStyle/>
          <a:p>
            <a:r>
              <a:rPr lang="en-US" dirty="0" smtClean="0"/>
              <a:t>This helps the analysis of nonlinearities by grouping objectives into small sets so that further optimizations can be performed.</a:t>
            </a:r>
          </a:p>
          <a:p>
            <a:endParaRPr lang="en-US" dirty="0" smtClean="0"/>
          </a:p>
          <a:p>
            <a:r>
              <a:rPr lang="en-US" dirty="0" smtClean="0"/>
              <a:t>Benefits - Simple and automatic</a:t>
            </a:r>
          </a:p>
          <a:p>
            <a:endParaRPr lang="en-US" dirty="0" smtClean="0"/>
          </a:p>
          <a:p>
            <a:r>
              <a:rPr lang="en-US" dirty="0" smtClean="0"/>
              <a:t>Suggested Practice:</a:t>
            </a:r>
          </a:p>
          <a:p>
            <a:pPr lvl="1"/>
            <a:r>
              <a:rPr lang="en-US" dirty="0" smtClean="0"/>
              <a:t>Try using large model strategy before other nonlinear handling techniques.</a:t>
            </a:r>
          </a:p>
          <a:p>
            <a:endParaRPr lang="en-US" dirty="0" smtClean="0"/>
          </a:p>
        </p:txBody>
      </p:sp>
    </p:spTree>
    <p:extLst>
      <p:ext uri="{BB962C8B-B14F-4D97-AF65-F5344CB8AC3E}">
        <p14:creationId xmlns:p14="http://schemas.microsoft.com/office/powerpoint/2010/main" val="17245369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Leveraging existing test cases</a:t>
            </a:r>
            <a:endParaRPr lang="en-US" dirty="0"/>
          </a:p>
        </p:txBody>
      </p:sp>
      <p:sp>
        <p:nvSpPr>
          <p:cNvPr id="3" name="Content Placeholder 2"/>
          <p:cNvSpPr>
            <a:spLocks noGrp="1"/>
          </p:cNvSpPr>
          <p:nvPr>
            <p:ph idx="1"/>
          </p:nvPr>
        </p:nvSpPr>
        <p:spPr/>
        <p:txBody>
          <a:bodyPr/>
          <a:lstStyle/>
          <a:p>
            <a:pPr>
              <a:buNone/>
            </a:pPr>
            <a:r>
              <a:rPr lang="en-US" dirty="0" smtClean="0"/>
              <a:t>This helps analysis when problem objectives are eliminated using the existing test cases.</a:t>
            </a:r>
          </a:p>
          <a:p>
            <a:r>
              <a:rPr lang="en-US" dirty="0" smtClean="0"/>
              <a:t>Benefits</a:t>
            </a:r>
          </a:p>
          <a:p>
            <a:pPr lvl="1"/>
            <a:r>
              <a:rPr lang="en-US" dirty="0" smtClean="0"/>
              <a:t>Makes analysis simpler </a:t>
            </a:r>
          </a:p>
          <a:p>
            <a:pPr lvl="1"/>
            <a:r>
              <a:rPr lang="en-US" dirty="0" smtClean="0"/>
              <a:t>Leverages meaningful test cases.</a:t>
            </a:r>
          </a:p>
          <a:p>
            <a:pPr lvl="1"/>
            <a:endParaRPr lang="en-US" dirty="0" smtClean="0"/>
          </a:p>
          <a:p>
            <a:pPr lvl="0"/>
            <a:r>
              <a:rPr lang="en-US" dirty="0" smtClean="0"/>
              <a:t>Suggested practice:</a:t>
            </a:r>
          </a:p>
          <a:p>
            <a:pPr lvl="1"/>
            <a:r>
              <a:rPr lang="en-US" dirty="0" smtClean="0"/>
              <a:t>Consider using  existing test cases when they exist.</a:t>
            </a:r>
          </a:p>
          <a:p>
            <a:pPr lvl="1"/>
            <a:r>
              <a:rPr lang="en-US" dirty="0" smtClean="0"/>
              <a:t>Consider manually creating test cases that satisfy objectives depending </a:t>
            </a:r>
            <a:r>
              <a:rPr lang="en-US" smtClean="0"/>
              <a:t>on the nonlinear </a:t>
            </a:r>
            <a:r>
              <a:rPr lang="en-US" dirty="0" smtClean="0"/>
              <a:t>portions of a model.</a:t>
            </a:r>
          </a:p>
          <a:p>
            <a:pPr lvl="1"/>
            <a:r>
              <a:rPr lang="en-US" dirty="0" smtClean="0"/>
              <a:t>Use </a:t>
            </a:r>
            <a:r>
              <a:rPr lang="en-US" dirty="0" err="1" smtClean="0"/>
              <a:t>sldvgencov</a:t>
            </a:r>
            <a:r>
              <a:rPr lang="en-US" dirty="0" smtClean="0"/>
              <a:t> to eliminate objectives.</a:t>
            </a:r>
          </a:p>
        </p:txBody>
      </p:sp>
    </p:spTree>
    <p:extLst>
      <p:ext uri="{BB962C8B-B14F-4D97-AF65-F5344CB8AC3E}">
        <p14:creationId xmlns:p14="http://schemas.microsoft.com/office/powerpoint/2010/main" val="9674021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Discretize</a:t>
            </a:r>
            <a:r>
              <a:rPr lang="en-US" dirty="0" smtClean="0"/>
              <a:t> inputs with constraints</a:t>
            </a:r>
            <a:endParaRPr lang="en-US" dirty="0"/>
          </a:p>
        </p:txBody>
      </p:sp>
      <p:sp>
        <p:nvSpPr>
          <p:cNvPr id="3" name="Content Placeholder 2"/>
          <p:cNvSpPr>
            <a:spLocks noGrp="1"/>
          </p:cNvSpPr>
          <p:nvPr>
            <p:ph idx="1"/>
          </p:nvPr>
        </p:nvSpPr>
        <p:spPr/>
        <p:txBody>
          <a:bodyPr/>
          <a:lstStyle/>
          <a:p>
            <a:pPr>
              <a:buNone/>
            </a:pPr>
            <a:r>
              <a:rPr lang="en-US" dirty="0" smtClean="0"/>
              <a:t>This helps the analysis by forcing free inputs to be one or more constant values.</a:t>
            </a:r>
          </a:p>
          <a:p>
            <a:pPr lvl="1"/>
            <a:r>
              <a:rPr lang="en-US" dirty="0" smtClean="0"/>
              <a:t>Benefits - can remove nonlinearities and can be combined with other techniques.</a:t>
            </a:r>
          </a:p>
          <a:p>
            <a:pPr lvl="1"/>
            <a:r>
              <a:rPr lang="en-US" dirty="0" smtClean="0"/>
              <a:t>Challenge - Need to know which inputs cause nonlinearities and you also need to know appropriate values. </a:t>
            </a:r>
          </a:p>
          <a:p>
            <a:pPr>
              <a:buNone/>
            </a:pPr>
            <a:r>
              <a:rPr lang="en-US" dirty="0" smtClean="0"/>
              <a:t>Suggested Practice:</a:t>
            </a:r>
          </a:p>
          <a:p>
            <a:pPr lvl="1"/>
            <a:r>
              <a:rPr lang="en-US" dirty="0" smtClean="0"/>
              <a:t>Use sparingly for specific inputs (e.g., engine speed in powertrain application)</a:t>
            </a:r>
          </a:p>
          <a:p>
            <a:pPr lvl="1"/>
            <a:r>
              <a:rPr lang="en-US" dirty="0" smtClean="0"/>
              <a:t>Keep constraints simple (~5 or fewer constant values)</a:t>
            </a:r>
            <a:endParaRPr lang="en-US" dirty="0"/>
          </a:p>
        </p:txBody>
      </p:sp>
    </p:spTree>
    <p:extLst>
      <p:ext uri="{BB962C8B-B14F-4D97-AF65-F5344CB8AC3E}">
        <p14:creationId xmlns:p14="http://schemas.microsoft.com/office/powerpoint/2010/main" val="11319523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78580"/>
            <a:ext cx="8382000" cy="1139825"/>
          </a:xfrm>
        </p:spPr>
        <p:txBody>
          <a:bodyPr/>
          <a:lstStyle/>
          <a:p>
            <a:r>
              <a:rPr lang="en-US" dirty="0" smtClean="0"/>
              <a:t>Approximating nonlinearities (replacements)</a:t>
            </a:r>
            <a:endParaRPr lang="en-US" dirty="0"/>
          </a:p>
        </p:txBody>
      </p:sp>
      <p:sp>
        <p:nvSpPr>
          <p:cNvPr id="3" name="Content Placeholder 2"/>
          <p:cNvSpPr>
            <a:spLocks noGrp="1"/>
          </p:cNvSpPr>
          <p:nvPr>
            <p:ph idx="1"/>
          </p:nvPr>
        </p:nvSpPr>
        <p:spPr/>
        <p:txBody>
          <a:bodyPr/>
          <a:lstStyle/>
          <a:p>
            <a:r>
              <a:rPr lang="en-US" dirty="0" smtClean="0"/>
              <a:t>The goal is to remove the nonlinearity from block or subsystem by providing an approximation that is linear.  </a:t>
            </a:r>
          </a:p>
          <a:p>
            <a:pPr lvl="1"/>
            <a:r>
              <a:rPr lang="en-US" dirty="0" smtClean="0"/>
              <a:t>Benefit - Potential for large perfomance improvement.  Can be implemented with different levels of precision.</a:t>
            </a:r>
          </a:p>
          <a:p>
            <a:pPr lvl="1"/>
            <a:r>
              <a:rPr lang="en-US" dirty="0" smtClean="0"/>
              <a:t>Challenge - Time consuming to implement.  Requires some understanding of model behavior.</a:t>
            </a:r>
          </a:p>
          <a:p>
            <a:r>
              <a:rPr lang="en-US" dirty="0" smtClean="0"/>
              <a:t>Suggested Practice:</a:t>
            </a:r>
          </a:p>
          <a:p>
            <a:pPr lvl="1"/>
            <a:r>
              <a:rPr lang="en-US" dirty="0" smtClean="0"/>
              <a:t>Use after other techniques.  Start with simple, less detailed approximations (e.g. replace an entire subsystem with a constant or gain).</a:t>
            </a:r>
          </a:p>
          <a:p>
            <a:pPr lvl="1"/>
            <a:endParaRPr lang="en-US" dirty="0" smtClean="0"/>
          </a:p>
        </p:txBody>
      </p:sp>
    </p:spTree>
    <p:extLst>
      <p:ext uri="{BB962C8B-B14F-4D97-AF65-F5344CB8AC3E}">
        <p14:creationId xmlns:p14="http://schemas.microsoft.com/office/powerpoint/2010/main" val="2830074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Block </a:t>
            </a:r>
            <a:r>
              <a:rPr kumimoji="1" lang="en-US" altLang="ja-JP" dirty="0" err="1" smtClean="0"/>
              <a:t>relpacement</a:t>
            </a:r>
            <a:endParaRPr kumimoji="1" lang="ja-JP" altLang="en-US" dirty="0"/>
          </a:p>
        </p:txBody>
      </p:sp>
      <p:sp>
        <p:nvSpPr>
          <p:cNvPr id="2" name="テキスト ボックス 1"/>
          <p:cNvSpPr txBox="1"/>
          <p:nvPr/>
        </p:nvSpPr>
        <p:spPr>
          <a:xfrm>
            <a:off x="4481988" y="6129360"/>
            <a:ext cx="4314001"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Exercise folder:   05_BlockReplacement</a:t>
            </a:r>
            <a:endParaRPr kumimoji="1" lang="ja-JP" altLang="en-US" sz="2000" dirty="0">
              <a:latin typeface="Arial" pitchFamily="34" charset="0"/>
              <a:cs typeface="Arial" pitchFamily="34"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544" y="3519012"/>
            <a:ext cx="325755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p:cNvSpPr/>
          <p:nvPr/>
        </p:nvSpPr>
        <p:spPr>
          <a:xfrm>
            <a:off x="1421580" y="4509144"/>
            <a:ext cx="2880384" cy="1080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2054001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ltLang="ja-JP" sz="2800" dirty="0" smtClean="0"/>
              <a:t>What is Block Replacement?</a:t>
            </a:r>
            <a:endParaRPr lang="ja-JP" altLang="en-US" sz="2800" dirty="0"/>
          </a:p>
        </p:txBody>
      </p:sp>
      <p:sp>
        <p:nvSpPr>
          <p:cNvPr id="483331" name="Rectangle 3"/>
          <p:cNvSpPr>
            <a:spLocks noGrp="1" noChangeArrowheads="1"/>
          </p:cNvSpPr>
          <p:nvPr>
            <p:ph idx="1"/>
          </p:nvPr>
        </p:nvSpPr>
        <p:spPr>
          <a:xfrm>
            <a:off x="457200" y="1358724"/>
            <a:ext cx="8077200" cy="4889676"/>
          </a:xfrm>
        </p:spPr>
        <p:txBody>
          <a:bodyPr/>
          <a:lstStyle/>
          <a:p>
            <a:pPr marL="0">
              <a:spcBef>
                <a:spcPts val="0"/>
              </a:spcBef>
              <a:buNone/>
            </a:pPr>
            <a:r>
              <a:rPr lang="en-US" altLang="ja-JP" dirty="0" smtClean="0"/>
              <a:t>Block replacement enables a user to replace a block before running SLDV analysis and use non-replaced block in harness model.</a:t>
            </a:r>
            <a:endParaRPr lang="ja-JP" altLang="en-US" dirty="0"/>
          </a:p>
        </p:txBody>
      </p:sp>
      <p:sp>
        <p:nvSpPr>
          <p:cNvPr id="483334" name="Line 6"/>
          <p:cNvSpPr>
            <a:spLocks noChangeShapeType="1"/>
          </p:cNvSpPr>
          <p:nvPr/>
        </p:nvSpPr>
        <p:spPr bwMode="auto">
          <a:xfrm>
            <a:off x="2484438" y="5083175"/>
            <a:ext cx="1223962" cy="1588"/>
          </a:xfrm>
          <a:prstGeom prst="line">
            <a:avLst/>
          </a:prstGeom>
          <a:noFill/>
          <a:ln w="76200">
            <a:solidFill>
              <a:srgbClr val="0000FF"/>
            </a:solidFill>
            <a:round/>
            <a:headEnd/>
            <a:tailEnd type="triangle" w="med" len="med"/>
          </a:ln>
          <a:effectLst/>
        </p:spPr>
        <p:txBody>
          <a:bodyPr lIns="90000" tIns="46800" rIns="90000" bIns="46800"/>
          <a:lstStyle/>
          <a:p>
            <a:endParaRPr lang="ja-JP" altLang="en-US"/>
          </a:p>
        </p:txBody>
      </p:sp>
      <p:sp>
        <p:nvSpPr>
          <p:cNvPr id="483335" name="Line 7"/>
          <p:cNvSpPr>
            <a:spLocks noChangeShapeType="1"/>
          </p:cNvSpPr>
          <p:nvPr/>
        </p:nvSpPr>
        <p:spPr bwMode="auto">
          <a:xfrm>
            <a:off x="5940425" y="5013325"/>
            <a:ext cx="1223963" cy="1588"/>
          </a:xfrm>
          <a:prstGeom prst="line">
            <a:avLst/>
          </a:prstGeom>
          <a:noFill/>
          <a:ln w="76200">
            <a:solidFill>
              <a:srgbClr val="0000FF"/>
            </a:solidFill>
            <a:round/>
            <a:headEnd/>
            <a:tailEnd type="triangle" w="med" len="med"/>
          </a:ln>
          <a:effectLst/>
        </p:spPr>
        <p:txBody>
          <a:bodyPr lIns="90000" tIns="46800" rIns="90000" bIns="46800"/>
          <a:lstStyle/>
          <a:p>
            <a:endParaRPr lang="ja-JP" altLang="en-US"/>
          </a:p>
        </p:txBody>
      </p:sp>
      <p:sp>
        <p:nvSpPr>
          <p:cNvPr id="483336" name="AutoShape 8"/>
          <p:cNvSpPr>
            <a:spLocks noChangeArrowheads="1"/>
          </p:cNvSpPr>
          <p:nvPr/>
        </p:nvSpPr>
        <p:spPr bwMode="auto">
          <a:xfrm>
            <a:off x="323850" y="5723424"/>
            <a:ext cx="1920875" cy="449878"/>
          </a:xfrm>
          <a:prstGeom prst="horizontalScroll">
            <a:avLst>
              <a:gd name="adj" fmla="val 12500"/>
            </a:avLst>
          </a:prstGeom>
          <a:solidFill>
            <a:srgbClr val="FFC000"/>
          </a:solidFill>
          <a:ln w="9525">
            <a:solidFill>
              <a:schemeClr val="tx1"/>
            </a:solidFill>
            <a:round/>
            <a:headEnd/>
            <a:tailEnd/>
          </a:ln>
          <a:effectLst/>
        </p:spPr>
        <p:txBody>
          <a:bodyPr wrap="square" anchor="ctr">
            <a:spAutoFit/>
          </a:bodyPr>
          <a:lstStyle/>
          <a:p>
            <a:pPr eaLnBrk="1" hangingPunct="1">
              <a:spcBef>
                <a:spcPct val="20000"/>
              </a:spcBef>
              <a:buFont typeface="Wingdings" pitchFamily="2" charset="2"/>
              <a:buNone/>
            </a:pPr>
            <a:r>
              <a:rPr lang="en-US" altLang="ja-JP" sz="1600" dirty="0" smtClean="0">
                <a:latin typeface="Arial" charset="0"/>
              </a:rPr>
              <a:t>Original model</a:t>
            </a:r>
            <a:endParaRPr lang="ja-JP" altLang="en-US" sz="1600" dirty="0">
              <a:latin typeface="Arial" charset="0"/>
            </a:endParaRPr>
          </a:p>
        </p:txBody>
      </p:sp>
      <p:sp>
        <p:nvSpPr>
          <p:cNvPr id="483337" name="AutoShape 9"/>
          <p:cNvSpPr>
            <a:spLocks noChangeArrowheads="1"/>
          </p:cNvSpPr>
          <p:nvPr/>
        </p:nvSpPr>
        <p:spPr bwMode="auto">
          <a:xfrm>
            <a:off x="3203575" y="5742474"/>
            <a:ext cx="2663825" cy="449878"/>
          </a:xfrm>
          <a:prstGeom prst="horizontalScroll">
            <a:avLst>
              <a:gd name="adj" fmla="val 12500"/>
            </a:avLst>
          </a:prstGeom>
          <a:solidFill>
            <a:srgbClr val="FFC000"/>
          </a:solidFill>
          <a:ln w="9525">
            <a:solidFill>
              <a:schemeClr val="tx1"/>
            </a:solidFill>
            <a:round/>
            <a:headEnd/>
            <a:tailEnd/>
          </a:ln>
          <a:effectLst/>
        </p:spPr>
        <p:txBody>
          <a:bodyPr wrap="square" anchor="ctr">
            <a:spAutoFit/>
          </a:bodyPr>
          <a:lstStyle/>
          <a:p>
            <a:pPr eaLnBrk="1" hangingPunct="1">
              <a:spcBef>
                <a:spcPct val="20000"/>
              </a:spcBef>
              <a:buFont typeface="Wingdings" pitchFamily="2" charset="2"/>
              <a:buNone/>
            </a:pPr>
            <a:r>
              <a:rPr lang="en-US" altLang="ja-JP" sz="1600" dirty="0" smtClean="0">
                <a:latin typeface="Arial" charset="0"/>
              </a:rPr>
              <a:t>Block replaced model</a:t>
            </a:r>
            <a:endParaRPr lang="ja-JP" altLang="en-US" sz="1600" dirty="0">
              <a:latin typeface="Arial" charset="0"/>
            </a:endParaRPr>
          </a:p>
        </p:txBody>
      </p:sp>
      <p:sp>
        <p:nvSpPr>
          <p:cNvPr id="483338" name="AutoShape 10"/>
          <p:cNvSpPr>
            <a:spLocks noChangeArrowheads="1"/>
          </p:cNvSpPr>
          <p:nvPr/>
        </p:nvSpPr>
        <p:spPr bwMode="auto">
          <a:xfrm>
            <a:off x="6372225" y="5434420"/>
            <a:ext cx="2625725" cy="777061"/>
          </a:xfrm>
          <a:prstGeom prst="horizontalScroll">
            <a:avLst>
              <a:gd name="adj" fmla="val 12500"/>
            </a:avLst>
          </a:prstGeom>
          <a:solidFill>
            <a:srgbClr val="FFC000"/>
          </a:solidFill>
          <a:ln w="9525">
            <a:solidFill>
              <a:schemeClr val="tx1"/>
            </a:solidFill>
            <a:round/>
            <a:headEnd/>
            <a:tailEnd/>
          </a:ln>
          <a:effectLst/>
        </p:spPr>
        <p:txBody>
          <a:bodyPr wrap="square" anchor="ctr">
            <a:spAutoFit/>
          </a:bodyPr>
          <a:lstStyle/>
          <a:p>
            <a:pPr algn="ctr" eaLnBrk="1" hangingPunct="1"/>
            <a:r>
              <a:rPr kumimoji="1" lang="en-US" altLang="ja-JP" sz="1600" dirty="0" smtClean="0">
                <a:latin typeface="Arial" charset="0"/>
              </a:rPr>
              <a:t>In the harness model, the original block is used.</a:t>
            </a:r>
            <a:endParaRPr kumimoji="1" lang="ja-JP" altLang="en-US" sz="1600" dirty="0">
              <a:latin typeface="Arial" charset="0"/>
            </a:endParaRPr>
          </a:p>
        </p:txBody>
      </p:sp>
      <p:sp>
        <p:nvSpPr>
          <p:cNvPr id="483342" name="AutoShape 14"/>
          <p:cNvSpPr>
            <a:spLocks noChangeArrowheads="1"/>
          </p:cNvSpPr>
          <p:nvPr/>
        </p:nvSpPr>
        <p:spPr bwMode="auto">
          <a:xfrm>
            <a:off x="5219700" y="3429000"/>
            <a:ext cx="1873250" cy="936625"/>
          </a:xfrm>
          <a:prstGeom prst="wedgeRectCallout">
            <a:avLst>
              <a:gd name="adj1" fmla="val -53727"/>
              <a:gd name="adj2" fmla="val 96949"/>
            </a:avLst>
          </a:prstGeom>
          <a:solidFill>
            <a:srgbClr val="FFC000"/>
          </a:solidFill>
          <a:ln w="6350" algn="ctr">
            <a:solidFill>
              <a:schemeClr val="tx1"/>
            </a:solidFill>
            <a:miter lim="800000"/>
            <a:headEnd/>
            <a:tailEnd/>
          </a:ln>
          <a:effectLst/>
        </p:spPr>
        <p:txBody>
          <a:bodyPr wrap="square" lIns="90000" tIns="46800" rIns="90000" bIns="46800"/>
          <a:lstStyle/>
          <a:p>
            <a:pPr algn="ctr" eaLnBrk="1" hangingPunct="1"/>
            <a:r>
              <a:rPr kumimoji="1" lang="en-US" altLang="ja-JP" sz="1400" dirty="0" smtClean="0">
                <a:latin typeface="Arial" charset="0"/>
              </a:rPr>
              <a:t>Test cases are generated against replaced model.</a:t>
            </a:r>
            <a:endParaRPr kumimoji="1" lang="ja-JP" altLang="en-US" sz="1400" dirty="0">
              <a:latin typeface="Arial" charset="0"/>
            </a:endParaRPr>
          </a:p>
        </p:txBody>
      </p:sp>
      <p:sp>
        <p:nvSpPr>
          <p:cNvPr id="483345" name="AutoShape 17"/>
          <p:cNvSpPr>
            <a:spLocks noChangeArrowheads="1"/>
          </p:cNvSpPr>
          <p:nvPr/>
        </p:nvSpPr>
        <p:spPr bwMode="auto">
          <a:xfrm>
            <a:off x="1979613" y="3536950"/>
            <a:ext cx="1873250" cy="865188"/>
          </a:xfrm>
          <a:prstGeom prst="wedgeRectCallout">
            <a:avLst>
              <a:gd name="adj1" fmla="val -72796"/>
              <a:gd name="adj2" fmla="val 94037"/>
            </a:avLst>
          </a:prstGeom>
          <a:solidFill>
            <a:srgbClr val="FFC000"/>
          </a:solidFill>
          <a:ln w="6350" algn="ctr">
            <a:solidFill>
              <a:schemeClr val="tx1"/>
            </a:solidFill>
            <a:miter lim="800000"/>
            <a:headEnd/>
            <a:tailEnd/>
          </a:ln>
          <a:effectLst/>
        </p:spPr>
        <p:txBody>
          <a:bodyPr wrap="square" lIns="90000" tIns="46800" rIns="90000" bIns="46800"/>
          <a:lstStyle/>
          <a:p>
            <a:pPr algn="ctr" eaLnBrk="1" hangingPunct="1"/>
            <a:r>
              <a:rPr kumimoji="1" lang="en-US" altLang="ja-JP" sz="1400" dirty="0" err="1" smtClean="0">
                <a:latin typeface="Arial" charset="0"/>
              </a:rPr>
              <a:t>sqrt</a:t>
            </a:r>
            <a:r>
              <a:rPr kumimoji="1" lang="en-US" altLang="ja-JP" sz="1400" dirty="0" smtClean="0">
                <a:latin typeface="Arial" charset="0"/>
              </a:rPr>
              <a:t> block is not supported by SLDV</a:t>
            </a:r>
            <a:endParaRPr kumimoji="1" lang="ja-JP" altLang="en-US" sz="1400" dirty="0">
              <a:latin typeface="Arial" charset="0"/>
            </a:endParaRPr>
          </a:p>
        </p:txBody>
      </p:sp>
      <p:pic>
        <p:nvPicPr>
          <p:cNvPr id="6146" name="Picture 2"/>
          <p:cNvPicPr>
            <a:picLocks noChangeAspect="1" noChangeArrowheads="1"/>
          </p:cNvPicPr>
          <p:nvPr/>
        </p:nvPicPr>
        <p:blipFill>
          <a:blip r:embed="rId3" cstate="print"/>
          <a:srcRect/>
          <a:stretch>
            <a:fillRect/>
          </a:stretch>
        </p:blipFill>
        <p:spPr bwMode="auto">
          <a:xfrm>
            <a:off x="683568" y="4797152"/>
            <a:ext cx="1076325" cy="5619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11960" y="4653136"/>
            <a:ext cx="857250" cy="876300"/>
          </a:xfrm>
          <a:prstGeom prst="rect">
            <a:avLst/>
          </a:prstGeom>
          <a:noFill/>
          <a:ln w="9525">
            <a:noFill/>
            <a:miter lim="800000"/>
            <a:headEnd/>
            <a:tailEnd/>
          </a:ln>
        </p:spPr>
      </p:pic>
      <p:pic>
        <p:nvPicPr>
          <p:cNvPr id="17" name="Picture 2"/>
          <p:cNvPicPr>
            <a:picLocks noChangeAspect="1" noChangeArrowheads="1"/>
          </p:cNvPicPr>
          <p:nvPr/>
        </p:nvPicPr>
        <p:blipFill>
          <a:blip r:embed="rId3" cstate="print"/>
          <a:srcRect/>
          <a:stretch>
            <a:fillRect/>
          </a:stretch>
        </p:blipFill>
        <p:spPr bwMode="auto">
          <a:xfrm>
            <a:off x="7740352" y="4797152"/>
            <a:ext cx="1076325" cy="561975"/>
          </a:xfrm>
          <a:prstGeom prst="rect">
            <a:avLst/>
          </a:prstGeom>
          <a:noFill/>
          <a:ln w="9525">
            <a:noFill/>
            <a:miter lim="800000"/>
            <a:headEnd/>
            <a:tailEnd/>
          </a:ln>
        </p:spPr>
      </p:pic>
    </p:spTree>
    <p:extLst>
      <p:ext uri="{BB962C8B-B14F-4D97-AF65-F5344CB8AC3E}">
        <p14:creationId xmlns:p14="http://schemas.microsoft.com/office/powerpoint/2010/main" val="25684733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ltLang="ja-JP" dirty="0" smtClean="0"/>
              <a:t>Use cases of Block replacement</a:t>
            </a:r>
            <a:endParaRPr lang="ja-JP" altLang="en-US" dirty="0"/>
          </a:p>
        </p:txBody>
      </p:sp>
      <p:sp>
        <p:nvSpPr>
          <p:cNvPr id="485379" name="Rectangle 3"/>
          <p:cNvSpPr>
            <a:spLocks noGrp="1" noChangeArrowheads="1"/>
          </p:cNvSpPr>
          <p:nvPr>
            <p:ph idx="1"/>
          </p:nvPr>
        </p:nvSpPr>
        <p:spPr/>
        <p:txBody>
          <a:bodyPr/>
          <a:lstStyle/>
          <a:p>
            <a:pPr marL="457200" indent="-457200">
              <a:buFont typeface="+mj-lt"/>
              <a:buAutoNum type="arabicPeriod"/>
            </a:pPr>
            <a:r>
              <a:rPr lang="en-US" altLang="ja-JP" dirty="0" smtClean="0"/>
              <a:t>To avoid limitation of SLDV Support Blocks. Making non-supported blocks as supported blocks.</a:t>
            </a:r>
            <a:endParaRPr lang="en-US" altLang="ja-JP" dirty="0"/>
          </a:p>
          <a:p>
            <a:pPr lvl="1"/>
            <a:r>
              <a:rPr lang="en-US" altLang="ja-JP" dirty="0" smtClean="0"/>
              <a:t>The </a:t>
            </a:r>
            <a:r>
              <a:rPr lang="en-US" altLang="ja-JP" dirty="0" smtClean="0"/>
              <a:t>Automatic Stubbing function introduced from </a:t>
            </a:r>
            <a:r>
              <a:rPr lang="en-US" altLang="ja-JP" dirty="0" smtClean="0"/>
              <a:t>R2009a.</a:t>
            </a:r>
          </a:p>
          <a:p>
            <a:pPr lvl="1"/>
            <a:endParaRPr lang="en-US" altLang="ja-JP" dirty="0" smtClean="0"/>
          </a:p>
          <a:p>
            <a:pPr marL="457200" indent="-457200">
              <a:buFont typeface="+mj-lt"/>
              <a:buAutoNum type="arabicPeriod"/>
            </a:pPr>
            <a:r>
              <a:rPr lang="en-US" altLang="ja-JP" dirty="0" smtClean="0"/>
              <a:t>Embed custom test objectives to achieve complex coverage such as rather than MC/DC. </a:t>
            </a:r>
          </a:p>
          <a:p>
            <a:pPr lvl="1"/>
            <a:r>
              <a:rPr lang="en-US" altLang="ja-JP" dirty="0"/>
              <a:t>E</a:t>
            </a:r>
            <a:r>
              <a:rPr lang="en-US" altLang="ja-JP" dirty="0" smtClean="0"/>
              <a:t>x. Boundary value coverage.</a:t>
            </a:r>
          </a:p>
          <a:p>
            <a:pPr lvl="1"/>
            <a:endParaRPr lang="en-US" altLang="ja-JP" dirty="0"/>
          </a:p>
          <a:p>
            <a:pPr marL="457200" indent="-457200">
              <a:buFont typeface="+mj-lt"/>
              <a:buAutoNum type="arabicPeriod"/>
            </a:pPr>
            <a:r>
              <a:rPr lang="en-US" altLang="ja-JP" dirty="0" smtClean="0"/>
              <a:t>Applying abstraction to reduce complexity of th</a:t>
            </a:r>
            <a:r>
              <a:rPr lang="en-US" altLang="ja-JP" dirty="0" smtClean="0"/>
              <a:t>e model</a:t>
            </a:r>
          </a:p>
          <a:p>
            <a:pPr lvl="1"/>
            <a:r>
              <a:rPr lang="en-US" altLang="ja-JP" dirty="0"/>
              <a:t>E</a:t>
            </a:r>
            <a:r>
              <a:rPr lang="en-US" altLang="ja-JP" dirty="0" smtClean="0"/>
              <a:t>x. Replace a timer library block to simplified timer block.</a:t>
            </a:r>
            <a:endParaRPr lang="ja-JP" altLang="en-US" dirty="0"/>
          </a:p>
        </p:txBody>
      </p:sp>
    </p:spTree>
    <p:extLst>
      <p:ext uri="{BB962C8B-B14F-4D97-AF65-F5344CB8AC3E}">
        <p14:creationId xmlns:p14="http://schemas.microsoft.com/office/powerpoint/2010/main" val="390214608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3" cstate="print"/>
          <a:srcRect r="9750"/>
          <a:stretch>
            <a:fillRect/>
          </a:stretch>
        </p:blipFill>
        <p:spPr bwMode="auto">
          <a:xfrm>
            <a:off x="179512" y="1844824"/>
            <a:ext cx="4320480" cy="1296144"/>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179512" y="3933056"/>
            <a:ext cx="1656845" cy="2736304"/>
          </a:xfrm>
          <a:prstGeom prst="rect">
            <a:avLst/>
          </a:prstGeom>
          <a:noFill/>
          <a:ln w="9525">
            <a:noFill/>
            <a:miter lim="800000"/>
            <a:headEnd/>
            <a:tailEnd/>
          </a:ln>
        </p:spPr>
      </p:pic>
      <p:sp>
        <p:nvSpPr>
          <p:cNvPr id="487426" name="Rectangle 2"/>
          <p:cNvSpPr>
            <a:spLocks noGrp="1" noChangeArrowheads="1"/>
          </p:cNvSpPr>
          <p:nvPr>
            <p:ph type="title"/>
          </p:nvPr>
        </p:nvSpPr>
        <p:spPr/>
        <p:txBody>
          <a:bodyPr/>
          <a:lstStyle/>
          <a:p>
            <a:r>
              <a:rPr lang="en-US" altLang="ja-JP" smtClean="0"/>
              <a:t>A setup required for block substitution</a:t>
            </a:r>
            <a:endParaRPr lang="ja-JP" altLang="en-US"/>
          </a:p>
        </p:txBody>
      </p:sp>
      <p:sp>
        <p:nvSpPr>
          <p:cNvPr id="487429" name="Text Box 5"/>
          <p:cNvSpPr txBox="1">
            <a:spLocks noChangeArrowheads="1"/>
          </p:cNvSpPr>
          <p:nvPr/>
        </p:nvSpPr>
        <p:spPr bwMode="auto">
          <a:xfrm>
            <a:off x="107504" y="3573016"/>
            <a:ext cx="2462213" cy="525401"/>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400" smtClean="0">
                <a:latin typeface="Arial" charset="0"/>
              </a:rPr>
              <a:t>(2) Preparation of the library for replacement</a:t>
            </a:r>
            <a:endParaRPr kumimoji="1" lang="ja-JP" altLang="en-US" sz="1400">
              <a:latin typeface="Arial" charset="0"/>
            </a:endParaRPr>
          </a:p>
        </p:txBody>
      </p:sp>
      <p:sp>
        <p:nvSpPr>
          <p:cNvPr id="487431" name="Text Box 7"/>
          <p:cNvSpPr txBox="1">
            <a:spLocks noChangeArrowheads="1"/>
          </p:cNvSpPr>
          <p:nvPr/>
        </p:nvSpPr>
        <p:spPr bwMode="auto">
          <a:xfrm>
            <a:off x="1979712" y="6165304"/>
            <a:ext cx="2419350" cy="740845"/>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400" smtClean="0">
                <a:latin typeface="Arial" charset="0"/>
              </a:rPr>
              <a:t>The block for replacement </a:t>
            </a:r>
            <a:br>
              <a:rPr kumimoji="1" lang="en-US" altLang="ja-JP" sz="1400" smtClean="0">
                <a:latin typeface="Arial" charset="0"/>
              </a:rPr>
            </a:br>
            <a:r>
              <a:rPr kumimoji="1" lang="en-US" altLang="ja-JP" sz="1400" smtClean="0">
                <a:latin typeface="Arial" charset="0"/>
              </a:rPr>
              <a:t>It prepares as a mask subsystem.</a:t>
            </a:r>
            <a:endParaRPr kumimoji="1" lang="ja-JP" altLang="en-US" sz="1400" dirty="0">
              <a:latin typeface="Arial" charset="0"/>
            </a:endParaRPr>
          </a:p>
        </p:txBody>
      </p:sp>
      <p:sp>
        <p:nvSpPr>
          <p:cNvPr id="487433" name="Text Box 9"/>
          <p:cNvSpPr txBox="1">
            <a:spLocks noChangeArrowheads="1"/>
          </p:cNvSpPr>
          <p:nvPr/>
        </p:nvSpPr>
        <p:spPr bwMode="auto">
          <a:xfrm>
            <a:off x="4499992" y="1196752"/>
            <a:ext cx="4489450" cy="525401"/>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400" smtClean="0">
                <a:latin typeface="Arial" charset="0"/>
              </a:rPr>
              <a:t>(3) M file which described the rule at the time of substitution (those with a template)</a:t>
            </a:r>
            <a:endParaRPr kumimoji="1" lang="en-US" altLang="ja-JP" sz="1400" dirty="0">
              <a:latin typeface="Arial" charset="0"/>
            </a:endParaRPr>
          </a:p>
        </p:txBody>
      </p:sp>
      <p:sp>
        <p:nvSpPr>
          <p:cNvPr id="487434" name="AutoShape 10"/>
          <p:cNvSpPr>
            <a:spLocks noChangeArrowheads="1"/>
          </p:cNvSpPr>
          <p:nvPr/>
        </p:nvSpPr>
        <p:spPr bwMode="auto">
          <a:xfrm rot="5400000" flipH="1" flipV="1">
            <a:off x="899594" y="5085184"/>
            <a:ext cx="1656184" cy="504056"/>
          </a:xfrm>
          <a:prstGeom prst="triangle">
            <a:avLst>
              <a:gd name="adj" fmla="val 44693"/>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487437" name="Text Box 13"/>
          <p:cNvSpPr txBox="1">
            <a:spLocks noChangeArrowheads="1"/>
          </p:cNvSpPr>
          <p:nvPr/>
        </p:nvSpPr>
        <p:spPr bwMode="auto">
          <a:xfrm>
            <a:off x="251520" y="1340768"/>
            <a:ext cx="3986213" cy="525401"/>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400" smtClean="0">
                <a:latin typeface="Arial" charset="0"/>
              </a:rPr>
              <a:t>(1) Application of block substitution, and specification of a rule definition file</a:t>
            </a:r>
            <a:endParaRPr kumimoji="1" lang="ja-JP" altLang="en-US" sz="1400" dirty="0">
              <a:latin typeface="Arial" charset="0"/>
            </a:endParaRPr>
          </a:p>
        </p:txBody>
      </p:sp>
      <p:pic>
        <p:nvPicPr>
          <p:cNvPr id="1028" name="Picture 4"/>
          <p:cNvPicPr>
            <a:picLocks noChangeAspect="1" noChangeArrowheads="1"/>
          </p:cNvPicPr>
          <p:nvPr/>
        </p:nvPicPr>
        <p:blipFill>
          <a:blip r:embed="rId5" cstate="print"/>
          <a:srcRect/>
          <a:stretch>
            <a:fillRect/>
          </a:stretch>
        </p:blipFill>
        <p:spPr bwMode="auto">
          <a:xfrm>
            <a:off x="4759797" y="1628801"/>
            <a:ext cx="3988667" cy="5184576"/>
          </a:xfrm>
          <a:prstGeom prst="rect">
            <a:avLst/>
          </a:prstGeom>
          <a:noFill/>
          <a:ln w="9525">
            <a:noFill/>
            <a:miter lim="800000"/>
            <a:headEnd/>
            <a:tailEnd/>
          </a:ln>
        </p:spPr>
      </p:pic>
      <p:pic>
        <p:nvPicPr>
          <p:cNvPr id="1032" name="Picture 8"/>
          <p:cNvPicPr>
            <a:picLocks noChangeAspect="1" noChangeArrowheads="1"/>
          </p:cNvPicPr>
          <p:nvPr/>
        </p:nvPicPr>
        <p:blipFill>
          <a:blip r:embed="rId6" cstate="print"/>
          <a:srcRect/>
          <a:stretch>
            <a:fillRect/>
          </a:stretch>
        </p:blipFill>
        <p:spPr bwMode="auto">
          <a:xfrm>
            <a:off x="1979712" y="4509120"/>
            <a:ext cx="2422260" cy="1656184"/>
          </a:xfrm>
          <a:prstGeom prst="rect">
            <a:avLst/>
          </a:prstGeom>
          <a:noFill/>
          <a:ln w="9525">
            <a:noFill/>
            <a:miter lim="800000"/>
            <a:headEnd/>
            <a:tailEnd/>
          </a:ln>
        </p:spPr>
      </p:pic>
      <p:sp>
        <p:nvSpPr>
          <p:cNvPr id="20" name="正方形/長方形 19"/>
          <p:cNvSpPr/>
          <p:nvPr/>
        </p:nvSpPr>
        <p:spPr>
          <a:xfrm>
            <a:off x="4716016" y="1484784"/>
            <a:ext cx="4032448" cy="53732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2" name="正方形/長方形 21"/>
          <p:cNvSpPr/>
          <p:nvPr/>
        </p:nvSpPr>
        <p:spPr>
          <a:xfrm>
            <a:off x="2195736" y="2780928"/>
            <a:ext cx="216024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3" name="正方形/長方形 22"/>
          <p:cNvSpPr/>
          <p:nvPr/>
        </p:nvSpPr>
        <p:spPr>
          <a:xfrm>
            <a:off x="2195736" y="2276872"/>
            <a:ext cx="216024" cy="279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1034" name="Picture 10"/>
          <p:cNvPicPr>
            <a:picLocks noChangeAspect="1" noChangeArrowheads="1"/>
          </p:cNvPicPr>
          <p:nvPr/>
        </p:nvPicPr>
        <p:blipFill>
          <a:blip r:embed="rId7" cstate="print"/>
          <a:srcRect/>
          <a:stretch>
            <a:fillRect/>
          </a:stretch>
        </p:blipFill>
        <p:spPr bwMode="auto">
          <a:xfrm>
            <a:off x="194345" y="2564904"/>
            <a:ext cx="1857375" cy="742950"/>
          </a:xfrm>
          <a:prstGeom prst="rect">
            <a:avLst/>
          </a:prstGeom>
          <a:noFill/>
          <a:ln w="9525">
            <a:noFill/>
            <a:miter lim="800000"/>
            <a:headEnd/>
            <a:tailEnd/>
          </a:ln>
        </p:spPr>
      </p:pic>
      <p:sp>
        <p:nvSpPr>
          <p:cNvPr id="25" name="正方形/長方形 24"/>
          <p:cNvSpPr/>
          <p:nvPr/>
        </p:nvSpPr>
        <p:spPr>
          <a:xfrm>
            <a:off x="467544" y="2708920"/>
            <a:ext cx="122413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487438" name="Line 14"/>
          <p:cNvSpPr>
            <a:spLocks noChangeShapeType="1"/>
          </p:cNvSpPr>
          <p:nvPr/>
        </p:nvSpPr>
        <p:spPr bwMode="auto">
          <a:xfrm flipV="1">
            <a:off x="4355975" y="1772815"/>
            <a:ext cx="648073" cy="936101"/>
          </a:xfrm>
          <a:prstGeom prst="line">
            <a:avLst/>
          </a:prstGeom>
          <a:noFill/>
          <a:ln w="76200">
            <a:solidFill>
              <a:srgbClr val="0000FF"/>
            </a:solidFill>
            <a:round/>
            <a:headEnd/>
            <a:tailEnd type="triangle" w="med" len="med"/>
          </a:ln>
          <a:effectLst/>
        </p:spPr>
        <p:txBody>
          <a:bodyPr lIns="90000" tIns="46800" rIns="90000" bIns="46800"/>
          <a:lstStyle/>
          <a:p>
            <a:endParaRPr lang="ja-JP" altLang="en-US"/>
          </a:p>
        </p:txBody>
      </p:sp>
    </p:spTree>
    <p:extLst>
      <p:ext uri="{BB962C8B-B14F-4D97-AF65-F5344CB8AC3E}">
        <p14:creationId xmlns:p14="http://schemas.microsoft.com/office/powerpoint/2010/main" val="15861575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The block substitution rule (1) currently prepared beforehand</a:t>
            </a:r>
            <a:endParaRPr kumimoji="1" lang="ja-JP" altLang="en-US" dirty="0"/>
          </a:p>
        </p:txBody>
      </p:sp>
      <p:sp>
        <p:nvSpPr>
          <p:cNvPr id="3" name="コンテンツ プレースホルダ 2"/>
          <p:cNvSpPr>
            <a:spLocks noGrp="1"/>
          </p:cNvSpPr>
          <p:nvPr>
            <p:ph idx="1"/>
          </p:nvPr>
        </p:nvSpPr>
        <p:spPr>
          <a:xfrm>
            <a:off x="455613" y="1981200"/>
            <a:ext cx="4902205" cy="4419600"/>
          </a:xfrm>
        </p:spPr>
        <p:txBody>
          <a:bodyPr/>
          <a:lstStyle/>
          <a:p>
            <a:pPr>
              <a:buNone/>
            </a:pPr>
            <a:r>
              <a:rPr kumimoji="1" lang="en-US" altLang="ja-JP" smtClean="0"/>
              <a:t>&gt;&gt; sldvblockreplacementlib</a:t>
            </a:r>
            <a:endParaRPr kumimoji="1" lang="en-US" altLang="ja-JP" dirty="0" smtClean="0"/>
          </a:p>
          <a:p>
            <a:pPr>
              <a:buNone/>
            </a:pPr>
            <a:endParaRPr lang="en-US" altLang="ja-JP" dirty="0" smtClean="0"/>
          </a:p>
          <a:p>
            <a:pPr>
              <a:buNone/>
            </a:pPr>
            <a:r>
              <a:rPr lang="en-US" altLang="ja-JP" smtClean="0"/>
              <a:t>1-D Lookup Table</a:t>
            </a:r>
            <a:endParaRPr lang="en-US" altLang="ja-JP" dirty="0" smtClean="0"/>
          </a:p>
          <a:p>
            <a:r>
              <a:rPr lang="en-US" altLang="ja-JP" sz="2000" smtClean="0"/>
              <a:t>Test Objetctive is embedded at each table value.</a:t>
            </a:r>
            <a:endParaRPr lang="en-US" altLang="ja-JP" sz="2000" dirty="0" smtClean="0"/>
          </a:p>
          <a:p>
            <a:pPr>
              <a:buNone/>
            </a:pPr>
            <a:r>
              <a:rPr kumimoji="1" lang="en-US" altLang="ja-JP" smtClean="0"/>
              <a:t>Multiport Switch</a:t>
            </a:r>
            <a:endParaRPr kumimoji="1" lang="en-US" altLang="ja-JP" dirty="0" smtClean="0"/>
          </a:p>
          <a:p>
            <a:pPr>
              <a:buNone/>
            </a:pPr>
            <a:r>
              <a:rPr lang="en-US" altLang="ja-JP" smtClean="0"/>
              <a:t>Selector</a:t>
            </a:r>
            <a:endParaRPr lang="en-US" altLang="ja-JP" dirty="0" smtClean="0"/>
          </a:p>
          <a:p>
            <a:r>
              <a:rPr lang="en-US" altLang="ja-JP" sz="2000" smtClean="0"/>
              <a:t>C and A blocks are automatically set up so that an input may not remove an acceptable value.</a:t>
            </a:r>
            <a:endParaRPr kumimoji="1" lang="en-US" altLang="ja-JP" sz="2000" dirty="0" smtClean="0"/>
          </a:p>
          <a:p>
            <a:pPr>
              <a:buNone/>
            </a:pPr>
            <a:endParaRPr kumimoji="1" lang="en-US" altLang="ja-JP" sz="2000" dirty="0" smtClean="0"/>
          </a:p>
        </p:txBody>
      </p:sp>
      <p:pic>
        <p:nvPicPr>
          <p:cNvPr id="5122" name="Picture 2"/>
          <p:cNvPicPr>
            <a:picLocks noChangeAspect="1" noChangeArrowheads="1"/>
          </p:cNvPicPr>
          <p:nvPr/>
        </p:nvPicPr>
        <p:blipFill>
          <a:blip r:embed="rId3" cstate="print"/>
          <a:srcRect/>
          <a:stretch>
            <a:fillRect/>
          </a:stretch>
        </p:blipFill>
        <p:spPr bwMode="auto">
          <a:xfrm>
            <a:off x="5940152" y="1628800"/>
            <a:ext cx="2847106" cy="4869160"/>
          </a:xfrm>
          <a:prstGeom prst="rect">
            <a:avLst/>
          </a:prstGeom>
          <a:noFill/>
          <a:ln w="9525">
            <a:noFill/>
            <a:miter lim="800000"/>
            <a:headEnd/>
            <a:tailEnd/>
          </a:ln>
        </p:spPr>
      </p:pic>
    </p:spTree>
    <p:extLst>
      <p:ext uri="{BB962C8B-B14F-4D97-AF65-F5344CB8AC3E}">
        <p14:creationId xmlns:p14="http://schemas.microsoft.com/office/powerpoint/2010/main" val="1124653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Understanding SLDV configurations</a:t>
            </a:r>
            <a:endParaRPr kumimoji="1" lang="ja-JP" altLang="en-US" dirty="0"/>
          </a:p>
        </p:txBody>
      </p:sp>
    </p:spTree>
    <p:extLst>
      <p:ext uri="{BB962C8B-B14F-4D97-AF65-F5344CB8AC3E}">
        <p14:creationId xmlns:p14="http://schemas.microsoft.com/office/powerpoint/2010/main" val="424142084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The block substitution rule (2) currently prepared beforehand</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i="1" smtClean="0"/>
              <a:t>The rule file is prepared below for matlabroot\toolbox\sldv\sldv\private.</a:t>
            </a:r>
            <a:endParaRPr kumimoji="1" lang="ja-JP" altLang="en-US" dirty="0"/>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673"/>
          <a:stretch/>
        </p:blipFill>
        <p:spPr bwMode="auto">
          <a:xfrm>
            <a:off x="251520" y="3573016"/>
            <a:ext cx="3448591" cy="2486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3068960"/>
            <a:ext cx="4672485" cy="3205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179512" y="3068960"/>
            <a:ext cx="4116833"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The explanation part in a SLDV product document</a:t>
            </a:r>
            <a:endParaRPr kumimoji="1" lang="ja-JP" altLang="en-US" sz="2000" dirty="0">
              <a:latin typeface="Arial" pitchFamily="34" charset="0"/>
              <a:cs typeface="Arial" pitchFamily="34" charset="0"/>
            </a:endParaRPr>
          </a:p>
        </p:txBody>
      </p:sp>
      <p:sp>
        <p:nvSpPr>
          <p:cNvPr id="9" name="テキスト ボックス 8"/>
          <p:cNvSpPr txBox="1"/>
          <p:nvPr/>
        </p:nvSpPr>
        <p:spPr>
          <a:xfrm>
            <a:off x="4427984" y="2636912"/>
            <a:ext cx="3273653"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A rule file name and its explanation</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3214290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p:cNvPicPr>
            <a:picLocks noChangeAspect="1" noChangeArrowheads="1"/>
          </p:cNvPicPr>
          <p:nvPr/>
        </p:nvPicPr>
        <p:blipFill>
          <a:blip r:embed="rId3" cstate="print"/>
          <a:srcRect/>
          <a:stretch>
            <a:fillRect/>
          </a:stretch>
        </p:blipFill>
        <p:spPr bwMode="auto">
          <a:xfrm>
            <a:off x="5004048" y="4221088"/>
            <a:ext cx="3820691" cy="950189"/>
          </a:xfrm>
          <a:prstGeom prst="rect">
            <a:avLst/>
          </a:prstGeom>
          <a:noFill/>
          <a:ln w="9525">
            <a:noFill/>
            <a:miter lim="800000"/>
            <a:headEnd/>
            <a:tailEnd/>
          </a:ln>
        </p:spPr>
      </p:pic>
      <p:pic>
        <p:nvPicPr>
          <p:cNvPr id="2056" name="Picture 8"/>
          <p:cNvPicPr>
            <a:picLocks noChangeAspect="1" noChangeArrowheads="1"/>
          </p:cNvPicPr>
          <p:nvPr/>
        </p:nvPicPr>
        <p:blipFill>
          <a:blip r:embed="rId4" cstate="print"/>
          <a:srcRect l="25579" t="35437" r="14738" b="11407"/>
          <a:stretch>
            <a:fillRect/>
          </a:stretch>
        </p:blipFill>
        <p:spPr bwMode="auto">
          <a:xfrm>
            <a:off x="971600" y="4365105"/>
            <a:ext cx="2376264" cy="1018399"/>
          </a:xfrm>
          <a:prstGeom prst="rect">
            <a:avLst/>
          </a:prstGeom>
          <a:noFill/>
          <a:ln w="9525">
            <a:noFill/>
            <a:miter lim="800000"/>
            <a:headEnd/>
            <a:tailEnd/>
          </a:ln>
        </p:spPr>
      </p:pic>
      <p:pic>
        <p:nvPicPr>
          <p:cNvPr id="2055" name="Picture 7"/>
          <p:cNvPicPr>
            <a:picLocks noChangeAspect="1" noChangeArrowheads="1"/>
          </p:cNvPicPr>
          <p:nvPr/>
        </p:nvPicPr>
        <p:blipFill>
          <a:blip r:embed="rId5" cstate="print"/>
          <a:srcRect/>
          <a:stretch>
            <a:fillRect/>
          </a:stretch>
        </p:blipFill>
        <p:spPr bwMode="auto">
          <a:xfrm>
            <a:off x="971601" y="1700808"/>
            <a:ext cx="3528392" cy="1780871"/>
          </a:xfrm>
          <a:prstGeom prst="rect">
            <a:avLst/>
          </a:prstGeom>
          <a:noFill/>
          <a:ln w="9525">
            <a:solidFill>
              <a:schemeClr val="tx1"/>
            </a:solidFill>
            <a:miter lim="800000"/>
            <a:headEnd/>
            <a:tailEnd/>
          </a:ln>
        </p:spPr>
      </p:pic>
      <p:sp>
        <p:nvSpPr>
          <p:cNvPr id="486402" name="Rectangle 2"/>
          <p:cNvSpPr>
            <a:spLocks noGrp="1" noChangeArrowheads="1"/>
          </p:cNvSpPr>
          <p:nvPr>
            <p:ph type="title"/>
          </p:nvPr>
        </p:nvSpPr>
        <p:spPr>
          <a:xfrm>
            <a:off x="457200" y="278160"/>
            <a:ext cx="8077200" cy="990600"/>
          </a:xfrm>
        </p:spPr>
        <p:txBody>
          <a:bodyPr/>
          <a:lstStyle/>
          <a:p>
            <a:r>
              <a:rPr lang="en-US" altLang="ja-JP" sz="2800" smtClean="0"/>
              <a:t>The example of replacement of the block corresponding to un- </a:t>
            </a:r>
            <a:br>
              <a:rPr lang="en-US" altLang="ja-JP" sz="2800" smtClean="0"/>
            </a:br>
            <a:r>
              <a:rPr lang="en-US" altLang="ja-JP" sz="2800" smtClean="0"/>
              <a:t>-sqrt block-</a:t>
            </a:r>
            <a:endParaRPr lang="ja-JP" altLang="en-US" sz="2800" dirty="0"/>
          </a:p>
        </p:txBody>
      </p:sp>
      <p:sp>
        <p:nvSpPr>
          <p:cNvPr id="486409" name="AutoShape 9"/>
          <p:cNvSpPr>
            <a:spLocks noChangeArrowheads="1"/>
          </p:cNvSpPr>
          <p:nvPr/>
        </p:nvSpPr>
        <p:spPr bwMode="auto">
          <a:xfrm>
            <a:off x="971550" y="6165850"/>
            <a:ext cx="2879725" cy="692150"/>
          </a:xfrm>
          <a:prstGeom prst="horizontalScroll">
            <a:avLst>
              <a:gd name="adj" fmla="val 12500"/>
            </a:avLst>
          </a:prstGeom>
          <a:solidFill>
            <a:srgbClr val="FFC000"/>
          </a:solidFill>
          <a:ln w="6350">
            <a:solidFill>
              <a:schemeClr val="tx1"/>
            </a:solidFill>
            <a:round/>
            <a:headEnd/>
            <a:tailEnd/>
          </a:ln>
          <a:effectLst/>
        </p:spPr>
        <p:txBody>
          <a:bodyPr wrap="square" lIns="90000" tIns="46800" rIns="90000" bIns="46800" anchor="ctr"/>
          <a:lstStyle/>
          <a:p>
            <a:pPr algn="ctr" eaLnBrk="1" hangingPunct="1"/>
            <a:r>
              <a:rPr kumimoji="1" lang="en-US" altLang="ja-JP" sz="1200" smtClean="0">
                <a:latin typeface="Arial" charset="0"/>
              </a:rPr>
              <a:t>The replaced Sin block is transposed to LookupTable along with a rule.</a:t>
            </a:r>
            <a:endParaRPr kumimoji="1" lang="ja-JP" altLang="en-US" sz="1200">
              <a:latin typeface="Arial" charset="0"/>
            </a:endParaRPr>
          </a:p>
        </p:txBody>
      </p:sp>
      <p:sp>
        <p:nvSpPr>
          <p:cNvPr id="486410" name="AutoShape 10"/>
          <p:cNvSpPr>
            <a:spLocks noChangeArrowheads="1"/>
          </p:cNvSpPr>
          <p:nvPr/>
        </p:nvSpPr>
        <p:spPr bwMode="auto">
          <a:xfrm>
            <a:off x="971550" y="4941441"/>
            <a:ext cx="1944266" cy="503783"/>
          </a:xfrm>
          <a:prstGeom prst="triangle">
            <a:avLst>
              <a:gd name="adj" fmla="val 58269"/>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486411" name="AutoShape 11"/>
          <p:cNvSpPr>
            <a:spLocks noChangeArrowheads="1"/>
          </p:cNvSpPr>
          <p:nvPr/>
        </p:nvSpPr>
        <p:spPr bwMode="auto">
          <a:xfrm>
            <a:off x="2843213" y="3429000"/>
            <a:ext cx="576262" cy="503238"/>
          </a:xfrm>
          <a:prstGeom prst="downArrow">
            <a:avLst>
              <a:gd name="adj1" fmla="val 50000"/>
              <a:gd name="adj2" fmla="val 28099"/>
            </a:avLst>
          </a:prstGeom>
          <a:solidFill>
            <a:srgbClr val="FFC000"/>
          </a:solidFill>
          <a:ln w="6350" algn="ctr">
            <a:noFill/>
            <a:miter lim="800000"/>
            <a:headEnd/>
            <a:tailEnd/>
          </a:ln>
          <a:effectLst/>
        </p:spPr>
        <p:txBody>
          <a:bodyPr wrap="square" lIns="90000" tIns="46800" rIns="90000" bIns="46800" anchor="ctr"/>
          <a:lstStyle/>
          <a:p>
            <a:endParaRPr lang="ja-JP" altLang="en-US"/>
          </a:p>
        </p:txBody>
      </p:sp>
      <p:sp>
        <p:nvSpPr>
          <p:cNvPr id="486412" name="Text Box 12"/>
          <p:cNvSpPr txBox="1">
            <a:spLocks noChangeArrowheads="1"/>
          </p:cNvSpPr>
          <p:nvPr/>
        </p:nvSpPr>
        <p:spPr bwMode="auto">
          <a:xfrm>
            <a:off x="3492500" y="3429000"/>
            <a:ext cx="1466850" cy="525401"/>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400" smtClean="0">
                <a:latin typeface="Arial" charset="0"/>
              </a:rPr>
              <a:t>Test case generation</a:t>
            </a:r>
            <a:endParaRPr kumimoji="1" lang="ja-JP" altLang="en-US" sz="1400">
              <a:latin typeface="Arial" charset="0"/>
            </a:endParaRPr>
          </a:p>
        </p:txBody>
      </p:sp>
      <p:sp>
        <p:nvSpPr>
          <p:cNvPr id="486413" name="AutoShape 13"/>
          <p:cNvSpPr>
            <a:spLocks noChangeArrowheads="1"/>
          </p:cNvSpPr>
          <p:nvPr/>
        </p:nvSpPr>
        <p:spPr bwMode="auto">
          <a:xfrm>
            <a:off x="4140200" y="4797425"/>
            <a:ext cx="504825" cy="574675"/>
          </a:xfrm>
          <a:prstGeom prst="rightArrow">
            <a:avLst>
              <a:gd name="adj1" fmla="val 50000"/>
              <a:gd name="adj2" fmla="val 25000"/>
            </a:avLst>
          </a:prstGeom>
          <a:solidFill>
            <a:srgbClr val="FFC000"/>
          </a:solidFill>
          <a:ln w="6350" algn="ctr">
            <a:noFill/>
            <a:miter lim="800000"/>
            <a:headEnd/>
            <a:tailEnd/>
          </a:ln>
          <a:effectLst/>
        </p:spPr>
        <p:txBody>
          <a:bodyPr wrap="square" lIns="90000" tIns="46800" rIns="90000" bIns="46800" anchor="ctr"/>
          <a:lstStyle/>
          <a:p>
            <a:endParaRPr lang="ja-JP" altLang="en-US"/>
          </a:p>
        </p:txBody>
      </p:sp>
      <p:sp>
        <p:nvSpPr>
          <p:cNvPr id="486414" name="Text Box 14"/>
          <p:cNvSpPr txBox="1">
            <a:spLocks noChangeArrowheads="1"/>
          </p:cNvSpPr>
          <p:nvPr/>
        </p:nvSpPr>
        <p:spPr bwMode="auto">
          <a:xfrm>
            <a:off x="4932363" y="4005263"/>
            <a:ext cx="1152525" cy="276999"/>
          </a:xfrm>
          <a:prstGeom prst="rect">
            <a:avLst/>
          </a:prstGeom>
          <a:solidFill>
            <a:schemeClr val="bg1"/>
          </a:solidFill>
          <a:ln w="19050" algn="ctr">
            <a:solidFill>
              <a:srgbClr val="CC0000"/>
            </a:solidFill>
            <a:miter lim="800000"/>
            <a:headEnd/>
            <a:tailEnd/>
          </a:ln>
          <a:effectLst/>
        </p:spPr>
        <p:txBody>
          <a:bodyPr wrap="square">
            <a:spAutoFit/>
          </a:bodyPr>
          <a:lstStyle/>
          <a:p>
            <a:pPr eaLnBrk="1" hangingPunct="1"/>
            <a:r>
              <a:rPr lang="en-US" altLang="ja-JP" sz="1200" b="1" smtClean="0">
                <a:solidFill>
                  <a:srgbClr val="CC0000"/>
                </a:solidFill>
                <a:latin typeface="Arial" charset="0"/>
              </a:rPr>
              <a:t>Test harness</a:t>
            </a:r>
            <a:endParaRPr lang="ja-JP" altLang="en-US" sz="1200" b="1">
              <a:solidFill>
                <a:srgbClr val="CC0000"/>
              </a:solidFill>
              <a:latin typeface="Arial" charset="0"/>
            </a:endParaRPr>
          </a:p>
        </p:txBody>
      </p:sp>
      <p:sp>
        <p:nvSpPr>
          <p:cNvPr id="486415" name="Text Box 15"/>
          <p:cNvSpPr txBox="1">
            <a:spLocks noChangeArrowheads="1"/>
          </p:cNvSpPr>
          <p:nvPr/>
        </p:nvSpPr>
        <p:spPr bwMode="auto">
          <a:xfrm>
            <a:off x="179388" y="3789363"/>
            <a:ext cx="2578100" cy="523220"/>
          </a:xfrm>
          <a:prstGeom prst="rect">
            <a:avLst/>
          </a:prstGeom>
          <a:solidFill>
            <a:schemeClr val="bg1"/>
          </a:solidFill>
          <a:ln w="19050" algn="ctr">
            <a:solidFill>
              <a:srgbClr val="CC0000"/>
            </a:solidFill>
            <a:miter lim="800000"/>
            <a:headEnd/>
            <a:tailEnd/>
          </a:ln>
          <a:effectLst/>
        </p:spPr>
        <p:txBody>
          <a:bodyPr wrap="square">
            <a:spAutoFit/>
          </a:bodyPr>
          <a:lstStyle/>
          <a:p>
            <a:pPr eaLnBrk="1" hangingPunct="1"/>
            <a:r>
              <a:rPr kumimoji="1" lang="en-US" altLang="ja-JP" sz="1400" b="1" smtClean="0">
                <a:solidFill>
                  <a:srgbClr val="CC0000"/>
                </a:solidFill>
                <a:latin typeface="Arial" charset="0"/>
              </a:rPr>
              <a:t>Block substitution   Model (temporary)</a:t>
            </a:r>
            <a:endParaRPr lang="en-US" altLang="ja-JP" sz="1200" b="1">
              <a:solidFill>
                <a:srgbClr val="CC0000"/>
              </a:solidFill>
              <a:latin typeface="Arial" charset="0"/>
            </a:endParaRPr>
          </a:p>
        </p:txBody>
      </p:sp>
      <p:sp>
        <p:nvSpPr>
          <p:cNvPr id="486416" name="Text Box 16"/>
          <p:cNvSpPr txBox="1">
            <a:spLocks noChangeArrowheads="1"/>
          </p:cNvSpPr>
          <p:nvPr/>
        </p:nvSpPr>
        <p:spPr bwMode="auto">
          <a:xfrm>
            <a:off x="107504" y="1340768"/>
            <a:ext cx="1068388" cy="523220"/>
          </a:xfrm>
          <a:prstGeom prst="rect">
            <a:avLst/>
          </a:prstGeom>
          <a:solidFill>
            <a:schemeClr val="bg1"/>
          </a:solidFill>
          <a:ln w="19050" algn="ctr">
            <a:solidFill>
              <a:srgbClr val="CC0000"/>
            </a:solidFill>
            <a:miter lim="800000"/>
            <a:headEnd/>
            <a:tailEnd/>
          </a:ln>
          <a:effectLst/>
        </p:spPr>
        <p:txBody>
          <a:bodyPr wrap="square">
            <a:spAutoFit/>
          </a:bodyPr>
          <a:lstStyle/>
          <a:p>
            <a:pPr eaLnBrk="1" hangingPunct="1"/>
            <a:r>
              <a:rPr lang="en-US" altLang="ja-JP" sz="1400" b="1" smtClean="0">
                <a:solidFill>
                  <a:srgbClr val="CC0000"/>
                </a:solidFill>
                <a:latin typeface="Arial" charset="0"/>
              </a:rPr>
              <a:t>Object model</a:t>
            </a:r>
            <a:endParaRPr lang="ja-JP" altLang="en-US" sz="1200" b="1">
              <a:solidFill>
                <a:srgbClr val="CC0000"/>
              </a:solidFill>
              <a:latin typeface="Arial" charset="0"/>
            </a:endParaRPr>
          </a:p>
        </p:txBody>
      </p:sp>
      <p:sp>
        <p:nvSpPr>
          <p:cNvPr id="486419" name="AutoShape 19"/>
          <p:cNvSpPr>
            <a:spLocks noChangeArrowheads="1"/>
          </p:cNvSpPr>
          <p:nvPr/>
        </p:nvSpPr>
        <p:spPr bwMode="auto">
          <a:xfrm rot="10800000">
            <a:off x="5652120" y="3573015"/>
            <a:ext cx="3312368" cy="864047"/>
          </a:xfrm>
          <a:prstGeom prst="triangle">
            <a:avLst>
              <a:gd name="adj" fmla="val 38619"/>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486420" name="AutoShape 20"/>
          <p:cNvSpPr>
            <a:spLocks noChangeArrowheads="1"/>
          </p:cNvSpPr>
          <p:nvPr/>
        </p:nvSpPr>
        <p:spPr bwMode="auto">
          <a:xfrm>
            <a:off x="6372200" y="1124744"/>
            <a:ext cx="2520950" cy="647700"/>
          </a:xfrm>
          <a:prstGeom prst="horizontalScroll">
            <a:avLst>
              <a:gd name="adj" fmla="val 12500"/>
            </a:avLst>
          </a:prstGeom>
          <a:solidFill>
            <a:srgbClr val="FFC000"/>
          </a:solidFill>
          <a:ln w="6350">
            <a:solidFill>
              <a:schemeClr val="tx1"/>
            </a:solidFill>
            <a:round/>
            <a:headEnd/>
            <a:tailEnd/>
          </a:ln>
          <a:effectLst/>
        </p:spPr>
        <p:txBody>
          <a:bodyPr wrap="square" lIns="90000" tIns="46800" rIns="90000" bIns="46800" anchor="ctr"/>
          <a:lstStyle/>
          <a:p>
            <a:pPr algn="ctr" eaLnBrk="1" hangingPunct="1"/>
            <a:r>
              <a:rPr kumimoji="1" lang="en-US" altLang="ja-JP" sz="1200" smtClean="0">
                <a:latin typeface="Arial" charset="0"/>
              </a:rPr>
              <a:t>The inside of test harness is the block before substitution.</a:t>
            </a:r>
            <a:endParaRPr kumimoji="1" lang="ja-JP" altLang="en-US" sz="1200">
              <a:latin typeface="Arial" charset="0"/>
            </a:endParaRPr>
          </a:p>
        </p:txBody>
      </p:sp>
      <p:sp>
        <p:nvSpPr>
          <p:cNvPr id="486425" name="AutoShape 25"/>
          <p:cNvSpPr>
            <a:spLocks noChangeArrowheads="1"/>
          </p:cNvSpPr>
          <p:nvPr/>
        </p:nvSpPr>
        <p:spPr bwMode="auto">
          <a:xfrm>
            <a:off x="179388" y="3141663"/>
            <a:ext cx="1873250" cy="323850"/>
          </a:xfrm>
          <a:prstGeom prst="wedgeRectCallout">
            <a:avLst>
              <a:gd name="adj1" fmla="val 73625"/>
              <a:gd name="adj2" fmla="val -136257"/>
            </a:avLst>
          </a:prstGeom>
          <a:solidFill>
            <a:srgbClr val="FFC000"/>
          </a:solidFill>
          <a:ln w="6350" algn="ctr">
            <a:noFill/>
            <a:miter lim="800000"/>
            <a:headEnd/>
            <a:tailEnd/>
          </a:ln>
          <a:effectLst/>
        </p:spPr>
        <p:txBody>
          <a:bodyPr wrap="square" lIns="90000" tIns="46800" rIns="90000" bIns="46800"/>
          <a:lstStyle/>
          <a:p>
            <a:pPr algn="ctr" eaLnBrk="1" hangingPunct="1"/>
            <a:r>
              <a:rPr kumimoji="1" lang="en-US" altLang="ja-JP" sz="1400" smtClean="0">
                <a:latin typeface="Arial" charset="0"/>
              </a:rPr>
              <a:t>The block corresponding to un-</a:t>
            </a:r>
            <a:endParaRPr kumimoji="1" lang="ja-JP" altLang="en-US" sz="1400">
              <a:latin typeface="Arial" charset="0"/>
            </a:endParaRPr>
          </a:p>
        </p:txBody>
      </p:sp>
      <p:pic>
        <p:nvPicPr>
          <p:cNvPr id="2057" name="Picture 9"/>
          <p:cNvPicPr>
            <a:picLocks noChangeAspect="1" noChangeArrowheads="1"/>
          </p:cNvPicPr>
          <p:nvPr/>
        </p:nvPicPr>
        <p:blipFill>
          <a:blip r:embed="rId6" cstate="print"/>
          <a:srcRect l="11385" t="43024" r="8917" b="17025"/>
          <a:stretch>
            <a:fillRect/>
          </a:stretch>
        </p:blipFill>
        <p:spPr bwMode="auto">
          <a:xfrm>
            <a:off x="1043608" y="5445224"/>
            <a:ext cx="1872208" cy="695392"/>
          </a:xfrm>
          <a:prstGeom prst="rect">
            <a:avLst/>
          </a:prstGeom>
          <a:noFill/>
          <a:ln w="9525">
            <a:solidFill>
              <a:schemeClr val="tx1"/>
            </a:solidFill>
            <a:miter lim="800000"/>
            <a:headEnd/>
            <a:tailEnd/>
          </a:ln>
        </p:spPr>
      </p:pic>
      <p:pic>
        <p:nvPicPr>
          <p:cNvPr id="2059" name="Picture 11"/>
          <p:cNvPicPr>
            <a:picLocks noChangeAspect="1" noChangeArrowheads="1"/>
          </p:cNvPicPr>
          <p:nvPr/>
        </p:nvPicPr>
        <p:blipFill>
          <a:blip r:embed="rId7" cstate="print"/>
          <a:srcRect/>
          <a:stretch>
            <a:fillRect/>
          </a:stretch>
        </p:blipFill>
        <p:spPr bwMode="auto">
          <a:xfrm>
            <a:off x="5076056" y="5445224"/>
            <a:ext cx="1525529" cy="1281629"/>
          </a:xfrm>
          <a:prstGeom prst="rect">
            <a:avLst/>
          </a:prstGeom>
          <a:noFill/>
          <a:ln w="9525">
            <a:noFill/>
            <a:miter lim="800000"/>
            <a:headEnd/>
            <a:tailEnd/>
          </a:ln>
        </p:spPr>
      </p:pic>
      <p:sp>
        <p:nvSpPr>
          <p:cNvPr id="25" name="AutoShape 10"/>
          <p:cNvSpPr>
            <a:spLocks noChangeArrowheads="1"/>
          </p:cNvSpPr>
          <p:nvPr/>
        </p:nvSpPr>
        <p:spPr bwMode="auto">
          <a:xfrm>
            <a:off x="5076056" y="4941168"/>
            <a:ext cx="1512218" cy="504056"/>
          </a:xfrm>
          <a:prstGeom prst="triangle">
            <a:avLst>
              <a:gd name="adj" fmla="val 41338"/>
            </a:avLst>
          </a:prstGeom>
          <a:solidFill>
            <a:srgbClr val="C0C0C0">
              <a:alpha val="50000"/>
            </a:srgbClr>
          </a:solidFill>
          <a:ln w="9525" algn="ctr">
            <a:noFill/>
            <a:miter lim="800000"/>
            <a:headEnd/>
            <a:tailEnd/>
          </a:ln>
          <a:effectLst/>
        </p:spPr>
        <p:txBody>
          <a:bodyPr wrap="square" anchor="ctr"/>
          <a:lstStyle/>
          <a:p>
            <a:endParaRPr lang="ja-JP" altLang="en-US"/>
          </a:p>
        </p:txBody>
      </p:sp>
      <p:pic>
        <p:nvPicPr>
          <p:cNvPr id="2060" name="Picture 12"/>
          <p:cNvPicPr>
            <a:picLocks noChangeAspect="1" noChangeArrowheads="1"/>
          </p:cNvPicPr>
          <p:nvPr/>
        </p:nvPicPr>
        <p:blipFill>
          <a:blip r:embed="rId8" cstate="print"/>
          <a:srcRect/>
          <a:stretch>
            <a:fillRect/>
          </a:stretch>
        </p:blipFill>
        <p:spPr bwMode="auto">
          <a:xfrm>
            <a:off x="5724128" y="1988840"/>
            <a:ext cx="3234333" cy="1589231"/>
          </a:xfrm>
          <a:prstGeom prst="rect">
            <a:avLst/>
          </a:prstGeom>
          <a:noFill/>
          <a:ln w="9525">
            <a:solidFill>
              <a:schemeClr val="tx1"/>
            </a:solidFill>
            <a:miter lim="800000"/>
            <a:headEnd/>
            <a:tailEnd/>
          </a:ln>
        </p:spPr>
      </p:pic>
      <p:sp>
        <p:nvSpPr>
          <p:cNvPr id="2" name="テキスト ボックス 1"/>
          <p:cNvSpPr txBox="1"/>
          <p:nvPr/>
        </p:nvSpPr>
        <p:spPr>
          <a:xfrm>
            <a:off x="6822300" y="6489408"/>
            <a:ext cx="1859805" cy="338554"/>
          </a:xfrm>
          <a:prstGeom prst="rect">
            <a:avLst/>
          </a:prstGeom>
          <a:noFill/>
        </p:spPr>
        <p:txBody>
          <a:bodyPr wrap="square" rtlCol="0">
            <a:spAutoFit/>
          </a:bodyPr>
          <a:lstStyle/>
          <a:p>
            <a:r>
              <a:rPr kumimoji="1" lang="en-US" altLang="ja-JP" sz="1600" smtClean="0">
                <a:latin typeface="Arial" pitchFamily="34" charset="0"/>
                <a:cs typeface="Arial" pitchFamily="34" charset="0"/>
              </a:rPr>
              <a:t>m_blockrep01.mdl</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14306125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 Boundary </a:t>
            </a:r>
            <a:r>
              <a:rPr kumimoji="1" lang="en-US" altLang="ja-JP" dirty="0" smtClean="0"/>
              <a:t>value test of an integer and a fixed point</a:t>
            </a:r>
            <a:endParaRPr kumimoji="1" lang="ja-JP" altLang="en-US" dirty="0"/>
          </a:p>
        </p:txBody>
      </p:sp>
      <p:sp>
        <p:nvSpPr>
          <p:cNvPr id="4" name="テキスト ボックス 3"/>
          <p:cNvSpPr txBox="1"/>
          <p:nvPr/>
        </p:nvSpPr>
        <p:spPr>
          <a:xfrm>
            <a:off x="5691" y="6309384"/>
            <a:ext cx="2821606"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cruise_control_sdo.mdl</a:t>
            </a:r>
            <a:endParaRPr kumimoji="1" lang="ja-JP" altLang="en-US" sz="2000" dirty="0">
              <a:latin typeface="Arial" pitchFamily="34" charset="0"/>
              <a:cs typeface="Arial" pitchFamily="34" charset="0"/>
            </a:endParaRPr>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49" t="19566" r="9215" b="12003"/>
          <a:stretch/>
        </p:blipFill>
        <p:spPr bwMode="auto">
          <a:xfrm>
            <a:off x="5292096" y="3173185"/>
            <a:ext cx="3540466" cy="2548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796" y="3083173"/>
            <a:ext cx="16383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右矢印 4"/>
          <p:cNvSpPr/>
          <p:nvPr/>
        </p:nvSpPr>
        <p:spPr>
          <a:xfrm>
            <a:off x="4842036" y="3533233"/>
            <a:ext cx="630084" cy="540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1638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43915" b="27049"/>
          <a:stretch/>
        </p:blipFill>
        <p:spPr bwMode="auto">
          <a:xfrm>
            <a:off x="2861772" y="4163317"/>
            <a:ext cx="2250300" cy="2146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2861772" y="5153449"/>
            <a:ext cx="720096" cy="180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0" name="正方形/長方形 9"/>
          <p:cNvSpPr/>
          <p:nvPr/>
        </p:nvSpPr>
        <p:spPr>
          <a:xfrm>
            <a:off x="2861772" y="5603509"/>
            <a:ext cx="720096" cy="180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cxnSp>
        <p:nvCxnSpPr>
          <p:cNvPr id="8" name="直線矢印コネクタ 7"/>
          <p:cNvCxnSpPr>
            <a:stCxn id="6" idx="3"/>
          </p:cNvCxnSpPr>
          <p:nvPr/>
        </p:nvCxnSpPr>
        <p:spPr>
          <a:xfrm flipV="1">
            <a:off x="3581868" y="4419132"/>
            <a:ext cx="2700360" cy="82432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3671880" y="5333473"/>
            <a:ext cx="2610348" cy="810108"/>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p:cNvSpPr>
            <a:spLocks noGrp="1"/>
          </p:cNvSpPr>
          <p:nvPr>
            <p:ph idx="1"/>
          </p:nvPr>
        </p:nvSpPr>
        <p:spPr/>
        <p:txBody>
          <a:bodyPr/>
          <a:lstStyle/>
          <a:p>
            <a:r>
              <a:rPr lang="en-US" altLang="ja-JP" dirty="0" smtClean="0"/>
              <a:t>Adding Test Objectives to achieve boundary values at Saturation, Compare, and Compare to Constant blocks.</a:t>
            </a:r>
            <a:endParaRPr kumimoji="1" lang="ja-JP" altLang="en-US" dirty="0"/>
          </a:p>
        </p:txBody>
      </p:sp>
    </p:spTree>
    <p:extLst>
      <p:ext uri="{BB962C8B-B14F-4D97-AF65-F5344CB8AC3E}">
        <p14:creationId xmlns:p14="http://schemas.microsoft.com/office/powerpoint/2010/main" val="6929365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Parameter configuration</a:t>
            </a:r>
            <a:endParaRPr lang="en-US" dirty="0"/>
          </a:p>
        </p:txBody>
      </p:sp>
      <p:sp>
        <p:nvSpPr>
          <p:cNvPr id="3" name="テキスト ボックス 2"/>
          <p:cNvSpPr txBox="1"/>
          <p:nvPr/>
        </p:nvSpPr>
        <p:spPr>
          <a:xfrm>
            <a:off x="3851904" y="6309384"/>
            <a:ext cx="4883068"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Exercise folder:   06_ParameterConfiguration</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76661432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What </a:t>
            </a:r>
            <a:r>
              <a:rPr lang="en-US" altLang="ja-JP" dirty="0" smtClean="0"/>
              <a:t>is P</a:t>
            </a:r>
            <a:r>
              <a:rPr kumimoji="1" lang="en-US" altLang="ja-JP" dirty="0" smtClean="0"/>
              <a:t>arameter </a:t>
            </a:r>
            <a:r>
              <a:rPr lang="en-US" altLang="ja-JP" dirty="0"/>
              <a:t>C</a:t>
            </a:r>
            <a:r>
              <a:rPr lang="en-US" altLang="ja-JP" dirty="0" smtClean="0"/>
              <a:t>onfigurations</a:t>
            </a:r>
            <a:r>
              <a:rPr kumimoji="1" lang="en-US" altLang="ja-JP" dirty="0" smtClean="0"/>
              <a:t>?</a:t>
            </a:r>
            <a:endParaRPr kumimoji="1" lang="ja-JP" altLang="en-US" dirty="0"/>
          </a:p>
        </p:txBody>
      </p:sp>
      <p:sp>
        <p:nvSpPr>
          <p:cNvPr id="3" name="コンテンツ プレースホルダ 2"/>
          <p:cNvSpPr>
            <a:spLocks noGrp="1"/>
          </p:cNvSpPr>
          <p:nvPr>
            <p:ph idx="1"/>
          </p:nvPr>
        </p:nvSpPr>
        <p:spPr/>
        <p:txBody>
          <a:bodyPr/>
          <a:lstStyle/>
          <a:p>
            <a:pPr>
              <a:buNone/>
            </a:pPr>
            <a:r>
              <a:rPr lang="en-US" altLang="ja-JP" dirty="0" smtClean="0"/>
              <a:t>SLDV can </a:t>
            </a:r>
            <a:r>
              <a:rPr lang="en-US" altLang="ja-JP" dirty="0"/>
              <a:t>treat block parameters in your model as variables during its analysis</a:t>
            </a:r>
            <a:r>
              <a:rPr lang="en-US" altLang="ja-JP" dirty="0" smtClean="0"/>
              <a:t>.</a:t>
            </a:r>
            <a:endParaRPr lang="en-US" altLang="ja-JP" dirty="0"/>
          </a:p>
          <a:p>
            <a:pPr lvl="1"/>
            <a:r>
              <a:rPr lang="en-US" altLang="ja-JP" dirty="0" smtClean="0"/>
              <a:t>Make calibration parameters tunable. (When variant management is done by parameter values, let SLDV treat them as tunable values.)</a:t>
            </a:r>
            <a:endParaRPr lang="en-US" altLang="ja-JP" dirty="0"/>
          </a:p>
          <a:p>
            <a:pPr lvl="1"/>
            <a:r>
              <a:rPr lang="en-US" altLang="ja-JP" dirty="0" smtClean="0"/>
              <a:t>Reduce difficulty of analysis such as shrinking timer count value to a smaller value.</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331" y="4355808"/>
            <a:ext cx="32861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正方形/長方形 3"/>
          <p:cNvSpPr/>
          <p:nvPr/>
        </p:nvSpPr>
        <p:spPr>
          <a:xfrm>
            <a:off x="5066379" y="5525964"/>
            <a:ext cx="2520336" cy="720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3347779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 required setup</a:t>
            </a:r>
            <a:endParaRPr kumimoji="1" lang="ja-JP" altLang="en-US" dirty="0"/>
          </a:p>
        </p:txBody>
      </p:sp>
      <p:sp>
        <p:nvSpPr>
          <p:cNvPr id="3" name="コンテンツ プレースホルダ 2"/>
          <p:cNvSpPr>
            <a:spLocks noGrp="1"/>
          </p:cNvSpPr>
          <p:nvPr>
            <p:ph idx="1"/>
          </p:nvPr>
        </p:nvSpPr>
        <p:spPr>
          <a:xfrm>
            <a:off x="457200" y="1571612"/>
            <a:ext cx="8077200" cy="4600589"/>
          </a:xfrm>
        </p:spPr>
        <p:txBody>
          <a:bodyPr/>
          <a:lstStyle/>
          <a:p>
            <a:r>
              <a:rPr kumimoji="1" lang="en-US" altLang="ja-JP" smtClean="0"/>
              <a:t>A Parameter setup is validated.</a:t>
            </a:r>
            <a:endParaRPr kumimoji="1" lang="en-US" altLang="ja-JP" dirty="0" smtClean="0"/>
          </a:p>
          <a:p>
            <a:endParaRPr lang="en-US" altLang="ja-JP" dirty="0" smtClean="0"/>
          </a:p>
          <a:p>
            <a:endParaRPr kumimoji="1" lang="en-US" altLang="ja-JP" dirty="0" smtClean="0"/>
          </a:p>
          <a:p>
            <a:endParaRPr kumimoji="1" lang="en-US" altLang="ja-JP" dirty="0" smtClean="0"/>
          </a:p>
          <a:p>
            <a:pPr>
              <a:buNone/>
            </a:pPr>
            <a:endParaRPr kumimoji="1" lang="en-US" altLang="ja-JP" dirty="0" smtClean="0"/>
          </a:p>
          <a:p>
            <a:r>
              <a:rPr lang="en-US" altLang="ja-JP" smtClean="0"/>
              <a:t>The MATLAB file which specifies the Parameter value to set up is described.</a:t>
            </a:r>
            <a:endParaRPr lang="en-US" altLang="ja-JP" dirty="0" smtClean="0"/>
          </a:p>
        </p:txBody>
      </p:sp>
      <p:pic>
        <p:nvPicPr>
          <p:cNvPr id="1026" name="Picture 2"/>
          <p:cNvPicPr>
            <a:picLocks noChangeAspect="1" noChangeArrowheads="1"/>
          </p:cNvPicPr>
          <p:nvPr/>
        </p:nvPicPr>
        <p:blipFill>
          <a:blip r:embed="rId3" cstate="print"/>
          <a:srcRect/>
          <a:stretch>
            <a:fillRect/>
          </a:stretch>
        </p:blipFill>
        <p:spPr bwMode="auto">
          <a:xfrm>
            <a:off x="2699792" y="2204864"/>
            <a:ext cx="6034072" cy="1456259"/>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3214678" y="4583800"/>
            <a:ext cx="3937703" cy="2131348"/>
          </a:xfrm>
          <a:prstGeom prst="rect">
            <a:avLst/>
          </a:prstGeom>
          <a:noFill/>
          <a:ln w="9525">
            <a:noFill/>
            <a:miter lim="800000"/>
            <a:headEnd/>
            <a:tailEnd/>
          </a:ln>
          <a:effectLst/>
        </p:spPr>
      </p:pic>
      <p:sp>
        <p:nvSpPr>
          <p:cNvPr id="8" name="円/楕円 7"/>
          <p:cNvSpPr/>
          <p:nvPr/>
        </p:nvSpPr>
        <p:spPr>
          <a:xfrm>
            <a:off x="4000496" y="2571744"/>
            <a:ext cx="285752" cy="28575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4" name="Picture 2"/>
          <p:cNvPicPr>
            <a:picLocks noChangeAspect="1" noChangeArrowheads="1"/>
          </p:cNvPicPr>
          <p:nvPr/>
        </p:nvPicPr>
        <p:blipFill>
          <a:blip r:embed="rId5" cstate="print"/>
          <a:srcRect/>
          <a:stretch>
            <a:fillRect/>
          </a:stretch>
        </p:blipFill>
        <p:spPr bwMode="auto">
          <a:xfrm>
            <a:off x="1907704" y="2708920"/>
            <a:ext cx="1431017" cy="1212726"/>
          </a:xfrm>
          <a:prstGeom prst="rect">
            <a:avLst/>
          </a:prstGeom>
          <a:noFill/>
          <a:ln w="9525">
            <a:solidFill>
              <a:schemeClr val="tx1"/>
            </a:solidFill>
            <a:miter lim="800000"/>
            <a:headEnd/>
            <a:tailEnd/>
          </a:ln>
        </p:spPr>
      </p:pic>
      <p:sp>
        <p:nvSpPr>
          <p:cNvPr id="9" name="円/楕円 8"/>
          <p:cNvSpPr/>
          <p:nvPr/>
        </p:nvSpPr>
        <p:spPr>
          <a:xfrm>
            <a:off x="1979712" y="2996952"/>
            <a:ext cx="1368152" cy="3600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424714602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The format of a configuration file</a:t>
            </a:r>
            <a:endParaRPr kumimoji="1" lang="ja-JP" altLang="en-US" dirty="0"/>
          </a:p>
        </p:txBody>
      </p:sp>
      <p:sp>
        <p:nvSpPr>
          <p:cNvPr id="3" name="コンテンツ プレースホルダ 2"/>
          <p:cNvSpPr>
            <a:spLocks noGrp="1"/>
          </p:cNvSpPr>
          <p:nvPr>
            <p:ph idx="1"/>
          </p:nvPr>
        </p:nvSpPr>
        <p:spPr>
          <a:xfrm>
            <a:off x="457200" y="2057401"/>
            <a:ext cx="4186238" cy="4114800"/>
          </a:xfrm>
        </p:spPr>
        <p:txBody>
          <a:bodyPr/>
          <a:lstStyle/>
          <a:p>
            <a:pPr>
              <a:buNone/>
            </a:pPr>
            <a:r>
              <a:rPr lang="en-US" altLang="ja-JP" sz="1800" dirty="0" smtClean="0"/>
              <a:t>The template is prepared beforehand. </a:t>
            </a:r>
            <a:br>
              <a:rPr lang="en-US" altLang="ja-JP" sz="1800" dirty="0" smtClean="0"/>
            </a:br>
            <a:r>
              <a:rPr lang="en-US" altLang="ja-JP" sz="1800" dirty="0" smtClean="0"/>
              <a:t>&gt;&gt; edit </a:t>
            </a:r>
            <a:r>
              <a:rPr lang="en-US" altLang="ja-JP" sz="1800" dirty="0" err="1" smtClean="0"/>
              <a:t>sldv_params_template</a:t>
            </a:r>
            <a:r>
              <a:rPr lang="en-US" altLang="ja-JP" sz="1800" dirty="0" smtClean="0"/>
              <a:t> </a:t>
            </a:r>
            <a:br>
              <a:rPr lang="en-US" altLang="ja-JP" sz="1800" dirty="0" smtClean="0"/>
            </a:br>
            <a:endParaRPr lang="en-US" altLang="ja-JP" sz="1800" dirty="0" smtClean="0"/>
          </a:p>
          <a:p>
            <a:pPr>
              <a:buNone/>
            </a:pPr>
            <a:r>
              <a:rPr lang="en-US" altLang="ja-JP" sz="1800" dirty="0" smtClean="0"/>
              <a:t>Format: </a:t>
            </a:r>
            <a:endParaRPr lang="en-US" altLang="ja-JP" sz="1800" dirty="0" smtClean="0"/>
          </a:p>
          <a:p>
            <a:pPr>
              <a:buNone/>
            </a:pPr>
            <a:r>
              <a:rPr lang="en-US" altLang="ja-JP" sz="1800" dirty="0" err="1" smtClean="0"/>
              <a:t>param</a:t>
            </a:r>
            <a:r>
              <a:rPr lang="en-US" altLang="ja-JP" sz="1800" dirty="0" smtClean="0"/>
              <a:t>.&lt;</a:t>
            </a:r>
            <a:r>
              <a:rPr lang="en-US" altLang="ja-JP" sz="1800" dirty="0" err="1"/>
              <a:t>V</a:t>
            </a:r>
            <a:r>
              <a:rPr lang="en-US" altLang="ja-JP" sz="1800" dirty="0" err="1" smtClean="0"/>
              <a:t>ariableName</a:t>
            </a:r>
            <a:r>
              <a:rPr lang="en-US" altLang="ja-JP" sz="1800" dirty="0" smtClean="0"/>
              <a:t>&gt; = </a:t>
            </a:r>
            <a:r>
              <a:rPr lang="en-US" altLang="ja-JP" sz="1800" dirty="0" err="1" smtClean="0"/>
              <a:t>rhs</a:t>
            </a:r>
            <a:endParaRPr lang="en-US" altLang="ja-JP" sz="1800" dirty="0" smtClean="0"/>
          </a:p>
          <a:p>
            <a:pPr>
              <a:buNone/>
            </a:pPr>
            <a:r>
              <a:rPr lang="en-US" altLang="ja-JP" sz="1800" dirty="0" err="1" smtClean="0"/>
              <a:t>rhs</a:t>
            </a:r>
            <a:r>
              <a:rPr lang="en-US" altLang="ja-JP" sz="1800" dirty="0" smtClean="0"/>
              <a:t>: value or the range </a:t>
            </a:r>
          </a:p>
          <a:p>
            <a:pPr>
              <a:buNone/>
            </a:pPr>
            <a:endParaRPr lang="en-US" altLang="ja-JP" sz="1800" dirty="0"/>
          </a:p>
          <a:p>
            <a:pPr>
              <a:buNone/>
            </a:pPr>
            <a:r>
              <a:rPr lang="en-US" altLang="ja-JP" sz="1800" dirty="0" smtClean="0"/>
              <a:t>How to write the right-hand side : </a:t>
            </a:r>
            <a:br>
              <a:rPr lang="en-US" altLang="ja-JP" sz="1800" dirty="0" smtClean="0"/>
            </a:br>
            <a:r>
              <a:rPr lang="en-US" altLang="ja-JP" sz="1800" dirty="0" smtClean="0"/>
              <a:t>[0 1]  ==&gt; 0 &lt;= x &lt;= 1</a:t>
            </a:r>
          </a:p>
          <a:p>
            <a:pPr>
              <a:buNone/>
            </a:pPr>
            <a:r>
              <a:rPr lang="en-US" altLang="ja-JP" sz="1800" dirty="0"/>
              <a:t> </a:t>
            </a:r>
            <a:r>
              <a:rPr lang="en-US" altLang="ja-JP" sz="1800" dirty="0" smtClean="0"/>
              <a:t>    {0,1} ==&gt; 0,1 </a:t>
            </a:r>
            <a:br>
              <a:rPr lang="en-US" altLang="ja-JP" sz="1800" dirty="0" smtClean="0"/>
            </a:br>
            <a:r>
              <a:rPr lang="en-US" altLang="ja-JP" sz="1800" dirty="0" err="1" smtClean="0"/>
              <a:t>Sldv.Interval</a:t>
            </a:r>
            <a:r>
              <a:rPr lang="en-US" altLang="ja-JP" sz="1800" dirty="0" smtClean="0"/>
              <a:t>(0, 1, '()') ==&gt; 0 &lt; x &lt; 1 </a:t>
            </a:r>
            <a:br>
              <a:rPr lang="en-US" altLang="ja-JP" sz="1800" dirty="0" smtClean="0"/>
            </a:br>
            <a:endParaRPr lang="en-US" altLang="ja-JP" sz="1800" dirty="0" smtClean="0"/>
          </a:p>
          <a:p>
            <a:pPr>
              <a:buNone/>
            </a:pPr>
            <a:r>
              <a:rPr lang="en-US" altLang="ja-JP" sz="1800" dirty="0" smtClean="0"/>
              <a:t>* A, the same format as SLDV blocks</a:t>
            </a:r>
            <a:endParaRPr kumimoji="1" lang="ja-JP" altLang="en-US" sz="1800" dirty="0"/>
          </a:p>
        </p:txBody>
      </p:sp>
      <p:pic>
        <p:nvPicPr>
          <p:cNvPr id="1028" name="Picture 4"/>
          <p:cNvPicPr>
            <a:picLocks noChangeAspect="1" noChangeArrowheads="1"/>
          </p:cNvPicPr>
          <p:nvPr/>
        </p:nvPicPr>
        <p:blipFill>
          <a:blip r:embed="rId3" cstate="print"/>
          <a:srcRect/>
          <a:stretch>
            <a:fillRect/>
          </a:stretch>
        </p:blipFill>
        <p:spPr bwMode="auto">
          <a:xfrm>
            <a:off x="4643438" y="1357298"/>
            <a:ext cx="4301742" cy="5254759"/>
          </a:xfrm>
          <a:prstGeom prst="rect">
            <a:avLst/>
          </a:prstGeom>
          <a:noFill/>
          <a:ln w="9525">
            <a:noFill/>
            <a:miter lim="800000"/>
            <a:headEnd/>
            <a:tailEnd/>
          </a:ln>
          <a:effectLst/>
        </p:spPr>
      </p:pic>
    </p:spTree>
    <p:extLst>
      <p:ext uri="{BB962C8B-B14F-4D97-AF65-F5344CB8AC3E}">
        <p14:creationId xmlns:p14="http://schemas.microsoft.com/office/powerpoint/2010/main" val="267543023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example 1 The check of operation by a simple model</a:t>
            </a:r>
            <a:endParaRPr kumimoji="1" lang="ja-JP" altLang="en-US" dirty="0"/>
          </a:p>
        </p:txBody>
      </p:sp>
      <p:pic>
        <p:nvPicPr>
          <p:cNvPr id="2050" name="Picture 2"/>
          <p:cNvPicPr>
            <a:picLocks noChangeAspect="1" noChangeArrowheads="1"/>
          </p:cNvPicPr>
          <p:nvPr/>
        </p:nvPicPr>
        <p:blipFill>
          <a:blip r:embed="rId3" cstate="print"/>
          <a:srcRect l="13889" t="30556" r="8730" b="19444"/>
          <a:stretch>
            <a:fillRect/>
          </a:stretch>
        </p:blipFill>
        <p:spPr bwMode="auto">
          <a:xfrm>
            <a:off x="285720" y="2500306"/>
            <a:ext cx="3714776" cy="1714512"/>
          </a:xfrm>
          <a:prstGeom prst="rect">
            <a:avLst/>
          </a:prstGeom>
          <a:noFill/>
          <a:ln w="9525">
            <a:noFill/>
            <a:miter lim="800000"/>
            <a:headEnd/>
            <a:tailEnd/>
          </a:ln>
          <a:effectLst/>
        </p:spPr>
      </p:pic>
      <p:sp>
        <p:nvSpPr>
          <p:cNvPr id="6" name="四角形吹き出し 5"/>
          <p:cNvSpPr/>
          <p:nvPr/>
        </p:nvSpPr>
        <p:spPr>
          <a:xfrm>
            <a:off x="1435872" y="1560539"/>
            <a:ext cx="2986108" cy="950840"/>
          </a:xfrm>
          <a:prstGeom prst="wedgeRectCallout">
            <a:avLst>
              <a:gd name="adj1" fmla="val -22019"/>
              <a:gd name="adj2" fmla="val 123168"/>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Since the 2nd input is a constant, it is generated by the dead path.</a:t>
            </a:r>
            <a:endParaRPr kumimoji="1" lang="ja-JP" altLang="en-US" b="1" dirty="0" smtClean="0">
              <a:solidFill>
                <a:schemeClr val="tx1"/>
              </a:solidFill>
              <a:latin typeface="Arial" pitchFamily="34" charset="0"/>
              <a:cs typeface="Arial" pitchFamily="34" charset="0"/>
            </a:endParaRPr>
          </a:p>
        </p:txBody>
      </p:sp>
      <p:pic>
        <p:nvPicPr>
          <p:cNvPr id="7" name="Picture 4"/>
          <p:cNvPicPr>
            <a:picLocks noChangeAspect="1" noChangeArrowheads="1"/>
          </p:cNvPicPr>
          <p:nvPr/>
        </p:nvPicPr>
        <p:blipFill>
          <a:blip r:embed="rId4" cstate="print"/>
          <a:srcRect l="7257" t="40221" r="23803" b="36316"/>
          <a:stretch>
            <a:fillRect/>
          </a:stretch>
        </p:blipFill>
        <p:spPr bwMode="auto">
          <a:xfrm>
            <a:off x="357158" y="5000636"/>
            <a:ext cx="4265869" cy="785818"/>
          </a:xfrm>
          <a:prstGeom prst="rect">
            <a:avLst/>
          </a:prstGeom>
          <a:noFill/>
          <a:ln w="9525">
            <a:solidFill>
              <a:srgbClr val="FFC000"/>
            </a:solidFill>
            <a:miter lim="800000"/>
            <a:headEnd/>
            <a:tailEnd/>
          </a:ln>
          <a:effectLst/>
        </p:spPr>
      </p:pic>
      <p:sp>
        <p:nvSpPr>
          <p:cNvPr id="8" name="テキスト ボックス 7"/>
          <p:cNvSpPr txBox="1"/>
          <p:nvPr/>
        </p:nvSpPr>
        <p:spPr>
          <a:xfrm>
            <a:off x="357158" y="4643446"/>
            <a:ext cx="2409634" cy="646331"/>
          </a:xfrm>
          <a:prstGeom prst="rect">
            <a:avLst/>
          </a:prstGeom>
          <a:noFill/>
        </p:spPr>
        <p:txBody>
          <a:bodyPr wrap="square" rtlCol="0">
            <a:spAutoFit/>
          </a:bodyPr>
          <a:lstStyle/>
          <a:p>
            <a:r>
              <a:rPr kumimoji="1" lang="en-US" altLang="ja-JP" smtClean="0">
                <a:latin typeface="Arial" pitchFamily="34" charset="0"/>
                <a:cs typeface="Arial" pitchFamily="34" charset="0"/>
              </a:rPr>
              <a:t>Parameter configuration file</a:t>
            </a:r>
            <a:endParaRPr kumimoji="1" lang="ja-JP" altLang="en-US" dirty="0">
              <a:latin typeface="Arial" pitchFamily="34" charset="0"/>
              <a:cs typeface="Arial" pitchFamily="34" charset="0"/>
            </a:endParaRPr>
          </a:p>
        </p:txBody>
      </p:sp>
      <p:cxnSp>
        <p:nvCxnSpPr>
          <p:cNvPr id="22" name="直線矢印コネクタ 21"/>
          <p:cNvCxnSpPr/>
          <p:nvPr/>
        </p:nvCxnSpPr>
        <p:spPr>
          <a:xfrm rot="16200000" flipH="1">
            <a:off x="142844" y="4286256"/>
            <a:ext cx="1857388" cy="571504"/>
          </a:xfrm>
          <a:prstGeom prst="straightConnector1">
            <a:avLst/>
          </a:prstGeom>
          <a:ln w="9525">
            <a:solidFill>
              <a:schemeClr val="accent5">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5" cstate="print"/>
          <a:srcRect/>
          <a:stretch>
            <a:fillRect/>
          </a:stretch>
        </p:blipFill>
        <p:spPr bwMode="auto">
          <a:xfrm>
            <a:off x="6000760" y="1643050"/>
            <a:ext cx="2840096" cy="1428760"/>
          </a:xfrm>
          <a:prstGeom prst="rect">
            <a:avLst/>
          </a:prstGeom>
          <a:noFill/>
          <a:ln w="9525">
            <a:noFill/>
            <a:miter lim="800000"/>
            <a:headEnd/>
            <a:tailEnd/>
          </a:ln>
          <a:effectLst/>
        </p:spPr>
      </p:pic>
      <p:sp>
        <p:nvSpPr>
          <p:cNvPr id="29" name="右矢印 28"/>
          <p:cNvSpPr/>
          <p:nvPr/>
        </p:nvSpPr>
        <p:spPr>
          <a:xfrm>
            <a:off x="4000496" y="2428868"/>
            <a:ext cx="1785950" cy="23574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latin typeface="Arial" pitchFamily="34" charset="0"/>
                <a:cs typeface="Arial" pitchFamily="34" charset="0"/>
              </a:rPr>
              <a:t>Ver performs analysis as 0 or 1.</a:t>
            </a:r>
            <a:endParaRPr kumimoji="1" lang="ja-JP" altLang="en-US" b="1" dirty="0" smtClean="0">
              <a:latin typeface="Arial" pitchFamily="34" charset="0"/>
              <a:cs typeface="Arial" pitchFamily="34" charset="0"/>
            </a:endParaRPr>
          </a:p>
        </p:txBody>
      </p:sp>
      <p:pic>
        <p:nvPicPr>
          <p:cNvPr id="2053" name="Picture 5"/>
          <p:cNvPicPr>
            <a:picLocks noChangeAspect="1" noChangeArrowheads="1"/>
          </p:cNvPicPr>
          <p:nvPr/>
        </p:nvPicPr>
        <p:blipFill>
          <a:blip r:embed="rId6" cstate="print"/>
          <a:srcRect/>
          <a:stretch>
            <a:fillRect/>
          </a:stretch>
        </p:blipFill>
        <p:spPr bwMode="auto">
          <a:xfrm>
            <a:off x="5690426" y="4071942"/>
            <a:ext cx="3215433" cy="2638546"/>
          </a:xfrm>
          <a:prstGeom prst="rect">
            <a:avLst/>
          </a:prstGeom>
          <a:noFill/>
          <a:ln w="9525">
            <a:noFill/>
            <a:miter lim="800000"/>
            <a:headEnd/>
            <a:tailEnd/>
          </a:ln>
          <a:effectLst/>
        </p:spPr>
      </p:pic>
      <p:sp>
        <p:nvSpPr>
          <p:cNvPr id="33" name="四角形吹き出し 32"/>
          <p:cNvSpPr/>
          <p:nvPr/>
        </p:nvSpPr>
        <p:spPr>
          <a:xfrm>
            <a:off x="6087914" y="3489616"/>
            <a:ext cx="3111840" cy="1236091"/>
          </a:xfrm>
          <a:prstGeom prst="wedgeRectCallout">
            <a:avLst>
              <a:gd name="adj1" fmla="val -26202"/>
              <a:gd name="adj2" fmla="val 110239"/>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600" b="1" dirty="0" smtClean="0">
                <a:solidFill>
                  <a:schemeClr val="tx1"/>
                </a:solidFill>
                <a:latin typeface="Arial" pitchFamily="34" charset="0"/>
                <a:cs typeface="Arial" pitchFamily="34" charset="0"/>
              </a:rPr>
              <a:t>The value of </a:t>
            </a:r>
            <a:r>
              <a:rPr kumimoji="1" lang="en-US" altLang="ja-JP" sz="1600" b="1" dirty="0" err="1" smtClean="0">
                <a:solidFill>
                  <a:schemeClr val="tx1"/>
                </a:solidFill>
                <a:latin typeface="Arial" pitchFamily="34" charset="0"/>
                <a:cs typeface="Arial" pitchFamily="34" charset="0"/>
              </a:rPr>
              <a:t>Ver</a:t>
            </a:r>
            <a:r>
              <a:rPr kumimoji="1" lang="en-US" altLang="ja-JP" sz="1600" b="1" dirty="0" smtClean="0">
                <a:solidFill>
                  <a:schemeClr val="tx1"/>
                </a:solidFill>
                <a:latin typeface="Arial" pitchFamily="34" charset="0"/>
                <a:cs typeface="Arial" pitchFamily="34" charset="0"/>
              </a:rPr>
              <a:t> is changed and a test vector is generated. </a:t>
            </a:r>
            <a:br>
              <a:rPr kumimoji="1" lang="en-US" altLang="ja-JP" sz="1600" b="1" dirty="0" smtClean="0">
                <a:solidFill>
                  <a:schemeClr val="tx1"/>
                </a:solidFill>
                <a:latin typeface="Arial" pitchFamily="34" charset="0"/>
                <a:cs typeface="Arial" pitchFamily="34" charset="0"/>
              </a:rPr>
            </a:br>
            <a:r>
              <a:rPr kumimoji="1" lang="en-US" altLang="ja-JP" sz="1600" b="1" dirty="0" smtClean="0">
                <a:solidFill>
                  <a:schemeClr val="tx1"/>
                </a:solidFill>
                <a:latin typeface="Arial" pitchFamily="34" charset="0"/>
                <a:cs typeface="Arial" pitchFamily="34" charset="0"/>
              </a:rPr>
              <a:t>It is not generated by the dead path.</a:t>
            </a:r>
            <a:endParaRPr kumimoji="1" lang="ja-JP" altLang="en-US" sz="1600"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62739050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Example </a:t>
            </a:r>
            <a:r>
              <a:rPr kumimoji="1" lang="en-US" altLang="ja-JP" dirty="0" smtClean="0"/>
              <a:t>2: Shrinking a timer count value.</a:t>
            </a:r>
            <a:endParaRPr kumimoji="1" lang="ja-JP" altLang="en-US" dirty="0"/>
          </a:p>
        </p:txBody>
      </p:sp>
      <p:pic>
        <p:nvPicPr>
          <p:cNvPr id="3074" name="Picture 2"/>
          <p:cNvPicPr>
            <a:picLocks noChangeAspect="1" noChangeArrowheads="1"/>
          </p:cNvPicPr>
          <p:nvPr/>
        </p:nvPicPr>
        <p:blipFill>
          <a:blip r:embed="rId3" cstate="print"/>
          <a:srcRect/>
          <a:stretch>
            <a:fillRect/>
          </a:stretch>
        </p:blipFill>
        <p:spPr bwMode="auto">
          <a:xfrm>
            <a:off x="357158" y="2214554"/>
            <a:ext cx="2513126" cy="1719251"/>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2714612" y="2000240"/>
            <a:ext cx="3495675" cy="2400300"/>
          </a:xfrm>
          <a:prstGeom prst="rect">
            <a:avLst/>
          </a:prstGeom>
          <a:noFill/>
          <a:ln w="9525">
            <a:noFill/>
            <a:miter lim="800000"/>
            <a:headEnd/>
            <a:tailEnd/>
          </a:ln>
          <a:effectLst/>
        </p:spPr>
      </p:pic>
      <p:sp>
        <p:nvSpPr>
          <p:cNvPr id="9" name="二等辺三角形 8"/>
          <p:cNvSpPr/>
          <p:nvPr/>
        </p:nvSpPr>
        <p:spPr>
          <a:xfrm rot="16200000">
            <a:off x="1321571" y="3036091"/>
            <a:ext cx="2428892" cy="357190"/>
          </a:xfrm>
          <a:prstGeom prst="triangle">
            <a:avLst>
              <a:gd name="adj" fmla="val 47545"/>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正方形/長方形 10"/>
          <p:cNvSpPr/>
          <p:nvPr/>
        </p:nvSpPr>
        <p:spPr>
          <a:xfrm>
            <a:off x="4572000" y="2928934"/>
            <a:ext cx="642942" cy="50006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2" name="二等辺三角形 11"/>
          <p:cNvSpPr/>
          <p:nvPr/>
        </p:nvSpPr>
        <p:spPr>
          <a:xfrm rot="16200000">
            <a:off x="4357686" y="3500438"/>
            <a:ext cx="1928826" cy="214314"/>
          </a:xfrm>
          <a:prstGeom prst="triangle">
            <a:avLst>
              <a:gd name="adj" fmla="val 71249"/>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84" y="4959204"/>
            <a:ext cx="27432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3567" y="2495082"/>
            <a:ext cx="28289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四角形吹き出し 14"/>
          <p:cNvSpPr/>
          <p:nvPr/>
        </p:nvSpPr>
        <p:spPr>
          <a:xfrm>
            <a:off x="1241556" y="5812651"/>
            <a:ext cx="3533797" cy="766769"/>
          </a:xfrm>
          <a:prstGeom prst="wedgeRectCallout">
            <a:avLst>
              <a:gd name="adj1" fmla="val -25953"/>
              <a:gd name="adj2" fmla="val -88327"/>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Reducing </a:t>
            </a:r>
            <a:r>
              <a:rPr kumimoji="1" lang="en-US" altLang="ja-JP" b="1" dirty="0" err="1" smtClean="0">
                <a:solidFill>
                  <a:schemeClr val="tx1"/>
                </a:solidFill>
                <a:latin typeface="Arial" pitchFamily="34" charset="0"/>
                <a:cs typeface="Arial" pitchFamily="34" charset="0"/>
              </a:rPr>
              <a:t>CountStep</a:t>
            </a:r>
            <a:r>
              <a:rPr kumimoji="1" lang="en-US" altLang="ja-JP" b="1" dirty="0" smtClean="0">
                <a:solidFill>
                  <a:schemeClr val="tx1"/>
                </a:solidFill>
                <a:latin typeface="Arial" pitchFamily="34" charset="0"/>
                <a:cs typeface="Arial" pitchFamily="34" charset="0"/>
              </a:rPr>
              <a:t> </a:t>
            </a:r>
            <a:r>
              <a:rPr kumimoji="1" lang="en-US" altLang="ja-JP" b="1" dirty="0" smtClean="0">
                <a:solidFill>
                  <a:schemeClr val="tx1"/>
                </a:solidFill>
                <a:latin typeface="Arial" pitchFamily="34" charset="0"/>
                <a:cs typeface="Arial" pitchFamily="34" charset="0"/>
              </a:rPr>
              <a:t>from 100 </a:t>
            </a:r>
            <a:r>
              <a:rPr kumimoji="1" lang="en-US" altLang="ja-JP" b="1" dirty="0" smtClean="0">
                <a:solidFill>
                  <a:schemeClr val="tx1"/>
                </a:solidFill>
                <a:latin typeface="Arial" pitchFamily="34" charset="0"/>
                <a:cs typeface="Arial" pitchFamily="34" charset="0"/>
              </a:rPr>
              <a:t>to 5</a:t>
            </a:r>
            <a:r>
              <a:rPr kumimoji="1" lang="en-US" altLang="ja-JP" b="1" dirty="0" smtClean="0">
                <a:solidFill>
                  <a:schemeClr val="tx1"/>
                </a:solidFill>
                <a:latin typeface="Arial" pitchFamily="34" charset="0"/>
                <a:cs typeface="Arial" pitchFamily="34" charset="0"/>
              </a:rPr>
              <a:t>. </a:t>
            </a:r>
            <a:endParaRPr kumimoji="1" lang="ja-JP" altLang="en-US" b="1" dirty="0" smtClean="0">
              <a:solidFill>
                <a:schemeClr val="tx1"/>
              </a:solidFill>
              <a:latin typeface="Arial" pitchFamily="34" charset="0"/>
              <a:cs typeface="Arial" pitchFamily="34" charset="0"/>
            </a:endParaRPr>
          </a:p>
        </p:txBody>
      </p:sp>
      <p:sp>
        <p:nvSpPr>
          <p:cNvPr id="13" name="四角形吹き出し 12"/>
          <p:cNvSpPr/>
          <p:nvPr/>
        </p:nvSpPr>
        <p:spPr>
          <a:xfrm>
            <a:off x="5715008" y="4786322"/>
            <a:ext cx="3286148" cy="928694"/>
          </a:xfrm>
          <a:prstGeom prst="wedgeRectCallout">
            <a:avLst>
              <a:gd name="adj1" fmla="val -14887"/>
              <a:gd name="adj2" fmla="val -16481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It becomes a bottleneck of analysis in order to carry out a </a:t>
            </a:r>
            <a:r>
              <a:rPr kumimoji="1" lang="en-US" altLang="ja-JP" b="1" dirty="0" err="1" smtClean="0">
                <a:solidFill>
                  <a:schemeClr val="tx1"/>
                </a:solidFill>
                <a:latin typeface="Arial" pitchFamily="34" charset="0"/>
                <a:cs typeface="Arial" pitchFamily="34" charset="0"/>
              </a:rPr>
              <a:t>CountStep</a:t>
            </a:r>
            <a:r>
              <a:rPr kumimoji="1" lang="en-US" altLang="ja-JP" b="1" dirty="0" smtClean="0">
                <a:solidFill>
                  <a:schemeClr val="tx1"/>
                </a:solidFill>
                <a:latin typeface="Arial" pitchFamily="34" charset="0"/>
                <a:cs typeface="Arial" pitchFamily="34" charset="0"/>
              </a:rPr>
              <a:t> cycle count.</a:t>
            </a:r>
            <a:endParaRPr kumimoji="1" lang="ja-JP" alt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7751164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Example 2:   the analysis time according to SLDV by setting a counter value as a small value -- shortening #2</a:t>
            </a:r>
            <a:endParaRPr kumimoji="1" lang="ja-JP" altLang="en-US" dirty="0"/>
          </a:p>
        </p:txBody>
      </p:sp>
      <p:pic>
        <p:nvPicPr>
          <p:cNvPr id="4098" name="Picture 2"/>
          <p:cNvPicPr>
            <a:picLocks noChangeAspect="1" noChangeArrowheads="1"/>
          </p:cNvPicPr>
          <p:nvPr/>
        </p:nvPicPr>
        <p:blipFill>
          <a:blip r:embed="rId3" cstate="print"/>
          <a:srcRect/>
          <a:stretch>
            <a:fillRect/>
          </a:stretch>
        </p:blipFill>
        <p:spPr bwMode="auto">
          <a:xfrm>
            <a:off x="642910" y="2742686"/>
            <a:ext cx="2643206" cy="3115206"/>
          </a:xfrm>
          <a:prstGeom prst="rect">
            <a:avLst/>
          </a:prstGeom>
          <a:noFill/>
          <a:ln w="9525">
            <a:noFill/>
            <a:miter lim="800000"/>
            <a:headEnd/>
            <a:tailEnd/>
          </a:ln>
          <a:effectLst/>
        </p:spPr>
      </p:pic>
      <p:sp>
        <p:nvSpPr>
          <p:cNvPr id="6" name="四角形吹き出し 5"/>
          <p:cNvSpPr/>
          <p:nvPr/>
        </p:nvSpPr>
        <p:spPr>
          <a:xfrm>
            <a:off x="428596" y="6072206"/>
            <a:ext cx="2571768" cy="571504"/>
          </a:xfrm>
          <a:prstGeom prst="wedgeRectCallout">
            <a:avLst>
              <a:gd name="adj1" fmla="val -4578"/>
              <a:gd name="adj2" fmla="val -46879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It is the end of analysis at a short time by change of a counter value.</a:t>
            </a:r>
            <a:endParaRPr kumimoji="1" lang="ja-JP" altLang="en-US" b="1" dirty="0" smtClean="0">
              <a:solidFill>
                <a:schemeClr val="tx1"/>
              </a:solidFill>
              <a:latin typeface="Arial" pitchFamily="34" charset="0"/>
              <a:cs typeface="Arial" pitchFamily="34" charset="0"/>
            </a:endParaRPr>
          </a:p>
        </p:txBody>
      </p:sp>
      <p:pic>
        <p:nvPicPr>
          <p:cNvPr id="4099" name="Picture 3"/>
          <p:cNvPicPr>
            <a:picLocks noChangeAspect="1" noChangeArrowheads="1"/>
          </p:cNvPicPr>
          <p:nvPr/>
        </p:nvPicPr>
        <p:blipFill>
          <a:blip r:embed="rId4" cstate="print"/>
          <a:srcRect/>
          <a:stretch>
            <a:fillRect/>
          </a:stretch>
        </p:blipFill>
        <p:spPr bwMode="auto">
          <a:xfrm>
            <a:off x="5911839" y="2071679"/>
            <a:ext cx="2771006" cy="1785950"/>
          </a:xfrm>
          <a:prstGeom prst="rect">
            <a:avLst/>
          </a:prstGeom>
          <a:noFill/>
          <a:ln w="9525">
            <a:noFill/>
            <a:miter lim="800000"/>
            <a:headEnd/>
            <a:tailEnd/>
          </a:ln>
          <a:effectLst/>
        </p:spPr>
      </p:pic>
      <p:sp>
        <p:nvSpPr>
          <p:cNvPr id="8" name="四角形吹き出し 7"/>
          <p:cNvSpPr/>
          <p:nvPr/>
        </p:nvSpPr>
        <p:spPr>
          <a:xfrm>
            <a:off x="4071934" y="5429264"/>
            <a:ext cx="3214710" cy="928694"/>
          </a:xfrm>
          <a:prstGeom prst="wedgeRectCallout">
            <a:avLst>
              <a:gd name="adj1" fmla="val -15490"/>
              <a:gd name="adj2" fmla="val -14715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The changed parameter values are used at the time of the simulation of a harness model.</a:t>
            </a:r>
            <a:endParaRPr kumimoji="1" lang="ja-JP" altLang="en-US" b="1" dirty="0" smtClean="0">
              <a:solidFill>
                <a:schemeClr val="tx1"/>
              </a:solidFill>
              <a:latin typeface="Arial" pitchFamily="34" charset="0"/>
              <a:cs typeface="Arial" pitchFamily="34" charset="0"/>
            </a:endParaRPr>
          </a:p>
        </p:txBody>
      </p:sp>
      <p:pic>
        <p:nvPicPr>
          <p:cNvPr id="4100" name="Picture 4"/>
          <p:cNvPicPr>
            <a:picLocks noChangeAspect="1" noChangeArrowheads="1"/>
          </p:cNvPicPr>
          <p:nvPr/>
        </p:nvPicPr>
        <p:blipFill>
          <a:blip r:embed="rId5" cstate="print"/>
          <a:srcRect/>
          <a:stretch>
            <a:fillRect/>
          </a:stretch>
        </p:blipFill>
        <p:spPr bwMode="auto">
          <a:xfrm>
            <a:off x="3786182" y="2500306"/>
            <a:ext cx="2052629" cy="1800809"/>
          </a:xfrm>
          <a:prstGeom prst="rect">
            <a:avLst/>
          </a:prstGeom>
          <a:noFill/>
          <a:ln w="9525">
            <a:noFill/>
            <a:miter lim="800000"/>
            <a:headEnd/>
            <a:tailEnd/>
          </a:ln>
          <a:effectLst/>
        </p:spPr>
      </p:pic>
      <p:sp>
        <p:nvSpPr>
          <p:cNvPr id="10" name="二等辺三角形 9"/>
          <p:cNvSpPr/>
          <p:nvPr/>
        </p:nvSpPr>
        <p:spPr>
          <a:xfrm rot="5400000">
            <a:off x="5143504" y="3214686"/>
            <a:ext cx="1785950" cy="357190"/>
          </a:xfrm>
          <a:prstGeom prst="triangle">
            <a:avLst>
              <a:gd name="adj" fmla="val 30293"/>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417474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283"/>
          <a:stretch/>
        </p:blipFill>
        <p:spPr bwMode="auto">
          <a:xfrm>
            <a:off x="4932048" y="1284960"/>
            <a:ext cx="3738534" cy="2777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タイトル 2"/>
          <p:cNvSpPr>
            <a:spLocks noGrp="1"/>
          </p:cNvSpPr>
          <p:nvPr>
            <p:ph type="title"/>
          </p:nvPr>
        </p:nvSpPr>
        <p:spPr/>
        <p:txBody>
          <a:bodyPr/>
          <a:lstStyle/>
          <a:p>
            <a:r>
              <a:rPr kumimoji="1" lang="en-US" altLang="ja-JP" dirty="0" smtClean="0"/>
              <a:t>To </a:t>
            </a:r>
            <a:r>
              <a:rPr lang="en-US" altLang="ja-JP" dirty="0" smtClean="0"/>
              <a:t>open </a:t>
            </a:r>
            <a:r>
              <a:rPr kumimoji="1" lang="en-US" altLang="ja-JP" dirty="0" smtClean="0"/>
              <a:t>SLDV configuration</a:t>
            </a:r>
            <a:endParaRPr kumimoji="1" lang="ja-JP" altLang="en-US" dirty="0"/>
          </a:p>
        </p:txBody>
      </p:sp>
      <p:sp>
        <p:nvSpPr>
          <p:cNvPr id="9" name="正方形/長方形 8"/>
          <p:cNvSpPr/>
          <p:nvPr/>
        </p:nvSpPr>
        <p:spPr>
          <a:xfrm>
            <a:off x="4932048" y="2799461"/>
            <a:ext cx="1440192" cy="1142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テキスト ボックス 5"/>
          <p:cNvSpPr txBox="1"/>
          <p:nvPr/>
        </p:nvSpPr>
        <p:spPr>
          <a:xfrm>
            <a:off x="973873" y="4599156"/>
            <a:ext cx="3954929" cy="1323439"/>
          </a:xfrm>
          <a:prstGeom prst="rect">
            <a:avLst/>
          </a:prstGeom>
          <a:noFill/>
        </p:spPr>
        <p:txBody>
          <a:bodyPr wrap="square" rtlCol="0">
            <a:spAutoFit/>
          </a:bodyPr>
          <a:lstStyle/>
          <a:p>
            <a:r>
              <a:rPr kumimoji="1" lang="en-US" altLang="ja-JP" sz="1600" dirty="0" smtClean="0">
                <a:latin typeface="Arial" pitchFamily="34" charset="0"/>
                <a:cs typeface="Arial" pitchFamily="34" charset="0"/>
              </a:rPr>
              <a:t>Once SLDV configuration is called, it will be attached to Configuration set of the model. Then you will see SLDV configurations in the Configuration parameter Window.</a:t>
            </a:r>
            <a:endParaRPr kumimoji="1" lang="ja-JP" altLang="en-US" sz="1600" dirty="0">
              <a:latin typeface="Arial" pitchFamily="34" charset="0"/>
              <a:cs typeface="Arial" pitchFamily="34" charset="0"/>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62" y="1178700"/>
            <a:ext cx="3609023" cy="300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正方形/長方形 7"/>
          <p:cNvSpPr/>
          <p:nvPr/>
        </p:nvSpPr>
        <p:spPr>
          <a:xfrm>
            <a:off x="2861772" y="3879060"/>
            <a:ext cx="11701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428402535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Notes</a:t>
            </a:r>
            <a:endParaRPr kumimoji="1" lang="ja-JP" altLang="en-US" dirty="0"/>
          </a:p>
        </p:txBody>
      </p:sp>
      <p:sp>
        <p:nvSpPr>
          <p:cNvPr id="3" name="コンテンツ プレースホルダ 2"/>
          <p:cNvSpPr>
            <a:spLocks noGrp="1"/>
          </p:cNvSpPr>
          <p:nvPr>
            <p:ph idx="1"/>
          </p:nvPr>
        </p:nvSpPr>
        <p:spPr>
          <a:xfrm>
            <a:off x="457200" y="1268712"/>
            <a:ext cx="8077200" cy="4903489"/>
          </a:xfrm>
        </p:spPr>
        <p:txBody>
          <a:bodyPr/>
          <a:lstStyle/>
          <a:p>
            <a:r>
              <a:rPr lang="en-US" altLang="ja-JP" dirty="0" smtClean="0"/>
              <a:t>Changing the fundamental sample time is the easiest way of shrinking multiple timers / counters.</a:t>
            </a:r>
          </a:p>
          <a:p>
            <a:endParaRPr lang="en-US" altLang="ja-JP" dirty="0"/>
          </a:p>
          <a:p>
            <a:r>
              <a:rPr lang="en-US" altLang="ja-JP" dirty="0" smtClean="0"/>
              <a:t>If multiple timer counts are modified, it needs to be ensured that the modifications doesn't change the behavior of the model.</a:t>
            </a:r>
            <a:endParaRPr kumimoji="1" lang="en-US" altLang="ja-JP" dirty="0" smtClean="0"/>
          </a:p>
          <a:p>
            <a:endParaRPr lang="en-US" altLang="ja-JP" dirty="0" smtClean="0"/>
          </a:p>
          <a:p>
            <a:r>
              <a:rPr lang="en-US" altLang="ja-JP" dirty="0" smtClean="0"/>
              <a:t>In case of comparing outputs with C codes such as SILS or PILS, the parameter configuration is not applied on the code. </a:t>
            </a:r>
            <a:endParaRPr kumimoji="1" lang="ja-JP" altLang="en-US" dirty="0"/>
          </a:p>
        </p:txBody>
      </p:sp>
    </p:spTree>
    <p:extLst>
      <p:ext uri="{BB962C8B-B14F-4D97-AF65-F5344CB8AC3E}">
        <p14:creationId xmlns:p14="http://schemas.microsoft.com/office/powerpoint/2010/main" val="340755654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Property proving</a:t>
            </a:r>
            <a:endParaRPr kumimoji="1" lang="ja-JP" altLang="en-US" dirty="0"/>
          </a:p>
        </p:txBody>
      </p:sp>
    </p:spTree>
    <p:extLst>
      <p:ext uri="{BB962C8B-B14F-4D97-AF65-F5344CB8AC3E}">
        <p14:creationId xmlns:p14="http://schemas.microsoft.com/office/powerpoint/2010/main" val="14457098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3" cstate="print"/>
          <a:srcRect/>
          <a:stretch>
            <a:fillRect/>
          </a:stretch>
        </p:blipFill>
        <p:spPr bwMode="auto">
          <a:xfrm>
            <a:off x="381000" y="2992760"/>
            <a:ext cx="5648325" cy="2686050"/>
          </a:xfrm>
          <a:prstGeom prst="rect">
            <a:avLst/>
          </a:prstGeom>
          <a:noFill/>
          <a:ln w="9525">
            <a:noFill/>
            <a:miter lim="800000"/>
            <a:headEnd/>
            <a:tailEnd/>
          </a:ln>
        </p:spPr>
      </p:pic>
      <p:pic>
        <p:nvPicPr>
          <p:cNvPr id="4" name="Picture 2"/>
          <p:cNvPicPr preferRelativeResize="0">
            <a:picLocks noChangeAspect="1" noChangeArrowheads="1"/>
          </p:cNvPicPr>
          <p:nvPr/>
        </p:nvPicPr>
        <p:blipFill>
          <a:blip r:embed="rId4" cstate="print"/>
          <a:srcRect l="3560" t="25522" r="19716" b="15695"/>
          <a:stretch>
            <a:fillRect/>
          </a:stretch>
        </p:blipFill>
        <p:spPr bwMode="auto">
          <a:xfrm>
            <a:off x="457200" y="2992760"/>
            <a:ext cx="5629077" cy="2664296"/>
          </a:xfrm>
          <a:prstGeom prst="rect">
            <a:avLst/>
          </a:prstGeom>
          <a:noFill/>
          <a:ln w="9525">
            <a:noFill/>
            <a:miter lim="800000"/>
            <a:headEnd/>
            <a:tailEnd/>
          </a:ln>
          <a:effectLst/>
        </p:spPr>
      </p:pic>
      <p:sp>
        <p:nvSpPr>
          <p:cNvPr id="8" name="右矢印 7"/>
          <p:cNvSpPr/>
          <p:nvPr/>
        </p:nvSpPr>
        <p:spPr>
          <a:xfrm rot="9705129">
            <a:off x="5626720" y="4445099"/>
            <a:ext cx="1733294" cy="5760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 name="タイトル 1"/>
          <p:cNvSpPr>
            <a:spLocks noGrp="1"/>
          </p:cNvSpPr>
          <p:nvPr>
            <p:ph type="title"/>
          </p:nvPr>
        </p:nvSpPr>
        <p:spPr>
          <a:xfrm>
            <a:off x="395536" y="332656"/>
            <a:ext cx="8075240" cy="824954"/>
          </a:xfrm>
        </p:spPr>
        <p:txBody>
          <a:bodyPr/>
          <a:lstStyle/>
          <a:p>
            <a:r>
              <a:rPr lang="en-US" altLang="ja-JP" sz="3000" dirty="0" smtClean="0"/>
              <a:t>2.1  Property proving</a:t>
            </a:r>
            <a:endParaRPr kumimoji="1" lang="ja-JP" altLang="en-US" sz="3000" dirty="0"/>
          </a:p>
        </p:txBody>
      </p:sp>
      <p:sp>
        <p:nvSpPr>
          <p:cNvPr id="3" name="コンテンツ プレースホルダ 2"/>
          <p:cNvSpPr>
            <a:spLocks noGrp="1"/>
          </p:cNvSpPr>
          <p:nvPr>
            <p:ph idx="1"/>
          </p:nvPr>
        </p:nvSpPr>
        <p:spPr>
          <a:xfrm>
            <a:off x="228600" y="1124744"/>
            <a:ext cx="8305800" cy="5047457"/>
          </a:xfrm>
        </p:spPr>
        <p:txBody>
          <a:bodyPr/>
          <a:lstStyle/>
          <a:p>
            <a:pPr>
              <a:buNone/>
            </a:pPr>
            <a:r>
              <a:rPr kumimoji="1" lang="en-US" altLang="ja-JP" dirty="0" smtClean="0"/>
              <a:t>The functionality to prove that logical expression(s) in the verification model is always meet with the controller model </a:t>
            </a:r>
            <a:endParaRPr kumimoji="1" lang="ja-JP" altLang="en-US" dirty="0"/>
          </a:p>
        </p:txBody>
      </p:sp>
      <p:sp>
        <p:nvSpPr>
          <p:cNvPr id="6" name="メモ 5"/>
          <p:cNvSpPr/>
          <p:nvPr/>
        </p:nvSpPr>
        <p:spPr>
          <a:xfrm>
            <a:off x="7403231" y="3962400"/>
            <a:ext cx="1599437" cy="859160"/>
          </a:xfrm>
          <a:prstGeom prst="foldedCorne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verification specification</a:t>
            </a:r>
            <a:endParaRPr kumimoji="1" lang="ja-JP" altLang="en-US" b="1" dirty="0" smtClean="0">
              <a:solidFill>
                <a:schemeClr val="tx1"/>
              </a:solidFill>
              <a:latin typeface="Arial" pitchFamily="34" charset="0"/>
              <a:cs typeface="Arial" pitchFamily="34" charset="0"/>
            </a:endParaRPr>
          </a:p>
        </p:txBody>
      </p:sp>
      <p:sp>
        <p:nvSpPr>
          <p:cNvPr id="5" name="メモ 4"/>
          <p:cNvSpPr/>
          <p:nvPr/>
        </p:nvSpPr>
        <p:spPr>
          <a:xfrm>
            <a:off x="5724127" y="2780928"/>
            <a:ext cx="1682495" cy="792088"/>
          </a:xfrm>
          <a:prstGeom prst="foldedCorne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Requirement specification</a:t>
            </a:r>
            <a:endParaRPr kumimoji="1" lang="ja-JP" altLang="en-US" b="1" dirty="0" smtClean="0">
              <a:solidFill>
                <a:schemeClr val="tx1"/>
              </a:solidFill>
              <a:latin typeface="Arial" pitchFamily="34" charset="0"/>
              <a:cs typeface="Arial" pitchFamily="34" charset="0"/>
            </a:endParaRPr>
          </a:p>
        </p:txBody>
      </p:sp>
      <p:sp>
        <p:nvSpPr>
          <p:cNvPr id="7" name="右矢印 6"/>
          <p:cNvSpPr/>
          <p:nvPr/>
        </p:nvSpPr>
        <p:spPr>
          <a:xfrm rot="9956958">
            <a:off x="3458562" y="3241825"/>
            <a:ext cx="2088232" cy="5760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9" name="テキスト ボックス 8"/>
          <p:cNvSpPr txBox="1"/>
          <p:nvPr/>
        </p:nvSpPr>
        <p:spPr>
          <a:xfrm>
            <a:off x="2267744" y="2564904"/>
            <a:ext cx="2399311"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Controller model</a:t>
            </a:r>
            <a:endParaRPr kumimoji="1" lang="ja-JP" altLang="en-US" sz="2000" dirty="0">
              <a:latin typeface="Arial" pitchFamily="34" charset="0"/>
              <a:cs typeface="Arial" pitchFamily="34" charset="0"/>
            </a:endParaRPr>
          </a:p>
        </p:txBody>
      </p:sp>
      <p:sp>
        <p:nvSpPr>
          <p:cNvPr id="10" name="テキスト ボックス 9"/>
          <p:cNvSpPr txBox="1"/>
          <p:nvPr/>
        </p:nvSpPr>
        <p:spPr>
          <a:xfrm>
            <a:off x="6064044" y="4939797"/>
            <a:ext cx="2938625" cy="646331"/>
          </a:xfrm>
          <a:prstGeom prst="rect">
            <a:avLst/>
          </a:prstGeom>
          <a:noFill/>
        </p:spPr>
        <p:txBody>
          <a:bodyPr wrap="square" rtlCol="0">
            <a:spAutoFit/>
          </a:bodyPr>
          <a:lstStyle/>
          <a:p>
            <a:r>
              <a:rPr kumimoji="1" lang="en-US" altLang="ja-JP" dirty="0" smtClean="0">
                <a:latin typeface="Arial" pitchFamily="34" charset="0"/>
                <a:cs typeface="Arial" pitchFamily="34" charset="0"/>
              </a:rPr>
              <a:t>Verification model </a:t>
            </a:r>
            <a:br>
              <a:rPr kumimoji="1" lang="en-US" altLang="ja-JP" dirty="0" smtClean="0">
                <a:latin typeface="Arial" pitchFamily="34" charset="0"/>
                <a:cs typeface="Arial" pitchFamily="34" charset="0"/>
              </a:rPr>
            </a:br>
            <a:endParaRPr kumimoji="1" lang="ja-JP" altLang="en-US" dirty="0">
              <a:latin typeface="Arial" pitchFamily="34" charset="0"/>
              <a:cs typeface="Arial" pitchFamily="34" charset="0"/>
            </a:endParaRPr>
          </a:p>
        </p:txBody>
      </p:sp>
      <p:grpSp>
        <p:nvGrpSpPr>
          <p:cNvPr id="14" name="グループ化 13"/>
          <p:cNvGrpSpPr/>
          <p:nvPr/>
        </p:nvGrpSpPr>
        <p:grpSpPr>
          <a:xfrm>
            <a:off x="107504" y="3792861"/>
            <a:ext cx="5443210" cy="1666017"/>
            <a:chOff x="107504" y="4584949"/>
            <a:chExt cx="5443210" cy="1666017"/>
          </a:xfrm>
        </p:grpSpPr>
        <p:sp>
          <p:nvSpPr>
            <p:cNvPr id="11" name="右カーブ矢印 10"/>
            <p:cNvSpPr/>
            <p:nvPr/>
          </p:nvSpPr>
          <p:spPr>
            <a:xfrm rot="17996049">
              <a:off x="3395392" y="5098838"/>
              <a:ext cx="864096" cy="1440160"/>
            </a:xfrm>
            <a:prstGeom prst="curv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2" name="右カーブ矢印 11"/>
            <p:cNvSpPr/>
            <p:nvPr/>
          </p:nvSpPr>
          <p:spPr>
            <a:xfrm rot="7114977">
              <a:off x="3970865" y="4296917"/>
              <a:ext cx="864096" cy="1440160"/>
            </a:xfrm>
            <a:prstGeom prst="curv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3" name="テキスト ボックス 12"/>
            <p:cNvSpPr txBox="1"/>
            <p:nvPr/>
          </p:nvSpPr>
          <p:spPr>
            <a:xfrm>
              <a:off x="107504" y="5229200"/>
              <a:ext cx="5443210" cy="858857"/>
            </a:xfrm>
            <a:prstGeom prst="horizontalScroll">
              <a:avLst/>
            </a:prstGeom>
            <a:solidFill>
              <a:srgbClr val="00B0F0"/>
            </a:solidFill>
            <a:ln>
              <a:solidFill>
                <a:schemeClr val="tx1"/>
              </a:solidFill>
            </a:ln>
          </p:spPr>
          <p:txBody>
            <a:bodyPr wrap="square" rtlCol="0">
              <a:spAutoFit/>
            </a:bodyPr>
            <a:lstStyle/>
            <a:p>
              <a:r>
                <a:rPr kumimoji="1" lang="en-US" altLang="ja-JP" dirty="0" smtClean="0">
                  <a:latin typeface="Arial" pitchFamily="34" charset="0"/>
                  <a:cs typeface="Arial" pitchFamily="34" charset="0"/>
                </a:rPr>
                <a:t>Is the controller model always meet with logical expression(s) in the verification model?</a:t>
              </a:r>
              <a:endParaRPr kumimoji="1" lang="ja-JP" altLang="en-US" dirty="0">
                <a:latin typeface="Arial" pitchFamily="34" charset="0"/>
                <a:cs typeface="Arial" pitchFamily="34" charset="0"/>
              </a:endParaRPr>
            </a:p>
          </p:txBody>
        </p:sp>
      </p:grpSp>
      <p:sp>
        <p:nvSpPr>
          <p:cNvPr id="19" name="横巻き 18"/>
          <p:cNvSpPr/>
          <p:nvPr/>
        </p:nvSpPr>
        <p:spPr>
          <a:xfrm>
            <a:off x="1268072" y="5583560"/>
            <a:ext cx="4756541" cy="620688"/>
          </a:xfrm>
          <a:prstGeom prst="horizontalScroll">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Automatic equivalency checking between requirement and model</a:t>
            </a:r>
            <a:endParaRPr kumimoji="1" lang="ja-JP" altLang="en-US" b="1" dirty="0" smtClean="0">
              <a:solidFill>
                <a:schemeClr val="tx1"/>
              </a:solidFill>
              <a:latin typeface="Arial" pitchFamily="34" charset="0"/>
              <a:cs typeface="Arial" pitchFamily="34" charset="0"/>
            </a:endParaRPr>
          </a:p>
        </p:txBody>
      </p:sp>
      <p:sp>
        <p:nvSpPr>
          <p:cNvPr id="17" name="正方形/長方形 16"/>
          <p:cNvSpPr/>
          <p:nvPr/>
        </p:nvSpPr>
        <p:spPr>
          <a:xfrm>
            <a:off x="0" y="6519446"/>
            <a:ext cx="2536144" cy="338554"/>
          </a:xfrm>
          <a:prstGeom prst="rect">
            <a:avLst/>
          </a:prstGeom>
          <a:ln w="28575">
            <a:solidFill>
              <a:schemeClr val="tx2"/>
            </a:solidFill>
          </a:ln>
        </p:spPr>
        <p:txBody>
          <a:bodyPr wrap="square">
            <a:spAutoFit/>
          </a:bodyPr>
          <a:lstStyle/>
          <a:p>
            <a:r>
              <a:rPr kumimoji="1" lang="en-US" altLang="ja-JP" sz="1600" b="1" smtClean="0">
                <a:solidFill>
                  <a:schemeClr val="tx2"/>
                </a:solidFill>
                <a:latin typeface="Arial" pitchFamily="34" charset="0"/>
              </a:rPr>
              <a:t>Simulink Design Verifier</a:t>
            </a:r>
            <a:endParaRPr lang="ja-JP" altLang="en-US" sz="1600" b="1" dirty="0">
              <a:solidFill>
                <a:schemeClr val="tx2"/>
              </a:solidFill>
            </a:endParaRPr>
          </a:p>
        </p:txBody>
      </p:sp>
      <p:sp>
        <p:nvSpPr>
          <p:cNvPr id="21" name="右矢印 20"/>
          <p:cNvSpPr/>
          <p:nvPr/>
        </p:nvSpPr>
        <p:spPr>
          <a:xfrm rot="2852397">
            <a:off x="7210289" y="3329407"/>
            <a:ext cx="546626" cy="57606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39282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5" grpId="0" animBg="1"/>
      <p:bldP spid="7" grpId="0" animBg="1"/>
      <p:bldP spid="9" grpId="0"/>
      <p:bldP spid="10" grpId="0"/>
      <p:bldP spid="19" grpId="0" animBg="1"/>
      <p:bldP spid="2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2.2  Analysis result by Property proving</a:t>
            </a:r>
            <a:endParaRPr kumimoji="1" lang="ja-JP" altLang="en-US" dirty="0"/>
          </a:p>
        </p:txBody>
      </p:sp>
      <p:sp>
        <p:nvSpPr>
          <p:cNvPr id="3" name="コンテンツ プレースホルダ 2"/>
          <p:cNvSpPr>
            <a:spLocks noGrp="1"/>
          </p:cNvSpPr>
          <p:nvPr>
            <p:ph idx="1"/>
          </p:nvPr>
        </p:nvSpPr>
        <p:spPr>
          <a:xfrm>
            <a:off x="381000" y="4114800"/>
            <a:ext cx="5127104" cy="1600200"/>
          </a:xfrm>
        </p:spPr>
        <p:txBody>
          <a:bodyPr/>
          <a:lstStyle/>
          <a:p>
            <a:pPr marL="0" indent="0">
              <a:buSzPct val="40000"/>
              <a:buNone/>
            </a:pPr>
            <a:r>
              <a:rPr lang="en-US" altLang="ja-JP" sz="3600" dirty="0" smtClean="0"/>
              <a:t>False</a:t>
            </a:r>
          </a:p>
          <a:p>
            <a:pPr lvl="1">
              <a:buNone/>
            </a:pPr>
            <a:r>
              <a:rPr lang="en-US" altLang="ja-JP" dirty="0" smtClean="0"/>
              <a:t>Counter example(s) will be generated as evidence(s).</a:t>
            </a:r>
            <a:endParaRPr kumimoji="1" lang="ja-JP" altLang="en-US" dirty="0" smtClean="0"/>
          </a:p>
        </p:txBody>
      </p:sp>
      <p:grpSp>
        <p:nvGrpSpPr>
          <p:cNvPr id="21" name="グループ化 20"/>
          <p:cNvGrpSpPr/>
          <p:nvPr/>
        </p:nvGrpSpPr>
        <p:grpSpPr>
          <a:xfrm>
            <a:off x="4495800" y="4387751"/>
            <a:ext cx="4495800" cy="2470249"/>
            <a:chOff x="4495800" y="4387751"/>
            <a:chExt cx="4495800" cy="2470249"/>
          </a:xfrm>
        </p:grpSpPr>
        <p:pic>
          <p:nvPicPr>
            <p:cNvPr id="20" name="Picture 3"/>
            <p:cNvPicPr>
              <a:picLocks noChangeAspect="1" noChangeArrowheads="1"/>
            </p:cNvPicPr>
            <p:nvPr/>
          </p:nvPicPr>
          <p:blipFill>
            <a:blip r:embed="rId3" cstate="print"/>
            <a:srcRect/>
            <a:stretch>
              <a:fillRect/>
            </a:stretch>
          </p:blipFill>
          <p:spPr bwMode="auto">
            <a:xfrm>
              <a:off x="4495800" y="5517987"/>
              <a:ext cx="2399928" cy="1340013"/>
            </a:xfrm>
            <a:prstGeom prst="rect">
              <a:avLst/>
            </a:prstGeom>
            <a:noFill/>
            <a:ln w="9525">
              <a:noFill/>
              <a:miter lim="800000"/>
              <a:headEnd/>
              <a:tailEnd/>
            </a:ln>
          </p:spPr>
        </p:pic>
        <p:pic>
          <p:nvPicPr>
            <p:cNvPr id="59399" name="Picture 7"/>
            <p:cNvPicPr>
              <a:picLocks noChangeAspect="1" noChangeArrowheads="1"/>
            </p:cNvPicPr>
            <p:nvPr/>
          </p:nvPicPr>
          <p:blipFill>
            <a:blip r:embed="rId4" cstate="print"/>
            <a:srcRect/>
            <a:stretch>
              <a:fillRect/>
            </a:stretch>
          </p:blipFill>
          <p:spPr bwMode="auto">
            <a:xfrm>
              <a:off x="5943600" y="4953000"/>
              <a:ext cx="2672295" cy="1731730"/>
            </a:xfrm>
            <a:prstGeom prst="rect">
              <a:avLst/>
            </a:prstGeom>
            <a:noFill/>
            <a:ln w="9525">
              <a:noFill/>
              <a:miter lim="800000"/>
              <a:headEnd/>
              <a:tailEnd/>
            </a:ln>
          </p:spPr>
        </p:pic>
        <p:sp>
          <p:nvSpPr>
            <p:cNvPr id="12" name="テキスト ボックス 11"/>
            <p:cNvSpPr txBox="1"/>
            <p:nvPr/>
          </p:nvSpPr>
          <p:spPr>
            <a:xfrm>
              <a:off x="5715000" y="4387751"/>
              <a:ext cx="3276600" cy="769441"/>
            </a:xfrm>
            <a:prstGeom prst="rect">
              <a:avLst/>
            </a:prstGeom>
            <a:solidFill>
              <a:schemeClr val="accent1"/>
            </a:solidFill>
          </p:spPr>
          <p:txBody>
            <a:bodyPr wrap="square" rtlCol="0">
              <a:spAutoFit/>
            </a:bodyPr>
            <a:lstStyle/>
            <a:p>
              <a:r>
                <a:rPr kumimoji="1" lang="en-US" altLang="ja-JP" sz="2200" dirty="0" smtClean="0">
                  <a:latin typeface="Arial" pitchFamily="34" charset="0"/>
                  <a:cs typeface="Arial" pitchFamily="34" charset="0"/>
                </a:rPr>
                <a:t>A model containing counter example</a:t>
              </a:r>
              <a:endParaRPr kumimoji="1" lang="ja-JP" altLang="en-US" sz="2200" dirty="0">
                <a:latin typeface="Arial" pitchFamily="34" charset="0"/>
                <a:cs typeface="Arial" pitchFamily="34" charset="0"/>
              </a:endParaRPr>
            </a:p>
          </p:txBody>
        </p:sp>
      </p:grpSp>
      <p:sp>
        <p:nvSpPr>
          <p:cNvPr id="16" name="正方形/長方形 15"/>
          <p:cNvSpPr/>
          <p:nvPr/>
        </p:nvSpPr>
        <p:spPr>
          <a:xfrm>
            <a:off x="0" y="6519446"/>
            <a:ext cx="2536144" cy="338554"/>
          </a:xfrm>
          <a:prstGeom prst="rect">
            <a:avLst/>
          </a:prstGeom>
          <a:ln w="28575">
            <a:solidFill>
              <a:schemeClr val="tx2"/>
            </a:solidFill>
          </a:ln>
        </p:spPr>
        <p:txBody>
          <a:bodyPr wrap="square">
            <a:spAutoFit/>
          </a:bodyPr>
          <a:lstStyle/>
          <a:p>
            <a:r>
              <a:rPr kumimoji="1" lang="en-US" altLang="ja-JP" sz="1600" b="1" smtClean="0">
                <a:solidFill>
                  <a:schemeClr val="tx2"/>
                </a:solidFill>
                <a:latin typeface="Arial" pitchFamily="34" charset="0"/>
              </a:rPr>
              <a:t>Simulink Design Verifier</a:t>
            </a:r>
            <a:endParaRPr lang="ja-JP" altLang="en-US" sz="1600" b="1" dirty="0">
              <a:solidFill>
                <a:schemeClr val="tx2"/>
              </a:solidFill>
            </a:endParaRPr>
          </a:p>
        </p:txBody>
      </p:sp>
      <p:sp>
        <p:nvSpPr>
          <p:cNvPr id="15" name="テキスト ボックス 14"/>
          <p:cNvSpPr txBox="1"/>
          <p:nvPr/>
        </p:nvSpPr>
        <p:spPr>
          <a:xfrm>
            <a:off x="304800" y="1340768"/>
            <a:ext cx="5203304" cy="461665"/>
          </a:xfrm>
          <a:prstGeom prst="rect">
            <a:avLst/>
          </a:prstGeom>
          <a:noFill/>
        </p:spPr>
        <p:txBody>
          <a:bodyPr wrap="square" rtlCol="0">
            <a:spAutoFit/>
          </a:bodyPr>
          <a:lstStyle/>
          <a:p>
            <a:r>
              <a:rPr kumimoji="1" lang="en-US" altLang="ja-JP" sz="2400" dirty="0" smtClean="0">
                <a:latin typeface="Arial" pitchFamily="34" charset="0"/>
                <a:cs typeface="Arial" pitchFamily="34" charset="0"/>
              </a:rPr>
              <a:t>The analysis result:</a:t>
            </a:r>
            <a:endParaRPr kumimoji="1" lang="ja-JP" altLang="en-US" sz="2400" dirty="0">
              <a:latin typeface="Arial" pitchFamily="34" charset="0"/>
              <a:cs typeface="Arial" pitchFamily="34" charset="0"/>
            </a:endParaRPr>
          </a:p>
        </p:txBody>
      </p:sp>
      <p:grpSp>
        <p:nvGrpSpPr>
          <p:cNvPr id="19" name="グループ化 18"/>
          <p:cNvGrpSpPr/>
          <p:nvPr/>
        </p:nvGrpSpPr>
        <p:grpSpPr>
          <a:xfrm>
            <a:off x="5715000" y="1676400"/>
            <a:ext cx="2952328" cy="2380084"/>
            <a:chOff x="5715000" y="1676400"/>
            <a:chExt cx="2952328" cy="2380084"/>
          </a:xfrm>
        </p:grpSpPr>
        <p:grpSp>
          <p:nvGrpSpPr>
            <p:cNvPr id="13" name="グループ化 12"/>
            <p:cNvGrpSpPr/>
            <p:nvPr/>
          </p:nvGrpSpPr>
          <p:grpSpPr>
            <a:xfrm>
              <a:off x="5715000" y="1676400"/>
              <a:ext cx="2952328" cy="2380084"/>
              <a:chOff x="5796136" y="1700808"/>
              <a:chExt cx="2952328" cy="2380084"/>
            </a:xfrm>
          </p:grpSpPr>
          <p:pic>
            <p:nvPicPr>
              <p:cNvPr id="59394" name="Picture 2"/>
              <p:cNvPicPr>
                <a:picLocks noChangeAspect="1" noChangeArrowheads="1"/>
              </p:cNvPicPr>
              <p:nvPr/>
            </p:nvPicPr>
            <p:blipFill>
              <a:blip r:embed="rId5" cstate="print"/>
              <a:srcRect r="-4295" b="66713"/>
              <a:stretch>
                <a:fillRect/>
              </a:stretch>
            </p:blipFill>
            <p:spPr bwMode="auto">
              <a:xfrm>
                <a:off x="5940152" y="2204864"/>
                <a:ext cx="2808312" cy="1368152"/>
              </a:xfrm>
              <a:prstGeom prst="rect">
                <a:avLst/>
              </a:prstGeom>
              <a:noFill/>
              <a:ln w="9525">
                <a:noFill/>
                <a:miter lim="800000"/>
                <a:headEnd/>
                <a:tailEnd/>
              </a:ln>
            </p:spPr>
          </p:pic>
          <p:pic>
            <p:nvPicPr>
              <p:cNvPr id="59395" name="Picture 3"/>
              <p:cNvPicPr>
                <a:picLocks noChangeAspect="1" noChangeArrowheads="1"/>
              </p:cNvPicPr>
              <p:nvPr/>
            </p:nvPicPr>
            <p:blipFill>
              <a:blip r:embed="rId6" cstate="print"/>
              <a:srcRect/>
              <a:stretch>
                <a:fillRect/>
              </a:stretch>
            </p:blipFill>
            <p:spPr bwMode="auto">
              <a:xfrm>
                <a:off x="6804248" y="3356992"/>
                <a:ext cx="1905000" cy="723900"/>
              </a:xfrm>
              <a:prstGeom prst="rect">
                <a:avLst/>
              </a:prstGeom>
              <a:noFill/>
              <a:ln w="9525">
                <a:noFill/>
                <a:miter lim="800000"/>
                <a:headEnd/>
                <a:tailEnd/>
              </a:ln>
            </p:spPr>
          </p:pic>
          <p:sp>
            <p:nvSpPr>
              <p:cNvPr id="11" name="テキスト ボックス 10"/>
              <p:cNvSpPr txBox="1"/>
              <p:nvPr/>
            </p:nvSpPr>
            <p:spPr>
              <a:xfrm>
                <a:off x="5796136" y="1700808"/>
                <a:ext cx="1976264" cy="430887"/>
              </a:xfrm>
              <a:prstGeom prst="rect">
                <a:avLst/>
              </a:prstGeom>
              <a:solidFill>
                <a:schemeClr val="accent1"/>
              </a:solidFill>
            </p:spPr>
            <p:txBody>
              <a:bodyPr wrap="square" rtlCol="0">
                <a:spAutoFit/>
              </a:bodyPr>
              <a:lstStyle/>
              <a:p>
                <a:r>
                  <a:rPr kumimoji="1" lang="en-US" altLang="ja-JP" sz="2200" smtClean="0">
                    <a:latin typeface="Arial" pitchFamily="34" charset="0"/>
                    <a:cs typeface="Arial" pitchFamily="34" charset="0"/>
                  </a:rPr>
                  <a:t>Proof report</a:t>
                </a:r>
                <a:endParaRPr kumimoji="1" lang="ja-JP" altLang="en-US" sz="2200" dirty="0">
                  <a:latin typeface="Arial" pitchFamily="34" charset="0"/>
                  <a:cs typeface="Arial" pitchFamily="34" charset="0"/>
                </a:endParaRPr>
              </a:p>
            </p:txBody>
          </p:sp>
        </p:grpSp>
        <p:sp>
          <p:nvSpPr>
            <p:cNvPr id="17" name="正方形/長方形 16"/>
            <p:cNvSpPr/>
            <p:nvPr/>
          </p:nvSpPr>
          <p:spPr>
            <a:xfrm>
              <a:off x="6553200" y="3581400"/>
              <a:ext cx="1981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grpSp>
      <p:sp>
        <p:nvSpPr>
          <p:cNvPr id="18" name="コンテンツ プレースホルダ 2"/>
          <p:cNvSpPr txBox="1">
            <a:spLocks/>
          </p:cNvSpPr>
          <p:nvPr/>
        </p:nvSpPr>
        <p:spPr>
          <a:xfrm>
            <a:off x="403920" y="2132856"/>
            <a:ext cx="5472608" cy="1600200"/>
          </a:xfrm>
          <a:prstGeom prst="rect">
            <a:avLst/>
          </a:prstGeom>
        </p:spPr>
        <p:txBody>
          <a:bodyPr vert="horz" wrap="square" lIns="91440" tIns="45720" rIns="91440" bIns="45720" rtlCol="0">
            <a:noAutofit/>
          </a:bodyPr>
          <a:lstStyle/>
          <a:p>
            <a:pPr marR="0" lvl="0" algn="l" defTabSz="914400" rtl="0" eaLnBrk="1" fontAlgn="auto" latinLnBrk="0" hangingPunct="1">
              <a:lnSpc>
                <a:spcPct val="100000"/>
              </a:lnSpc>
              <a:spcBef>
                <a:spcPct val="20000"/>
              </a:spcBef>
              <a:spcAft>
                <a:spcPts val="0"/>
              </a:spcAft>
              <a:buClr>
                <a:schemeClr val="tx2"/>
              </a:buClr>
              <a:buSzPct val="75000"/>
              <a:tabLst/>
              <a:defRPr/>
            </a:pPr>
            <a:r>
              <a:rPr kumimoji="1" lang="en-US" altLang="ja-JP" sz="3600" b="0" i="0" u="none" strike="noStrike" kern="1200" cap="none" spc="0" normalizeH="0" baseline="0" noProof="0" dirty="0" smtClean="0">
                <a:ln>
                  <a:noFill/>
                </a:ln>
                <a:solidFill>
                  <a:schemeClr val="tx1"/>
                </a:solidFill>
                <a:effectLst/>
                <a:uLnTx/>
                <a:uFillTx/>
                <a:latin typeface="+mn-lt"/>
                <a:ea typeface="+mn-ea"/>
                <a:cs typeface="Arial" pitchFamily="34" charset="0"/>
              </a:rPr>
              <a:t>Truth: </a:t>
            </a:r>
          </a:p>
          <a:p>
            <a:pPr marL="742950" marR="0" lvl="1" indent="-285750" algn="l" defTabSz="914400" rtl="0" eaLnBrk="1" fontAlgn="auto" latinLnBrk="0" hangingPunct="1">
              <a:lnSpc>
                <a:spcPct val="105000"/>
              </a:lnSpc>
              <a:spcBef>
                <a:spcPct val="20000"/>
              </a:spcBef>
              <a:spcAft>
                <a:spcPts val="0"/>
              </a:spcAft>
              <a:buClr>
                <a:schemeClr val="tx2"/>
              </a:buClr>
              <a:buSzTx/>
              <a:buFont typeface="Arial" pitchFamily="34" charset="0"/>
              <a:buNone/>
              <a:tabLst/>
              <a:defRPr/>
            </a:pPr>
            <a:r>
              <a:rPr kumimoji="0" lang="en-US" altLang="ja-JP" b="0" i="0" u="none" strike="noStrike" kern="1200" cap="none" spc="0" normalizeH="0" baseline="0" noProof="0" dirty="0" smtClean="0">
                <a:ln>
                  <a:noFill/>
                </a:ln>
                <a:solidFill>
                  <a:schemeClr val="tx1"/>
                </a:solidFill>
                <a:effectLst/>
                <a:uLnTx/>
                <a:uFillTx/>
                <a:latin typeface="+mn-lt"/>
                <a:ea typeface="+mn-ea"/>
                <a:cs typeface="Arial" pitchFamily="34" charset="0"/>
              </a:rPr>
              <a:t>It is proved for</a:t>
            </a:r>
            <a:r>
              <a:rPr kumimoji="0" lang="en-US" altLang="ja-JP" b="0" i="0" u="none" strike="noStrike" kern="1200" cap="none" spc="0" normalizeH="0" noProof="0" dirty="0" smtClean="0">
                <a:ln>
                  <a:noFill/>
                </a:ln>
                <a:solidFill>
                  <a:schemeClr val="tx1"/>
                </a:solidFill>
                <a:effectLst/>
                <a:uLnTx/>
                <a:uFillTx/>
                <a:latin typeface="+mn-lt"/>
                <a:ea typeface="+mn-ea"/>
                <a:cs typeface="Arial" pitchFamily="34" charset="0"/>
              </a:rPr>
              <a:t> infinite time period or specified time period.</a:t>
            </a:r>
            <a:endParaRPr kumimoji="0" lang="en-US" altLang="ja-JP" b="0" i="0" u="none" strike="noStrike" kern="1200" cap="none" spc="0" normalizeH="0" baseline="0" noProof="0" dirty="0" smtClean="0">
              <a:ln>
                <a:noFill/>
              </a:ln>
              <a:solidFill>
                <a:schemeClr val="tx1"/>
              </a:solidFill>
              <a:effectLst/>
              <a:uLnTx/>
              <a:uFillTx/>
              <a:latin typeface="+mn-lt"/>
              <a:ea typeface="+mn-ea"/>
              <a:cs typeface="Arial" pitchFamily="34" charset="0"/>
            </a:endParaRPr>
          </a:p>
          <a:p>
            <a:pPr marL="742950" marR="0" lvl="1" indent="-285750" algn="l" defTabSz="914400" rtl="0" eaLnBrk="1" fontAlgn="auto" latinLnBrk="0" hangingPunct="1">
              <a:lnSpc>
                <a:spcPct val="105000"/>
              </a:lnSpc>
              <a:spcBef>
                <a:spcPct val="20000"/>
              </a:spcBef>
              <a:spcAft>
                <a:spcPts val="0"/>
              </a:spcAft>
              <a:buClr>
                <a:schemeClr val="tx2"/>
              </a:buClr>
              <a:buSzTx/>
              <a:buFont typeface="Arial" pitchFamily="34" charset="0"/>
              <a:buNone/>
              <a:tabLst/>
              <a:defRPr/>
            </a:pPr>
            <a:r>
              <a:rPr kumimoji="0" lang="en-US" altLang="ja-JP" b="0" i="0" u="none" strike="noStrike" kern="1200" cap="none" spc="0" normalizeH="0" baseline="0" noProof="0" dirty="0" smtClean="0">
                <a:ln>
                  <a:noFill/>
                </a:ln>
                <a:solidFill>
                  <a:schemeClr val="tx1"/>
                </a:solidFill>
                <a:effectLst/>
                <a:uLnTx/>
                <a:uFillTx/>
                <a:latin typeface="+mn-lt"/>
                <a:ea typeface="+mn-ea"/>
                <a:cs typeface="Arial" pitchFamily="34" charset="0"/>
              </a:rPr>
              <a:t>-&gt; a proof report is generated.</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Arial" pitchFamily="34" charset="0"/>
            </a:endParaRPr>
          </a:p>
        </p:txBody>
      </p:sp>
    </p:spTree>
    <p:extLst>
      <p:ext uri="{BB962C8B-B14F-4D97-AF65-F5344CB8AC3E}">
        <p14:creationId xmlns:p14="http://schemas.microsoft.com/office/powerpoint/2010/main" val="428453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323528" y="1371600"/>
            <a:ext cx="8453417" cy="5224463"/>
          </a:xfrm>
          <a:prstGeom prst="rect">
            <a:avLst/>
          </a:prstGeom>
          <a:noFill/>
          <a:ln w="9525">
            <a:noFill/>
            <a:miter lim="800000"/>
            <a:headEnd/>
            <a:tailEnd/>
          </a:ln>
        </p:spPr>
      </p:pic>
      <p:sp>
        <p:nvSpPr>
          <p:cNvPr id="2" name="タイトル 1"/>
          <p:cNvSpPr>
            <a:spLocks noGrp="1"/>
          </p:cNvSpPr>
          <p:nvPr>
            <p:ph type="title"/>
          </p:nvPr>
        </p:nvSpPr>
        <p:spPr/>
        <p:txBody>
          <a:bodyPr/>
          <a:lstStyle/>
          <a:p>
            <a:r>
              <a:rPr kumimoji="1" lang="en-US" altLang="ja-JP" dirty="0" smtClean="0"/>
              <a:t>2.3  Property proving Model example</a:t>
            </a:r>
            <a:endParaRPr kumimoji="1" lang="ja-JP" altLang="en-US" dirty="0"/>
          </a:p>
        </p:txBody>
      </p:sp>
      <p:sp>
        <p:nvSpPr>
          <p:cNvPr id="5" name="テキスト ボックス 4"/>
          <p:cNvSpPr txBox="1"/>
          <p:nvPr/>
        </p:nvSpPr>
        <p:spPr>
          <a:xfrm>
            <a:off x="7812360" y="4653136"/>
            <a:ext cx="1224136" cy="584775"/>
          </a:xfrm>
          <a:prstGeom prst="wedgeRectCallout">
            <a:avLst>
              <a:gd name="adj1" fmla="val -48921"/>
              <a:gd name="adj2" fmla="val 81032"/>
            </a:avLst>
          </a:prstGeom>
          <a:solidFill>
            <a:schemeClr val="accent1"/>
          </a:solidFill>
        </p:spPr>
        <p:txBody>
          <a:bodyPr wrap="square" rtlCol="0">
            <a:spAutoFit/>
          </a:bodyPr>
          <a:lstStyle/>
          <a:p>
            <a:pPr algn="ctr"/>
            <a:r>
              <a:rPr kumimoji="1" lang="en-US" altLang="ja-JP" sz="1600" dirty="0" smtClean="0">
                <a:latin typeface="Arial" pitchFamily="34" charset="0"/>
                <a:cs typeface="Arial" pitchFamily="34" charset="0"/>
              </a:rPr>
              <a:t>Verification</a:t>
            </a:r>
            <a:br>
              <a:rPr kumimoji="1" lang="en-US" altLang="ja-JP" sz="1600" dirty="0" smtClean="0">
                <a:latin typeface="Arial" pitchFamily="34" charset="0"/>
                <a:cs typeface="Arial" pitchFamily="34" charset="0"/>
              </a:rPr>
            </a:br>
            <a:r>
              <a:rPr kumimoji="1" lang="en-US" altLang="ja-JP" sz="1600" dirty="0" smtClean="0">
                <a:latin typeface="Arial" pitchFamily="34" charset="0"/>
                <a:cs typeface="Arial" pitchFamily="34" charset="0"/>
              </a:rPr>
              <a:t>Subsystem</a:t>
            </a:r>
            <a:endParaRPr kumimoji="1" lang="ja-JP" altLang="en-US" sz="1600" dirty="0">
              <a:latin typeface="Arial" pitchFamily="34" charset="0"/>
              <a:cs typeface="Arial" pitchFamily="34" charset="0"/>
            </a:endParaRPr>
          </a:p>
        </p:txBody>
      </p:sp>
      <p:sp>
        <p:nvSpPr>
          <p:cNvPr id="6" name="四角形吹き出し 5"/>
          <p:cNvSpPr/>
          <p:nvPr/>
        </p:nvSpPr>
        <p:spPr>
          <a:xfrm>
            <a:off x="3419872" y="5638800"/>
            <a:ext cx="1821904" cy="742528"/>
          </a:xfrm>
          <a:prstGeom prst="wedgeRectCallout">
            <a:avLst>
              <a:gd name="adj1" fmla="val 85492"/>
              <a:gd name="adj2" fmla="val -3591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The signal relevant to the properties</a:t>
            </a:r>
            <a:endParaRPr kumimoji="1" lang="ja-JP" alt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013439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22176"/>
            <a:ext cx="8534400" cy="990600"/>
          </a:xfrm>
        </p:spPr>
        <p:txBody>
          <a:bodyPr/>
          <a:lstStyle/>
          <a:p>
            <a:r>
              <a:rPr lang="en-US" altLang="ja-JP" sz="2400" dirty="0" smtClean="0"/>
              <a:t>2.4  Property proving - Example of property Description</a:t>
            </a:r>
            <a:endParaRPr kumimoji="1" lang="ja-JP" altLang="en-US" sz="2400" dirty="0"/>
          </a:p>
        </p:txBody>
      </p:sp>
      <p:pic>
        <p:nvPicPr>
          <p:cNvPr id="62467" name="Picture 3"/>
          <p:cNvPicPr>
            <a:picLocks noChangeAspect="1" noChangeArrowheads="1"/>
          </p:cNvPicPr>
          <p:nvPr/>
        </p:nvPicPr>
        <p:blipFill>
          <a:blip r:embed="rId3" cstate="print"/>
          <a:srcRect l="2722" t="13459" r="5312" b="14401"/>
          <a:stretch>
            <a:fillRect/>
          </a:stretch>
        </p:blipFill>
        <p:spPr bwMode="auto">
          <a:xfrm>
            <a:off x="395536" y="1412776"/>
            <a:ext cx="7848872" cy="4855659"/>
          </a:xfrm>
          <a:prstGeom prst="rect">
            <a:avLst/>
          </a:prstGeom>
          <a:noFill/>
          <a:ln w="9525">
            <a:noFill/>
            <a:miter lim="800000"/>
            <a:headEnd/>
            <a:tailEnd/>
          </a:ln>
        </p:spPr>
      </p:pic>
      <p:sp>
        <p:nvSpPr>
          <p:cNvPr id="6" name="四角形吹き出し 5"/>
          <p:cNvSpPr/>
          <p:nvPr/>
        </p:nvSpPr>
        <p:spPr>
          <a:xfrm>
            <a:off x="1268072" y="5669028"/>
            <a:ext cx="2160240" cy="576064"/>
          </a:xfrm>
          <a:prstGeom prst="wedgeRectCallout">
            <a:avLst>
              <a:gd name="adj1" fmla="val -30127"/>
              <a:gd name="adj2" fmla="val -7487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Assumption</a:t>
            </a:r>
            <a:endParaRPr kumimoji="1" lang="ja-JP" altLang="en-US" b="1" dirty="0" smtClean="0">
              <a:solidFill>
                <a:schemeClr val="tx1"/>
              </a:solidFill>
              <a:latin typeface="Arial" pitchFamily="34" charset="0"/>
              <a:cs typeface="Arial" pitchFamily="34" charset="0"/>
            </a:endParaRPr>
          </a:p>
        </p:txBody>
      </p:sp>
      <p:sp>
        <p:nvSpPr>
          <p:cNvPr id="7" name="四角形吹き出し 6"/>
          <p:cNvSpPr/>
          <p:nvPr/>
        </p:nvSpPr>
        <p:spPr>
          <a:xfrm>
            <a:off x="6444208" y="4149080"/>
            <a:ext cx="2547392" cy="864096"/>
          </a:xfrm>
          <a:prstGeom prst="wedgeRectCallout">
            <a:avLst>
              <a:gd name="adj1" fmla="val -38275"/>
              <a:gd name="adj2" fmla="val -69249"/>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Prove that input of P block is always true</a:t>
            </a:r>
            <a:endParaRPr kumimoji="1" lang="ja-JP" altLang="en-US" b="1" dirty="0" smtClean="0">
              <a:solidFill>
                <a:schemeClr val="tx1"/>
              </a:solidFill>
              <a:latin typeface="Arial" pitchFamily="34" charset="0"/>
              <a:cs typeface="Arial" pitchFamily="34" charset="0"/>
            </a:endParaRPr>
          </a:p>
        </p:txBody>
      </p:sp>
      <p:sp>
        <p:nvSpPr>
          <p:cNvPr id="8" name="正方形/長方形 7"/>
          <p:cNvSpPr/>
          <p:nvPr/>
        </p:nvSpPr>
        <p:spPr>
          <a:xfrm>
            <a:off x="0" y="6519446"/>
            <a:ext cx="2536144" cy="338554"/>
          </a:xfrm>
          <a:prstGeom prst="rect">
            <a:avLst/>
          </a:prstGeom>
          <a:ln w="28575">
            <a:solidFill>
              <a:schemeClr val="tx2"/>
            </a:solidFill>
          </a:ln>
        </p:spPr>
        <p:txBody>
          <a:bodyPr wrap="square">
            <a:spAutoFit/>
          </a:bodyPr>
          <a:lstStyle/>
          <a:p>
            <a:r>
              <a:rPr kumimoji="1" lang="en-US" altLang="ja-JP" sz="1600" b="1" smtClean="0">
                <a:solidFill>
                  <a:schemeClr val="tx2"/>
                </a:solidFill>
                <a:latin typeface="Arial" pitchFamily="34" charset="0"/>
              </a:rPr>
              <a:t>Simulink Design Verifier</a:t>
            </a:r>
            <a:endParaRPr lang="ja-JP" altLang="en-US" sz="1600" b="1" dirty="0">
              <a:solidFill>
                <a:schemeClr val="tx2"/>
              </a:solidFill>
            </a:endParaRPr>
          </a:p>
        </p:txBody>
      </p:sp>
      <p:sp>
        <p:nvSpPr>
          <p:cNvPr id="11" name="正方形/長方形 10"/>
          <p:cNvSpPr/>
          <p:nvPr/>
        </p:nvSpPr>
        <p:spPr>
          <a:xfrm>
            <a:off x="3428312" y="1429907"/>
            <a:ext cx="4511352" cy="3275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dirty="0" smtClean="0">
                <a:solidFill>
                  <a:schemeClr val="tx1"/>
                </a:solidFill>
                <a:latin typeface="Arial" pitchFamily="34" charset="0"/>
                <a:cs typeface="Arial" pitchFamily="34" charset="0"/>
              </a:rPr>
              <a:t>Down signal shall be continued at least 1 sec if an obstacle is detected.</a:t>
            </a:r>
            <a:endParaRPr kumimoji="1" lang="ja-JP" altLang="en-US" sz="1200" b="1" dirty="0" smtClean="0">
              <a:solidFill>
                <a:schemeClr val="tx1"/>
              </a:solidFill>
              <a:latin typeface="Arial" pitchFamily="34" charset="0"/>
              <a:cs typeface="Arial" pitchFamily="34" charset="0"/>
            </a:endParaRPr>
          </a:p>
        </p:txBody>
      </p:sp>
      <p:sp>
        <p:nvSpPr>
          <p:cNvPr id="12" name="正方形/長方形 11"/>
          <p:cNvSpPr/>
          <p:nvPr/>
        </p:nvSpPr>
        <p:spPr>
          <a:xfrm>
            <a:off x="3457081" y="3230107"/>
            <a:ext cx="4511352" cy="3275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dirty="0" smtClean="0">
                <a:solidFill>
                  <a:schemeClr val="tx1"/>
                </a:solidFill>
                <a:latin typeface="Arial" pitchFamily="34" charset="0"/>
                <a:cs typeface="Arial" pitchFamily="34" charset="0"/>
              </a:rPr>
              <a:t>Down signal shall be continued at least 1 sec if an obstacle is detected. (Stateflow representation)</a:t>
            </a:r>
            <a:endParaRPr kumimoji="1" lang="ja-JP" altLang="en-US" sz="1200"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66882326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3" cstate="print"/>
          <a:srcRect l="2863" t="12876" r="-221" b="5577"/>
          <a:stretch>
            <a:fillRect/>
          </a:stretch>
        </p:blipFill>
        <p:spPr bwMode="auto">
          <a:xfrm>
            <a:off x="6156176" y="4149080"/>
            <a:ext cx="2448272" cy="2736304"/>
          </a:xfrm>
          <a:prstGeom prst="rect">
            <a:avLst/>
          </a:prstGeom>
          <a:noFill/>
          <a:ln w="9525">
            <a:noFill/>
            <a:miter lim="800000"/>
            <a:headEnd/>
            <a:tailEnd/>
          </a:ln>
        </p:spPr>
      </p:pic>
      <p:pic>
        <p:nvPicPr>
          <p:cNvPr id="19" name="Picture 5"/>
          <p:cNvPicPr>
            <a:picLocks noChangeAspect="1" noChangeArrowheads="1"/>
          </p:cNvPicPr>
          <p:nvPr/>
        </p:nvPicPr>
        <p:blipFill>
          <a:blip r:embed="rId4" cstate="print"/>
          <a:srcRect/>
          <a:stretch>
            <a:fillRect/>
          </a:stretch>
        </p:blipFill>
        <p:spPr bwMode="auto">
          <a:xfrm>
            <a:off x="4932040" y="2817912"/>
            <a:ext cx="4064556" cy="1315222"/>
          </a:xfrm>
          <a:prstGeom prst="rect">
            <a:avLst/>
          </a:prstGeom>
          <a:noFill/>
          <a:ln w="9525">
            <a:noFill/>
            <a:miter lim="800000"/>
            <a:headEnd/>
            <a:tailEnd/>
          </a:ln>
        </p:spPr>
      </p:pic>
      <p:sp>
        <p:nvSpPr>
          <p:cNvPr id="2" name="タイトル 1"/>
          <p:cNvSpPr>
            <a:spLocks noGrp="1"/>
          </p:cNvSpPr>
          <p:nvPr>
            <p:ph type="title"/>
          </p:nvPr>
        </p:nvSpPr>
        <p:spPr>
          <a:xfrm>
            <a:off x="457200" y="278160"/>
            <a:ext cx="8077200" cy="990600"/>
          </a:xfrm>
        </p:spPr>
        <p:txBody>
          <a:bodyPr/>
          <a:lstStyle/>
          <a:p>
            <a:r>
              <a:rPr lang="en-US" altLang="ja-JP" sz="2400" dirty="0" smtClean="0"/>
              <a:t>2.6  Property proving - Debugging counter example</a:t>
            </a:r>
            <a:endParaRPr kumimoji="1" lang="ja-JP" altLang="en-US" sz="2400" dirty="0"/>
          </a:p>
        </p:txBody>
      </p:sp>
      <p:sp>
        <p:nvSpPr>
          <p:cNvPr id="3" name="コンテンツ プレースホルダ 2"/>
          <p:cNvSpPr>
            <a:spLocks noGrp="1"/>
          </p:cNvSpPr>
          <p:nvPr>
            <p:ph idx="1"/>
          </p:nvPr>
        </p:nvSpPr>
        <p:spPr>
          <a:xfrm>
            <a:off x="457200" y="1124744"/>
            <a:ext cx="8229600" cy="4940425"/>
          </a:xfrm>
        </p:spPr>
        <p:txBody>
          <a:bodyPr/>
          <a:lstStyle/>
          <a:p>
            <a:pPr>
              <a:spcBef>
                <a:spcPts val="0"/>
              </a:spcBef>
              <a:buNone/>
            </a:pPr>
            <a:r>
              <a:rPr kumimoji="1" lang="en-US" altLang="ja-JP" sz="2000" dirty="0" smtClean="0"/>
              <a:t>If a property is falsified, you can </a:t>
            </a:r>
            <a:r>
              <a:rPr lang="en-US" altLang="ja-JP" sz="2000" dirty="0" smtClean="0"/>
              <a:t>debug it by simulating the harness model. </a:t>
            </a:r>
            <a:r>
              <a:rPr kumimoji="1" lang="en-US" altLang="ja-JP" sz="2000" dirty="0" smtClean="0"/>
              <a:t> The cause is included among requirement specification, controller model, verification specification, or verification model.</a:t>
            </a:r>
          </a:p>
          <a:p>
            <a:pPr>
              <a:spcBef>
                <a:spcPts val="0"/>
              </a:spcBef>
              <a:buNone/>
            </a:pPr>
            <a:r>
              <a:rPr lang="en-US" altLang="ja-JP" sz="2000" dirty="0" smtClean="0"/>
              <a:t>Only human being can justify </a:t>
            </a:r>
            <a:r>
              <a:rPr lang="en-US" altLang="ja-JP" sz="2000" dirty="0" smtClean="0"/>
              <a:t>the correctness.</a:t>
            </a:r>
            <a:endParaRPr kumimoji="1" lang="ja-JP" altLang="en-US" sz="2000" dirty="0"/>
          </a:p>
        </p:txBody>
      </p:sp>
      <p:pic>
        <p:nvPicPr>
          <p:cNvPr id="1027" name="Picture 3"/>
          <p:cNvPicPr>
            <a:picLocks noChangeAspect="1" noChangeArrowheads="1"/>
          </p:cNvPicPr>
          <p:nvPr/>
        </p:nvPicPr>
        <p:blipFill>
          <a:blip r:embed="rId5" cstate="print"/>
          <a:srcRect/>
          <a:stretch>
            <a:fillRect/>
          </a:stretch>
        </p:blipFill>
        <p:spPr bwMode="auto">
          <a:xfrm>
            <a:off x="323528" y="4160168"/>
            <a:ext cx="3923928" cy="2190947"/>
          </a:xfrm>
          <a:prstGeom prst="rect">
            <a:avLst/>
          </a:prstGeom>
          <a:noFill/>
          <a:ln w="9525">
            <a:noFill/>
            <a:miter lim="800000"/>
            <a:headEnd/>
            <a:tailEnd/>
          </a:ln>
        </p:spPr>
      </p:pic>
      <p:sp>
        <p:nvSpPr>
          <p:cNvPr id="9" name="四角形吹き出し 8"/>
          <p:cNvSpPr/>
          <p:nvPr/>
        </p:nvSpPr>
        <p:spPr>
          <a:xfrm>
            <a:off x="2339752" y="4114056"/>
            <a:ext cx="1907704" cy="360040"/>
          </a:xfrm>
          <a:prstGeom prst="wedgeRectCallout">
            <a:avLst>
              <a:gd name="adj1" fmla="val -36159"/>
              <a:gd name="adj2" fmla="val 103241"/>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Harness model</a:t>
            </a:r>
            <a:endParaRPr kumimoji="1" lang="ja-JP" altLang="en-US" b="1" dirty="0" smtClean="0">
              <a:solidFill>
                <a:schemeClr val="tx1"/>
              </a:solidFill>
              <a:latin typeface="Arial" pitchFamily="34" charset="0"/>
              <a:cs typeface="Arial" pitchFamily="34" charset="0"/>
            </a:endParaRPr>
          </a:p>
        </p:txBody>
      </p:sp>
      <p:sp>
        <p:nvSpPr>
          <p:cNvPr id="10" name="四角形吹き出し 9"/>
          <p:cNvSpPr/>
          <p:nvPr/>
        </p:nvSpPr>
        <p:spPr>
          <a:xfrm>
            <a:off x="4572000" y="4402088"/>
            <a:ext cx="2160240" cy="1008112"/>
          </a:xfrm>
          <a:prstGeom prst="wedgeRectCallout">
            <a:avLst>
              <a:gd name="adj1" fmla="val 115763"/>
              <a:gd name="adj2" fmla="val 8676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600" b="1" dirty="0" smtClean="0">
                <a:solidFill>
                  <a:schemeClr val="tx1"/>
                </a:solidFill>
                <a:latin typeface="Arial" pitchFamily="34" charset="0"/>
                <a:cs typeface="Arial" pitchFamily="34" charset="0"/>
              </a:rPr>
              <a:t>Down signal is finished in 0.8 sec.</a:t>
            </a:r>
            <a:endParaRPr kumimoji="1" lang="ja-JP" altLang="en-US" sz="1600" b="1" dirty="0" smtClean="0">
              <a:solidFill>
                <a:schemeClr val="tx1"/>
              </a:solidFill>
              <a:latin typeface="Arial" pitchFamily="34" charset="0"/>
              <a:cs typeface="Arial" pitchFamily="34" charset="0"/>
            </a:endParaRPr>
          </a:p>
        </p:txBody>
      </p:sp>
      <p:pic>
        <p:nvPicPr>
          <p:cNvPr id="1030" name="Picture 6"/>
          <p:cNvPicPr>
            <a:picLocks noChangeAspect="1" noChangeArrowheads="1"/>
          </p:cNvPicPr>
          <p:nvPr/>
        </p:nvPicPr>
        <p:blipFill>
          <a:blip r:embed="rId6" cstate="print"/>
          <a:srcRect/>
          <a:stretch>
            <a:fillRect/>
          </a:stretch>
        </p:blipFill>
        <p:spPr bwMode="auto">
          <a:xfrm>
            <a:off x="179512" y="2889920"/>
            <a:ext cx="2114376" cy="1854980"/>
          </a:xfrm>
          <a:prstGeom prst="rect">
            <a:avLst/>
          </a:prstGeom>
          <a:noFill/>
          <a:ln w="9525">
            <a:noFill/>
            <a:miter lim="800000"/>
            <a:headEnd/>
            <a:tailEnd/>
          </a:ln>
        </p:spPr>
      </p:pic>
      <p:sp>
        <p:nvSpPr>
          <p:cNvPr id="13" name="四角形吹き出し 12"/>
          <p:cNvSpPr/>
          <p:nvPr/>
        </p:nvSpPr>
        <p:spPr>
          <a:xfrm>
            <a:off x="6460976" y="2420888"/>
            <a:ext cx="2683024" cy="393576"/>
          </a:xfrm>
          <a:prstGeom prst="wedgeRectCallout">
            <a:avLst>
              <a:gd name="adj1" fmla="val -33246"/>
              <a:gd name="adj2" fmla="val 7383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600" b="1" dirty="0" smtClean="0">
                <a:solidFill>
                  <a:schemeClr val="tx1"/>
                </a:solidFill>
                <a:latin typeface="Arial" pitchFamily="34" charset="0"/>
                <a:cs typeface="Arial" pitchFamily="34" charset="0"/>
              </a:rPr>
              <a:t>This property is falsified.</a:t>
            </a:r>
            <a:endParaRPr kumimoji="1" lang="ja-JP" altLang="en-US" sz="1600" b="1" dirty="0" smtClean="0">
              <a:solidFill>
                <a:schemeClr val="tx1"/>
              </a:solidFill>
              <a:latin typeface="Arial" pitchFamily="34" charset="0"/>
              <a:cs typeface="Arial" pitchFamily="34" charset="0"/>
            </a:endParaRPr>
          </a:p>
        </p:txBody>
      </p:sp>
      <p:sp>
        <p:nvSpPr>
          <p:cNvPr id="14" name="AutoShape 6"/>
          <p:cNvSpPr>
            <a:spLocks noChangeArrowheads="1"/>
          </p:cNvSpPr>
          <p:nvPr/>
        </p:nvSpPr>
        <p:spPr bwMode="auto">
          <a:xfrm rot="10800000">
            <a:off x="179512" y="4762128"/>
            <a:ext cx="2088232" cy="504056"/>
          </a:xfrm>
          <a:prstGeom prst="triangle">
            <a:avLst>
              <a:gd name="adj" fmla="val 54365"/>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15" name="四角形吹き出し 14"/>
          <p:cNvSpPr/>
          <p:nvPr/>
        </p:nvSpPr>
        <p:spPr>
          <a:xfrm>
            <a:off x="2195736" y="3105944"/>
            <a:ext cx="1584176" cy="467072"/>
          </a:xfrm>
          <a:prstGeom prst="wedgeRectCallout">
            <a:avLst>
              <a:gd name="adj1" fmla="val -36159"/>
              <a:gd name="adj2" fmla="val 103241"/>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Counter example</a:t>
            </a:r>
            <a:endParaRPr kumimoji="1" lang="ja-JP" altLang="en-US" b="1" dirty="0" smtClean="0">
              <a:solidFill>
                <a:schemeClr val="tx1"/>
              </a:solidFill>
              <a:latin typeface="Arial" pitchFamily="34" charset="0"/>
              <a:cs typeface="Arial" pitchFamily="34" charset="0"/>
            </a:endParaRPr>
          </a:p>
        </p:txBody>
      </p:sp>
      <p:sp>
        <p:nvSpPr>
          <p:cNvPr id="16" name="V 字形矢印 15"/>
          <p:cNvSpPr/>
          <p:nvPr/>
        </p:nvSpPr>
        <p:spPr>
          <a:xfrm>
            <a:off x="3635896" y="5626224"/>
            <a:ext cx="2460104" cy="720080"/>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Simulation</a:t>
            </a:r>
            <a:endParaRPr kumimoji="1" lang="ja-JP" altLang="en-US" b="1" dirty="0" smtClean="0">
              <a:solidFill>
                <a:schemeClr val="tx1"/>
              </a:solidFill>
              <a:latin typeface="Arial" pitchFamily="34" charset="0"/>
              <a:cs typeface="Arial" pitchFamily="34" charset="0"/>
            </a:endParaRPr>
          </a:p>
        </p:txBody>
      </p:sp>
      <p:sp>
        <p:nvSpPr>
          <p:cNvPr id="18" name="正方形/長方形 17"/>
          <p:cNvSpPr/>
          <p:nvPr/>
        </p:nvSpPr>
        <p:spPr>
          <a:xfrm>
            <a:off x="0" y="6519446"/>
            <a:ext cx="2536144" cy="338554"/>
          </a:xfrm>
          <a:prstGeom prst="rect">
            <a:avLst/>
          </a:prstGeom>
          <a:ln w="28575">
            <a:solidFill>
              <a:schemeClr val="tx2"/>
            </a:solidFill>
          </a:ln>
        </p:spPr>
        <p:txBody>
          <a:bodyPr wrap="square">
            <a:spAutoFit/>
          </a:bodyPr>
          <a:lstStyle/>
          <a:p>
            <a:r>
              <a:rPr kumimoji="1" lang="en-US" altLang="ja-JP" sz="1600" b="1" smtClean="0">
                <a:solidFill>
                  <a:schemeClr val="tx2"/>
                </a:solidFill>
                <a:latin typeface="Arial" pitchFamily="34" charset="0"/>
              </a:rPr>
              <a:t>Simulink Design Verifier</a:t>
            </a:r>
            <a:endParaRPr lang="ja-JP" altLang="en-US" sz="1600" b="1" dirty="0">
              <a:solidFill>
                <a:schemeClr val="tx2"/>
              </a:solidFill>
            </a:endParaRPr>
          </a:p>
        </p:txBody>
      </p:sp>
      <p:sp>
        <p:nvSpPr>
          <p:cNvPr id="20" name="正方形/長方形 19"/>
          <p:cNvSpPr/>
          <p:nvPr/>
        </p:nvSpPr>
        <p:spPr>
          <a:xfrm>
            <a:off x="4381128" y="2885377"/>
            <a:ext cx="4511352" cy="3275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dirty="0" smtClean="0">
                <a:solidFill>
                  <a:schemeClr val="tx1"/>
                </a:solidFill>
                <a:latin typeface="Arial" pitchFamily="34" charset="0"/>
                <a:cs typeface="Arial" pitchFamily="34" charset="0"/>
              </a:rPr>
              <a:t>Down signal shall be continued at least 1 sec if an obstacle is detected.</a:t>
            </a:r>
            <a:endParaRPr kumimoji="1" lang="ja-JP" altLang="en-US" sz="1200"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712666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tLang="ja-JP" smtClean="0"/>
              <a:t>Example of description #1 of a verification order title</a:t>
            </a:r>
            <a:endParaRPr lang="en-US" altLang="ja-JP" dirty="0"/>
          </a:p>
        </p:txBody>
      </p:sp>
      <p:sp>
        <p:nvSpPr>
          <p:cNvPr id="239619" name="Rectangle 3"/>
          <p:cNvSpPr>
            <a:spLocks noGrp="1" noChangeArrowheads="1"/>
          </p:cNvSpPr>
          <p:nvPr>
            <p:ph idx="1"/>
          </p:nvPr>
        </p:nvSpPr>
        <p:spPr>
          <a:xfrm>
            <a:off x="609600" y="1557338"/>
            <a:ext cx="7824788" cy="4843462"/>
          </a:xfrm>
        </p:spPr>
        <p:txBody>
          <a:bodyPr/>
          <a:lstStyle/>
          <a:p>
            <a:pPr marL="342900" indent="-342900">
              <a:buFont typeface="Wingdings" pitchFamily="2" charset="2"/>
              <a:buNone/>
            </a:pPr>
            <a:r>
              <a:rPr lang="en-US" altLang="ja-JP" sz="2400" smtClean="0"/>
              <a:t>Propositional logic:   Use of A implies B </a:t>
            </a:r>
            <a:br>
              <a:rPr lang="en-US" altLang="ja-JP" sz="2400" smtClean="0"/>
            </a:br>
            <a:r>
              <a:rPr lang="en-US" altLang="ja-JP" sz="2400" smtClean="0"/>
              <a:t>= B is truth if &gt; A is truth. </a:t>
            </a:r>
            <a:br>
              <a:rPr lang="en-US" altLang="ja-JP" sz="2400" smtClean="0"/>
            </a:br>
            <a:r>
              <a:rPr lang="en-US" altLang="ja-JP" sz="2400" smtClean="0"/>
              <a:t>(When A is an imitation, truth and an imitation can take B)</a:t>
            </a:r>
            <a:endParaRPr lang="en-US" altLang="ja-JP" sz="2400" dirty="0"/>
          </a:p>
        </p:txBody>
      </p:sp>
      <p:graphicFrame>
        <p:nvGraphicFramePr>
          <p:cNvPr id="239623" name="Group 7"/>
          <p:cNvGraphicFramePr>
            <a:graphicFrameLocks noGrp="1"/>
          </p:cNvGraphicFramePr>
          <p:nvPr/>
        </p:nvGraphicFramePr>
        <p:xfrm>
          <a:off x="6876256" y="3303589"/>
          <a:ext cx="2267744" cy="2069627"/>
        </p:xfrm>
        <a:graphic>
          <a:graphicData uri="http://schemas.openxmlformats.org/drawingml/2006/table">
            <a:tbl>
              <a:tblPr/>
              <a:tblGrid>
                <a:gridCol w="549894"/>
                <a:gridCol w="549893"/>
                <a:gridCol w="1167957"/>
              </a:tblGrid>
              <a:tr h="571329">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A</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A implies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120">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120">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120">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99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9649" name="Text Box 33"/>
          <p:cNvSpPr txBox="1">
            <a:spLocks noChangeArrowheads="1"/>
          </p:cNvSpPr>
          <p:nvPr/>
        </p:nvSpPr>
        <p:spPr bwMode="auto">
          <a:xfrm>
            <a:off x="6550025" y="2978150"/>
            <a:ext cx="892175" cy="740845"/>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400" smtClean="0">
                <a:latin typeface="Arial" charset="0"/>
              </a:rPr>
              <a:t>Truth value table</a:t>
            </a:r>
            <a:endParaRPr kumimoji="1" lang="ja-JP" altLang="en-US" sz="1400" dirty="0">
              <a:latin typeface="Arial" charset="0"/>
            </a:endParaRPr>
          </a:p>
        </p:txBody>
      </p:sp>
      <p:sp>
        <p:nvSpPr>
          <p:cNvPr id="239650" name="AutoShape 34"/>
          <p:cNvSpPr>
            <a:spLocks noChangeArrowheads="1"/>
          </p:cNvSpPr>
          <p:nvPr/>
        </p:nvSpPr>
        <p:spPr bwMode="auto">
          <a:xfrm>
            <a:off x="7777163" y="2719388"/>
            <a:ext cx="1223962" cy="288925"/>
          </a:xfrm>
          <a:prstGeom prst="wedgeRoundRectCallout">
            <a:avLst>
              <a:gd name="adj1" fmla="val -19388"/>
              <a:gd name="adj2" fmla="val 136261"/>
              <a:gd name="adj3" fmla="val 16667"/>
            </a:avLst>
          </a:prstGeom>
          <a:solidFill>
            <a:schemeClr val="accent1"/>
          </a:solidFill>
          <a:ln>
            <a:headEnd/>
            <a:tailEnd/>
          </a:ln>
        </p:spPr>
        <p:style>
          <a:lnRef idx="2">
            <a:schemeClr val="accent1"/>
          </a:lnRef>
          <a:fillRef idx="1">
            <a:schemeClr val="lt1"/>
          </a:fillRef>
          <a:effectRef idx="0">
            <a:schemeClr val="accent1"/>
          </a:effectRef>
          <a:fontRef idx="minor">
            <a:schemeClr val="dk1"/>
          </a:fontRef>
        </p:style>
        <p:txBody>
          <a:bodyPr wrap="square" lIns="90000" tIns="46800" rIns="90000" bIns="46800"/>
          <a:lstStyle/>
          <a:p>
            <a:pPr algn="ctr" eaLnBrk="1" hangingPunct="1">
              <a:spcBef>
                <a:spcPct val="20000"/>
              </a:spcBef>
              <a:buFont typeface="Wingdings" pitchFamily="2" charset="2"/>
              <a:buNone/>
            </a:pPr>
            <a:r>
              <a:rPr lang="en-US" altLang="ja-JP" sz="1400" smtClean="0">
                <a:latin typeface="Arial" charset="0"/>
              </a:rPr>
              <a:t>(not A) or B</a:t>
            </a:r>
            <a:endParaRPr lang="en-US" altLang="ja-JP" sz="1400">
              <a:latin typeface="Arial" charset="0"/>
            </a:endParaRPr>
          </a:p>
          <a:p>
            <a:pPr algn="ctr" eaLnBrk="1" hangingPunct="1"/>
            <a:endParaRPr kumimoji="1" lang="en-US" altLang="ja-JP" sz="1400">
              <a:latin typeface="Arial" charset="0"/>
            </a:endParaRPr>
          </a:p>
        </p:txBody>
      </p:sp>
      <p:pic>
        <p:nvPicPr>
          <p:cNvPr id="56322" name="Picture 2"/>
          <p:cNvPicPr>
            <a:picLocks noChangeAspect="1" noChangeArrowheads="1"/>
          </p:cNvPicPr>
          <p:nvPr/>
        </p:nvPicPr>
        <p:blipFill>
          <a:blip r:embed="rId3" cstate="print"/>
          <a:srcRect l="2739" t="7213" r="5501"/>
          <a:stretch>
            <a:fillRect/>
          </a:stretch>
        </p:blipFill>
        <p:spPr bwMode="auto">
          <a:xfrm>
            <a:off x="0" y="3717032"/>
            <a:ext cx="6660232" cy="2049732"/>
          </a:xfrm>
          <a:prstGeom prst="rect">
            <a:avLst/>
          </a:prstGeom>
          <a:noFill/>
          <a:ln w="9525">
            <a:noFill/>
            <a:miter lim="800000"/>
            <a:headEnd/>
            <a:tailEnd/>
          </a:ln>
        </p:spPr>
      </p:pic>
      <p:sp>
        <p:nvSpPr>
          <p:cNvPr id="239622" name="AutoShape 6"/>
          <p:cNvSpPr>
            <a:spLocks noChangeArrowheads="1"/>
          </p:cNvSpPr>
          <p:nvPr/>
        </p:nvSpPr>
        <p:spPr bwMode="auto">
          <a:xfrm rot="16200000">
            <a:off x="5184070" y="3681026"/>
            <a:ext cx="2088232" cy="1296147"/>
          </a:xfrm>
          <a:prstGeom prst="triangle">
            <a:avLst>
              <a:gd name="adj" fmla="val 30281"/>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15" name="四角形吹き出し 14"/>
          <p:cNvSpPr/>
          <p:nvPr/>
        </p:nvSpPr>
        <p:spPr>
          <a:xfrm>
            <a:off x="1187624" y="5805264"/>
            <a:ext cx="6048672" cy="864096"/>
          </a:xfrm>
          <a:prstGeom prst="wedgeRectCallout">
            <a:avLst>
              <a:gd name="adj1" fmla="val -36791"/>
              <a:gd name="adj2" fmla="val -38561"/>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latin typeface="Arial" pitchFamily="34" charset="0"/>
                <a:cs typeface="Arial" pitchFamily="34" charset="0"/>
              </a:rPr>
              <a:t>When an obstacle is detected (it is not dependent on all switch operation), it verifies that down directions serve as truth and rise directions become false.</a:t>
            </a: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8483046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ja-JP" smtClean="0"/>
              <a:t>Example of description #2 of a verification order title</a:t>
            </a:r>
            <a:endParaRPr lang="en-US" altLang="ja-JP" dirty="0"/>
          </a:p>
        </p:txBody>
      </p:sp>
      <p:sp>
        <p:nvSpPr>
          <p:cNvPr id="241667" name="Rectangle 3"/>
          <p:cNvSpPr>
            <a:spLocks noGrp="1" noChangeArrowheads="1"/>
          </p:cNvSpPr>
          <p:nvPr>
            <p:ph idx="1"/>
          </p:nvPr>
        </p:nvSpPr>
        <p:spPr>
          <a:xfrm>
            <a:off x="323528" y="1557338"/>
            <a:ext cx="8112447" cy="4419600"/>
          </a:xfrm>
        </p:spPr>
        <p:txBody>
          <a:bodyPr/>
          <a:lstStyle/>
          <a:p>
            <a:pPr>
              <a:buFont typeface="Wingdings" pitchFamily="2" charset="2"/>
              <a:buNone/>
            </a:pPr>
            <a:r>
              <a:rPr lang="en-US" altLang="ja-JP" sz="3200" smtClean="0"/>
              <a:t>Description using a truth value table</a:t>
            </a:r>
            <a:endParaRPr lang="ja-JP" altLang="en-US" sz="3200" dirty="0"/>
          </a:p>
        </p:txBody>
      </p:sp>
      <p:pic>
        <p:nvPicPr>
          <p:cNvPr id="57346" name="Picture 2"/>
          <p:cNvPicPr>
            <a:picLocks noChangeAspect="1" noChangeArrowheads="1"/>
          </p:cNvPicPr>
          <p:nvPr/>
        </p:nvPicPr>
        <p:blipFill>
          <a:blip r:embed="rId3" cstate="print"/>
          <a:srcRect/>
          <a:stretch>
            <a:fillRect/>
          </a:stretch>
        </p:blipFill>
        <p:spPr bwMode="auto">
          <a:xfrm>
            <a:off x="6014968" y="2348880"/>
            <a:ext cx="3093536" cy="4092873"/>
          </a:xfrm>
          <a:prstGeom prst="rect">
            <a:avLst/>
          </a:prstGeom>
          <a:noFill/>
          <a:ln w="9525">
            <a:noFill/>
            <a:miter lim="800000"/>
            <a:headEnd/>
            <a:tailEnd/>
          </a:ln>
        </p:spPr>
      </p:pic>
      <p:pic>
        <p:nvPicPr>
          <p:cNvPr id="57348" name="Picture 4"/>
          <p:cNvPicPr>
            <a:picLocks noChangeAspect="1" noChangeArrowheads="1"/>
          </p:cNvPicPr>
          <p:nvPr/>
        </p:nvPicPr>
        <p:blipFill>
          <a:blip r:embed="rId4" cstate="print"/>
          <a:srcRect/>
          <a:stretch>
            <a:fillRect/>
          </a:stretch>
        </p:blipFill>
        <p:spPr bwMode="auto">
          <a:xfrm>
            <a:off x="179512" y="2852936"/>
            <a:ext cx="5688632" cy="3567312"/>
          </a:xfrm>
          <a:prstGeom prst="rect">
            <a:avLst/>
          </a:prstGeom>
          <a:noFill/>
          <a:ln w="9525">
            <a:noFill/>
            <a:miter lim="800000"/>
            <a:headEnd/>
            <a:tailEnd/>
          </a:ln>
        </p:spPr>
      </p:pic>
      <p:sp>
        <p:nvSpPr>
          <p:cNvPr id="13" name="テキスト ボックス 12"/>
          <p:cNvSpPr txBox="1"/>
          <p:nvPr/>
        </p:nvSpPr>
        <p:spPr>
          <a:xfrm>
            <a:off x="5796136" y="1916832"/>
            <a:ext cx="3288080" cy="769441"/>
          </a:xfrm>
          <a:prstGeom prst="rect">
            <a:avLst/>
          </a:prstGeom>
          <a:solidFill>
            <a:schemeClr val="bg1"/>
          </a:solidFill>
        </p:spPr>
        <p:txBody>
          <a:bodyPr wrap="square" rtlCol="0">
            <a:spAutoFit/>
          </a:bodyPr>
          <a:lstStyle/>
          <a:p>
            <a:r>
              <a:rPr kumimoji="1" lang="en-US" altLang="ja-JP" sz="2200" smtClean="0">
                <a:latin typeface="Arial" pitchFamily="34" charset="0"/>
                <a:cs typeface="Arial" pitchFamily="34" charset="0"/>
              </a:rPr>
              <a:t>Combination description of a logic value</a:t>
            </a:r>
            <a:endParaRPr kumimoji="1" lang="ja-JP" altLang="en-US" sz="2200" dirty="0">
              <a:latin typeface="Arial" pitchFamily="34" charset="0"/>
              <a:cs typeface="Arial" pitchFamily="34" charset="0"/>
            </a:endParaRPr>
          </a:p>
        </p:txBody>
      </p:sp>
      <p:sp>
        <p:nvSpPr>
          <p:cNvPr id="14" name="テキスト ボックス 13"/>
          <p:cNvSpPr txBox="1"/>
          <p:nvPr/>
        </p:nvSpPr>
        <p:spPr>
          <a:xfrm>
            <a:off x="251520" y="2276872"/>
            <a:ext cx="3926075" cy="1107996"/>
          </a:xfrm>
          <a:prstGeom prst="rect">
            <a:avLst/>
          </a:prstGeom>
          <a:solidFill>
            <a:schemeClr val="bg1"/>
          </a:solidFill>
        </p:spPr>
        <p:txBody>
          <a:bodyPr wrap="square" rtlCol="0">
            <a:spAutoFit/>
          </a:bodyPr>
          <a:lstStyle/>
          <a:p>
            <a:r>
              <a:rPr kumimoji="1" lang="en-US" altLang="ja-JP" sz="2200" smtClean="0">
                <a:latin typeface="Arial" pitchFamily="34" charset="0"/>
                <a:cs typeface="Arial" pitchFamily="34" charset="0"/>
              </a:rPr>
              <a:t>The description pattern by an inspection Boolean expression</a:t>
            </a:r>
            <a:endParaRPr kumimoji="1" lang="ja-JP" altLang="en-US" sz="2200" dirty="0">
              <a:latin typeface="Arial" pitchFamily="34" charset="0"/>
              <a:cs typeface="Arial" pitchFamily="34" charset="0"/>
            </a:endParaRPr>
          </a:p>
        </p:txBody>
      </p:sp>
      <p:sp>
        <p:nvSpPr>
          <p:cNvPr id="15" name="AutoShape 34"/>
          <p:cNvSpPr>
            <a:spLocks noChangeArrowheads="1"/>
          </p:cNvSpPr>
          <p:nvPr/>
        </p:nvSpPr>
        <p:spPr bwMode="auto">
          <a:xfrm>
            <a:off x="3419872" y="4941168"/>
            <a:ext cx="1223962" cy="288925"/>
          </a:xfrm>
          <a:prstGeom prst="wedgeRoundRectCallout">
            <a:avLst>
              <a:gd name="adj1" fmla="val -64960"/>
              <a:gd name="adj2" fmla="val -167563"/>
              <a:gd name="adj3" fmla="val 16667"/>
            </a:avLst>
          </a:prstGeom>
          <a:solidFill>
            <a:schemeClr val="accent1"/>
          </a:solidFill>
          <a:ln>
            <a:headEnd/>
            <a:tailEnd/>
          </a:ln>
        </p:spPr>
        <p:style>
          <a:lnRef idx="2">
            <a:schemeClr val="accent1"/>
          </a:lnRef>
          <a:fillRef idx="1">
            <a:schemeClr val="lt1"/>
          </a:fillRef>
          <a:effectRef idx="0">
            <a:schemeClr val="accent1"/>
          </a:effectRef>
          <a:fontRef idx="minor">
            <a:schemeClr val="dk1"/>
          </a:fontRef>
        </p:style>
        <p:txBody>
          <a:bodyPr wrap="square" lIns="90000" tIns="46800" rIns="90000" bIns="46800"/>
          <a:lstStyle/>
          <a:p>
            <a:pPr algn="ctr" eaLnBrk="1" hangingPunct="1">
              <a:spcBef>
                <a:spcPct val="20000"/>
              </a:spcBef>
              <a:buFont typeface="Wingdings" pitchFamily="2" charset="2"/>
              <a:buNone/>
            </a:pPr>
            <a:r>
              <a:rPr lang="en-US" altLang="ja-JP" sz="1400" smtClean="0">
                <a:latin typeface="Arial" charset="0"/>
              </a:rPr>
              <a:t>(not A) or B</a:t>
            </a:r>
            <a:endParaRPr lang="en-US" altLang="ja-JP" sz="1400" dirty="0">
              <a:latin typeface="Arial" charset="0"/>
            </a:endParaRPr>
          </a:p>
          <a:p>
            <a:pPr algn="ctr" eaLnBrk="1" hangingPunct="1"/>
            <a:endParaRPr kumimoji="1" lang="en-US" altLang="ja-JP" sz="1400" dirty="0">
              <a:latin typeface="Arial" charset="0"/>
            </a:endParaRPr>
          </a:p>
        </p:txBody>
      </p:sp>
      <p:sp>
        <p:nvSpPr>
          <p:cNvPr id="16" name="AutoShape 34"/>
          <p:cNvSpPr>
            <a:spLocks noChangeArrowheads="1"/>
          </p:cNvSpPr>
          <p:nvPr/>
        </p:nvSpPr>
        <p:spPr bwMode="auto">
          <a:xfrm>
            <a:off x="7380312" y="4365104"/>
            <a:ext cx="1403648" cy="504056"/>
          </a:xfrm>
          <a:prstGeom prst="wedgeRoundRectCallout">
            <a:avLst>
              <a:gd name="adj1" fmla="val 4093"/>
              <a:gd name="adj2" fmla="val -102255"/>
              <a:gd name="adj3" fmla="val 16667"/>
            </a:avLst>
          </a:prstGeom>
          <a:solidFill>
            <a:schemeClr val="accent1"/>
          </a:solidFill>
          <a:ln>
            <a:headEnd/>
            <a:tailEnd/>
          </a:ln>
        </p:spPr>
        <p:style>
          <a:lnRef idx="2">
            <a:schemeClr val="accent1"/>
          </a:lnRef>
          <a:fillRef idx="1">
            <a:schemeClr val="lt1"/>
          </a:fillRef>
          <a:effectRef idx="0">
            <a:schemeClr val="accent1"/>
          </a:effectRef>
          <a:fontRef idx="minor">
            <a:schemeClr val="dk1"/>
          </a:fontRef>
        </p:style>
        <p:txBody>
          <a:bodyPr wrap="square" lIns="90000" tIns="46800" rIns="90000" bIns="46800"/>
          <a:lstStyle/>
          <a:p>
            <a:pPr algn="ctr" eaLnBrk="1" hangingPunct="1"/>
            <a:r>
              <a:rPr kumimoji="1" lang="en-US" altLang="ja-JP" sz="1400" smtClean="0">
                <a:latin typeface="Arial" charset="0"/>
              </a:rPr>
              <a:t>"-" -- T/F -- both mean O.K.</a:t>
            </a:r>
            <a:endParaRPr kumimoji="1" lang="en-US" altLang="ja-JP" sz="1400" dirty="0">
              <a:latin typeface="Arial" charset="0"/>
            </a:endParaRPr>
          </a:p>
        </p:txBody>
      </p:sp>
    </p:spTree>
    <p:extLst>
      <p:ext uri="{BB962C8B-B14F-4D97-AF65-F5344CB8AC3E}">
        <p14:creationId xmlns:p14="http://schemas.microsoft.com/office/powerpoint/2010/main" val="314499402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ja-JP" smtClean="0"/>
              <a:t>Example of description #3 of a verification order title</a:t>
            </a:r>
            <a:endParaRPr lang="en-US" altLang="ja-JP" dirty="0"/>
          </a:p>
        </p:txBody>
      </p:sp>
      <p:sp>
        <p:nvSpPr>
          <p:cNvPr id="243715" name="Rectangle 3"/>
          <p:cNvSpPr>
            <a:spLocks noGrp="1" noChangeArrowheads="1"/>
          </p:cNvSpPr>
          <p:nvPr>
            <p:ph idx="1"/>
          </p:nvPr>
        </p:nvSpPr>
        <p:spPr>
          <a:xfrm>
            <a:off x="611188" y="1457325"/>
            <a:ext cx="7824787" cy="4419600"/>
          </a:xfrm>
        </p:spPr>
        <p:txBody>
          <a:bodyPr/>
          <a:lstStyle/>
          <a:p>
            <a:pPr>
              <a:buFont typeface="Wingdings" pitchFamily="2" charset="2"/>
              <a:buNone/>
            </a:pPr>
            <a:r>
              <a:rPr lang="en-US" altLang="ja-JP" sz="3200" smtClean="0"/>
              <a:t>Description by the state transition diagram of Stateflow</a:t>
            </a:r>
            <a:endParaRPr lang="ja-JP" altLang="en-US" sz="3200" dirty="0"/>
          </a:p>
        </p:txBody>
      </p:sp>
      <p:pic>
        <p:nvPicPr>
          <p:cNvPr id="58372" name="Picture 4"/>
          <p:cNvPicPr>
            <a:picLocks noChangeAspect="1" noChangeArrowheads="1"/>
          </p:cNvPicPr>
          <p:nvPr/>
        </p:nvPicPr>
        <p:blipFill>
          <a:blip r:embed="rId3" cstate="print"/>
          <a:srcRect/>
          <a:stretch>
            <a:fillRect/>
          </a:stretch>
        </p:blipFill>
        <p:spPr bwMode="auto">
          <a:xfrm>
            <a:off x="0" y="2276872"/>
            <a:ext cx="3672408" cy="1031201"/>
          </a:xfrm>
          <a:prstGeom prst="rect">
            <a:avLst/>
          </a:prstGeom>
          <a:noFill/>
          <a:ln w="9525">
            <a:noFill/>
            <a:miter lim="800000"/>
            <a:headEnd/>
            <a:tailEnd/>
          </a:ln>
        </p:spPr>
      </p:pic>
      <p:pic>
        <p:nvPicPr>
          <p:cNvPr id="58371" name="Picture 3"/>
          <p:cNvPicPr>
            <a:picLocks noChangeAspect="1" noChangeArrowheads="1"/>
          </p:cNvPicPr>
          <p:nvPr/>
        </p:nvPicPr>
        <p:blipFill>
          <a:blip r:embed="rId4" cstate="print"/>
          <a:srcRect b="13742"/>
          <a:stretch>
            <a:fillRect/>
          </a:stretch>
        </p:blipFill>
        <p:spPr bwMode="auto">
          <a:xfrm>
            <a:off x="2843808" y="2204864"/>
            <a:ext cx="6300192" cy="4020468"/>
          </a:xfrm>
          <a:prstGeom prst="rect">
            <a:avLst/>
          </a:prstGeom>
          <a:noFill/>
          <a:ln w="9525">
            <a:noFill/>
            <a:miter lim="800000"/>
            <a:headEnd/>
            <a:tailEnd/>
          </a:ln>
        </p:spPr>
      </p:pic>
      <p:sp>
        <p:nvSpPr>
          <p:cNvPr id="15" name="AutoShape 6"/>
          <p:cNvSpPr>
            <a:spLocks noChangeArrowheads="1"/>
          </p:cNvSpPr>
          <p:nvPr/>
        </p:nvSpPr>
        <p:spPr bwMode="auto">
          <a:xfrm rot="16200000">
            <a:off x="287525" y="4113077"/>
            <a:ext cx="4392490" cy="720079"/>
          </a:xfrm>
          <a:prstGeom prst="triangle">
            <a:avLst>
              <a:gd name="adj" fmla="val 83980"/>
            </a:avLst>
          </a:prstGeom>
          <a:solidFill>
            <a:srgbClr val="C0C0C0">
              <a:alpha val="50000"/>
            </a:srgbClr>
          </a:solidFill>
          <a:ln w="9525" algn="ctr">
            <a:noFill/>
            <a:miter lim="800000"/>
            <a:headEnd/>
            <a:tailEnd/>
          </a:ln>
          <a:effectLst/>
        </p:spPr>
        <p:txBody>
          <a:bodyPr wrap="square" anchor="ctr"/>
          <a:lstStyle/>
          <a:p>
            <a:endParaRPr lang="ja-JP" altLang="en-US"/>
          </a:p>
        </p:txBody>
      </p:sp>
    </p:spTree>
    <p:extLst>
      <p:ext uri="{BB962C8B-B14F-4D97-AF65-F5344CB8AC3E}">
        <p14:creationId xmlns:p14="http://schemas.microsoft.com/office/powerpoint/2010/main" val="2454194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Design Verifier pane</a:t>
            </a:r>
            <a:endParaRPr kumimoji="1" lang="ja-JP" alt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2" y="1178700"/>
            <a:ext cx="8316947" cy="545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974030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Example of verification order title description #4</a:t>
            </a:r>
            <a:endParaRPr kumimoji="1" lang="ja-JP" altLang="en-US" sz="2800" dirty="0"/>
          </a:p>
        </p:txBody>
      </p:sp>
      <p:sp>
        <p:nvSpPr>
          <p:cNvPr id="3" name="コンテンツ プレースホルダ 2"/>
          <p:cNvSpPr>
            <a:spLocks noGrp="1"/>
          </p:cNvSpPr>
          <p:nvPr>
            <p:ph idx="1"/>
          </p:nvPr>
        </p:nvSpPr>
        <p:spPr>
          <a:xfrm>
            <a:off x="467544" y="1556792"/>
            <a:ext cx="8077200" cy="4114800"/>
          </a:xfrm>
        </p:spPr>
        <p:txBody>
          <a:bodyPr/>
          <a:lstStyle/>
          <a:p>
            <a:pPr>
              <a:buNone/>
            </a:pPr>
            <a:r>
              <a:rPr kumimoji="1" lang="en-US" altLang="ja-JP" smtClean="0"/>
              <a:t>Programming description by Embedded MATLAB</a:t>
            </a:r>
            <a:endParaRPr lang="en-US" altLang="ja-JP" dirty="0" smtClean="0"/>
          </a:p>
          <a:p>
            <a:r>
              <a:rPr lang="en-US" altLang="ja-JP" sz="1800" smtClean="0"/>
              <a:t>Expression by text description is possible in a Boolean expression etc.</a:t>
            </a:r>
            <a:endParaRPr kumimoji="1" lang="ja-JP" altLang="en-US" sz="1800" dirty="0"/>
          </a:p>
        </p:txBody>
      </p:sp>
      <p:sp>
        <p:nvSpPr>
          <p:cNvPr id="4" name="スライド番号プレースホルダ 3"/>
          <p:cNvSpPr>
            <a:spLocks noGrp="1"/>
          </p:cNvSpPr>
          <p:nvPr>
            <p:ph type="sldNum" sz="quarter" idx="4294967295"/>
          </p:nvPr>
        </p:nvSpPr>
        <p:spPr>
          <a:xfrm>
            <a:off x="8686800" y="6492875"/>
            <a:ext cx="457200" cy="365125"/>
          </a:xfrm>
          <a:prstGeom prst="rect">
            <a:avLst/>
          </a:prstGeom>
        </p:spPr>
        <p:txBody>
          <a:bodyPr/>
          <a:lstStyle/>
          <a:p>
            <a:fld id="{CA6A4771-64AD-41B2-8583-E20FB83909F3}" type="slidenum">
              <a:rPr lang="en-US" smtClean="0"/>
              <a:pPr/>
              <a:t>160</a:t>
            </a:fld>
            <a:endParaRPr lang="en-US" dirty="0"/>
          </a:p>
        </p:txBody>
      </p:sp>
      <p:pic>
        <p:nvPicPr>
          <p:cNvPr id="37892" name="Picture 4"/>
          <p:cNvPicPr>
            <a:picLocks noChangeAspect="1" noChangeArrowheads="1"/>
          </p:cNvPicPr>
          <p:nvPr/>
        </p:nvPicPr>
        <p:blipFill>
          <a:blip r:embed="rId3" cstate="print"/>
          <a:srcRect l="7936" t="17949" r="20139" b="11966"/>
          <a:stretch>
            <a:fillRect/>
          </a:stretch>
        </p:blipFill>
        <p:spPr bwMode="auto">
          <a:xfrm>
            <a:off x="1475656" y="2924944"/>
            <a:ext cx="5520235" cy="32682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774465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Example of verification order title description #5</a:t>
            </a:r>
            <a:endParaRPr kumimoji="1" lang="ja-JP" altLang="en-US" dirty="0"/>
          </a:p>
        </p:txBody>
      </p:sp>
      <p:sp>
        <p:nvSpPr>
          <p:cNvPr id="3" name="コンテンツ プレースホルダ 2"/>
          <p:cNvSpPr>
            <a:spLocks noGrp="1"/>
          </p:cNvSpPr>
          <p:nvPr>
            <p:ph idx="1"/>
          </p:nvPr>
        </p:nvSpPr>
        <p:spPr>
          <a:xfrm>
            <a:off x="457200" y="1484784"/>
            <a:ext cx="8077200" cy="4687417"/>
          </a:xfrm>
        </p:spPr>
        <p:txBody>
          <a:bodyPr/>
          <a:lstStyle/>
          <a:p>
            <a:r>
              <a:rPr kumimoji="1" lang="en-US" altLang="ja-JP" sz="3200" smtClean="0"/>
              <a:t>Block description using a tense logical block</a:t>
            </a:r>
            <a:endParaRPr kumimoji="1" lang="en-US" altLang="ja-JP" sz="3200" dirty="0" smtClean="0"/>
          </a:p>
          <a:p>
            <a:pPr>
              <a:buNone/>
            </a:pPr>
            <a:r>
              <a:rPr lang="en-US" altLang="ja-JP" sz="2400" smtClean="0">
                <a:latin typeface="MS UI Gothic" pitchFamily="50" charset="-128"/>
                <a:ea typeface="MS UI Gothic" pitchFamily="50" charset="-128"/>
              </a:rPr>
              <a:t>&gt;&gt; sldvdemo_TOBlocks</a:t>
            </a:r>
            <a:endParaRPr kumimoji="1" lang="ja-JP" altLang="en-US" sz="2400" dirty="0">
              <a:latin typeface="MS UI Gothic" pitchFamily="50" charset="-128"/>
              <a:ea typeface="MS UI Gothic" pitchFamily="50" charset="-128"/>
            </a:endParaRPr>
          </a:p>
        </p:txBody>
      </p:sp>
      <p:pic>
        <p:nvPicPr>
          <p:cNvPr id="55298" name="Picture 2"/>
          <p:cNvPicPr>
            <a:picLocks noChangeAspect="1" noChangeArrowheads="1"/>
          </p:cNvPicPr>
          <p:nvPr/>
        </p:nvPicPr>
        <p:blipFill>
          <a:blip r:embed="rId3" cstate="print"/>
          <a:srcRect/>
          <a:stretch>
            <a:fillRect/>
          </a:stretch>
        </p:blipFill>
        <p:spPr bwMode="auto">
          <a:xfrm>
            <a:off x="83071" y="2921030"/>
            <a:ext cx="2400697" cy="2452186"/>
          </a:xfrm>
          <a:prstGeom prst="rect">
            <a:avLst/>
          </a:prstGeom>
          <a:noFill/>
          <a:ln w="9525">
            <a:noFill/>
            <a:miter lim="800000"/>
            <a:headEnd/>
            <a:tailEnd/>
          </a:ln>
        </p:spPr>
      </p:pic>
      <p:pic>
        <p:nvPicPr>
          <p:cNvPr id="55299" name="Picture 3"/>
          <p:cNvPicPr>
            <a:picLocks noChangeAspect="1" noChangeArrowheads="1"/>
          </p:cNvPicPr>
          <p:nvPr/>
        </p:nvPicPr>
        <p:blipFill>
          <a:blip r:embed="rId4" cstate="print"/>
          <a:srcRect/>
          <a:stretch>
            <a:fillRect/>
          </a:stretch>
        </p:blipFill>
        <p:spPr bwMode="auto">
          <a:xfrm>
            <a:off x="2267744" y="3140968"/>
            <a:ext cx="6048672" cy="3365843"/>
          </a:xfrm>
          <a:prstGeom prst="rect">
            <a:avLst/>
          </a:prstGeom>
          <a:noFill/>
          <a:ln w="9525">
            <a:noFill/>
            <a:miter lim="800000"/>
            <a:headEnd/>
            <a:tailEnd/>
          </a:ln>
        </p:spPr>
      </p:pic>
      <p:sp>
        <p:nvSpPr>
          <p:cNvPr id="6" name="四角形吹き出し 5"/>
          <p:cNvSpPr/>
          <p:nvPr/>
        </p:nvSpPr>
        <p:spPr>
          <a:xfrm>
            <a:off x="3059832" y="2636912"/>
            <a:ext cx="2448272" cy="504056"/>
          </a:xfrm>
          <a:prstGeom prst="wedgeRectCallout">
            <a:avLst>
              <a:gd name="adj1" fmla="val -27536"/>
              <a:gd name="adj2" fmla="val 16516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latin typeface="Arial" pitchFamily="34" charset="0"/>
                <a:cs typeface="Arial" pitchFamily="34" charset="0"/>
              </a:rPr>
              <a:t>Once it becomes truly, 5 step </a:t>
            </a:r>
            <a:r>
              <a:rPr kumimoji="1" lang="ja-JP" altLang="en-US" sz="1200" b="1" smtClean="0">
                <a:latin typeface="Arial" pitchFamily="34" charset="0"/>
                <a:cs typeface="Arial" pitchFamily="34" charset="0"/>
              </a:rPr>
              <a:t>続けて </a:t>
            </a:r>
            <a:r>
              <a:rPr kumimoji="1" lang="en-US" altLang="ja-JP" sz="1200" b="1" smtClean="0">
                <a:latin typeface="Arial" pitchFamily="34" charset="0"/>
                <a:cs typeface="Arial" pitchFamily="34" charset="0"/>
              </a:rPr>
              <a:t>output of the truth will be carried out.</a:t>
            </a:r>
            <a:endParaRPr kumimoji="1" lang="en-US" altLang="ja-JP" sz="1200" b="1" dirty="0" smtClean="0">
              <a:latin typeface="Arial" pitchFamily="34" charset="0"/>
              <a:cs typeface="Arial" pitchFamily="34" charset="0"/>
            </a:endParaRPr>
          </a:p>
        </p:txBody>
      </p:sp>
      <p:sp>
        <p:nvSpPr>
          <p:cNvPr id="8" name="四角形吹き出し 7"/>
          <p:cNvSpPr/>
          <p:nvPr/>
        </p:nvSpPr>
        <p:spPr>
          <a:xfrm>
            <a:off x="5652120" y="2564904"/>
            <a:ext cx="2304256" cy="792088"/>
          </a:xfrm>
          <a:prstGeom prst="wedgeRectCallout">
            <a:avLst>
              <a:gd name="adj1" fmla="val -17917"/>
              <a:gd name="adj2" fmla="val 9892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latin typeface="Arial" pitchFamily="34" charset="0"/>
                <a:cs typeface="Arial" pitchFamily="34" charset="0"/>
              </a:rPr>
              <a:t>If a sensor is set to HIGH    Unless it is reset, CMD continues 5 step truth.</a:t>
            </a:r>
            <a:endParaRPr kumimoji="1" lang="en-US" altLang="ja-JP" sz="1200" b="1" dirty="0" smtClean="0">
              <a:latin typeface="Arial" pitchFamily="34" charset="0"/>
              <a:cs typeface="Arial" pitchFamily="34" charset="0"/>
            </a:endParaRPr>
          </a:p>
        </p:txBody>
      </p:sp>
      <p:sp>
        <p:nvSpPr>
          <p:cNvPr id="9" name="四角形吹き出し 8"/>
          <p:cNvSpPr/>
          <p:nvPr/>
        </p:nvSpPr>
        <p:spPr>
          <a:xfrm>
            <a:off x="6084168" y="6165304"/>
            <a:ext cx="2520280" cy="576064"/>
          </a:xfrm>
          <a:prstGeom prst="wedgeRectCallout">
            <a:avLst>
              <a:gd name="adj1" fmla="val -19660"/>
              <a:gd name="adj2" fmla="val -6853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latin typeface="Arial" pitchFamily="34" charset="0"/>
                <a:cs typeface="Arial" pitchFamily="34" charset="0"/>
              </a:rPr>
              <a:t>In3 will be come to less than five steps by off In3, if ON and In4 are smallness from a threshold value.</a:t>
            </a:r>
            <a:endParaRPr kumimoji="1" lang="en-US" altLang="ja-JP" sz="1200" b="1" dirty="0" smtClean="0">
              <a:latin typeface="Arial" pitchFamily="34" charset="0"/>
              <a:cs typeface="Arial" pitchFamily="34" charset="0"/>
            </a:endParaRPr>
          </a:p>
        </p:txBody>
      </p:sp>
      <p:sp>
        <p:nvSpPr>
          <p:cNvPr id="10" name="四角形吹き出し 9"/>
          <p:cNvSpPr/>
          <p:nvPr/>
        </p:nvSpPr>
        <p:spPr>
          <a:xfrm>
            <a:off x="3059832" y="6237312"/>
            <a:ext cx="2304256" cy="504056"/>
          </a:xfrm>
          <a:prstGeom prst="wedgeRectCallout">
            <a:avLst>
              <a:gd name="adj1" fmla="val -22190"/>
              <a:gd name="adj2" fmla="val -10317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latin typeface="Arial" pitchFamily="34" charset="0"/>
                <a:cs typeface="Arial" pitchFamily="34" charset="0"/>
              </a:rPr>
              <a:t>In2 will be set to 5 step </a:t>
            </a:r>
            <a:r>
              <a:rPr kumimoji="1" lang="ja-JP" altLang="en-US" sz="1200" b="1" smtClean="0">
                <a:latin typeface="Arial" pitchFamily="34" charset="0"/>
                <a:cs typeface="Arial" pitchFamily="34" charset="0"/>
              </a:rPr>
              <a:t>遅れて </a:t>
            </a:r>
            <a:r>
              <a:rPr kumimoji="1" lang="en-US" altLang="ja-JP" sz="1200" b="1" smtClean="0">
                <a:latin typeface="Arial" pitchFamily="34" charset="0"/>
                <a:cs typeface="Arial" pitchFamily="34" charset="0"/>
              </a:rPr>
              <a:t>INACTIVE if In1 is set to ACTIVE.</a:t>
            </a:r>
            <a:endParaRPr kumimoji="1" lang="en-US" altLang="ja-JP" sz="1200" b="1" dirty="0" smtClean="0">
              <a:latin typeface="Arial" pitchFamily="34" charset="0"/>
              <a:cs typeface="Arial" pitchFamily="34" charset="0"/>
            </a:endParaRPr>
          </a:p>
        </p:txBody>
      </p:sp>
      <p:sp>
        <p:nvSpPr>
          <p:cNvPr id="11" name="四角形吹き出し 10"/>
          <p:cNvSpPr/>
          <p:nvPr/>
        </p:nvSpPr>
        <p:spPr>
          <a:xfrm>
            <a:off x="251520" y="5157192"/>
            <a:ext cx="1584176" cy="504056"/>
          </a:xfrm>
          <a:prstGeom prst="wedgeRectCallout">
            <a:avLst>
              <a:gd name="adj1" fmla="val 27712"/>
              <a:gd name="adj2" fmla="val -117827"/>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latin typeface="Arial" pitchFamily="34" charset="0"/>
                <a:cs typeface="Arial" pitchFamily="34" charset="0"/>
              </a:rPr>
              <a:t>The example of use</a:t>
            </a:r>
            <a:endParaRPr kumimoji="1" lang="en-US" altLang="ja-JP" b="1" dirty="0" smtClean="0">
              <a:latin typeface="Arial" pitchFamily="34" charset="0"/>
              <a:cs typeface="Arial" pitchFamily="34" charset="0"/>
            </a:endParaRPr>
          </a:p>
        </p:txBody>
      </p:sp>
      <p:sp>
        <p:nvSpPr>
          <p:cNvPr id="12" name="AutoShape 19"/>
          <p:cNvSpPr>
            <a:spLocks noChangeArrowheads="1"/>
          </p:cNvSpPr>
          <p:nvPr/>
        </p:nvSpPr>
        <p:spPr bwMode="auto">
          <a:xfrm rot="16200000" flipH="1">
            <a:off x="416089" y="4632588"/>
            <a:ext cx="3343273" cy="360040"/>
          </a:xfrm>
          <a:prstGeom prst="triangle">
            <a:avLst>
              <a:gd name="adj" fmla="val 43007"/>
            </a:avLst>
          </a:prstGeom>
          <a:solidFill>
            <a:srgbClr val="C0C0C0">
              <a:alpha val="71001"/>
            </a:srgbClr>
          </a:solidFill>
          <a:ln w="1270" algn="ctr">
            <a:solidFill>
              <a:schemeClr val="bg2"/>
            </a:solidFill>
            <a:miter lim="800000"/>
            <a:headEnd/>
            <a:tailEnd/>
          </a:ln>
          <a:effectLst/>
        </p:spPr>
        <p:txBody>
          <a:bodyPr wrap="square" anchor="ctr"/>
          <a:lstStyle/>
          <a:p>
            <a:endParaRPr lang="ja-JP" altLang="en-US"/>
          </a:p>
        </p:txBody>
      </p:sp>
    </p:spTree>
    <p:extLst>
      <p:ext uri="{BB962C8B-B14F-4D97-AF65-F5344CB8AC3E}">
        <p14:creationId xmlns:p14="http://schemas.microsoft.com/office/powerpoint/2010/main" val="28798877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Details of a Detector block</a:t>
            </a:r>
            <a:endParaRPr kumimoji="1" lang="ja-JP" altLang="en-US" dirty="0"/>
          </a:p>
        </p:txBody>
      </p:sp>
      <p:pic>
        <p:nvPicPr>
          <p:cNvPr id="1026" name="Picture 2"/>
          <p:cNvPicPr>
            <a:picLocks noChangeAspect="1" noChangeArrowheads="1"/>
          </p:cNvPicPr>
          <p:nvPr/>
        </p:nvPicPr>
        <p:blipFill>
          <a:blip r:embed="rId3" cstate="print"/>
          <a:srcRect l="1983" t="20289" r="15383" b="10384"/>
          <a:stretch>
            <a:fillRect/>
          </a:stretch>
        </p:blipFill>
        <p:spPr bwMode="auto">
          <a:xfrm>
            <a:off x="179512" y="1124744"/>
            <a:ext cx="3888432" cy="2206948"/>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l="1920" t="13759" r="2073" b="5428"/>
          <a:stretch>
            <a:fillRect/>
          </a:stretch>
        </p:blipFill>
        <p:spPr bwMode="auto">
          <a:xfrm>
            <a:off x="251520" y="3573016"/>
            <a:ext cx="3600400" cy="2808312"/>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l="1857" t="44298" r="47999" b="11404"/>
          <a:stretch>
            <a:fillRect/>
          </a:stretch>
        </p:blipFill>
        <p:spPr bwMode="auto">
          <a:xfrm>
            <a:off x="4499992" y="1052736"/>
            <a:ext cx="1944216" cy="2210535"/>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l="1001" t="55018" r="53500" b="14876"/>
          <a:stretch>
            <a:fillRect/>
          </a:stretch>
        </p:blipFill>
        <p:spPr bwMode="auto">
          <a:xfrm>
            <a:off x="4572000" y="4077073"/>
            <a:ext cx="1872208" cy="1296143"/>
          </a:xfrm>
          <a:prstGeom prst="rect">
            <a:avLst/>
          </a:prstGeom>
          <a:noFill/>
          <a:ln w="9525">
            <a:noFill/>
            <a:miter lim="800000"/>
            <a:headEnd/>
            <a:tailEnd/>
          </a:ln>
        </p:spPr>
      </p:pic>
      <p:cxnSp>
        <p:nvCxnSpPr>
          <p:cNvPr id="10" name="直線矢印コネクタ 9"/>
          <p:cNvCxnSpPr/>
          <p:nvPr/>
        </p:nvCxnSpPr>
        <p:spPr>
          <a:xfrm rot="10800000">
            <a:off x="2843808" y="1916832"/>
            <a:ext cx="1584176" cy="15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rot="10800000">
            <a:off x="2915816" y="3068960"/>
            <a:ext cx="1512168" cy="1008112"/>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6516216" y="1052736"/>
            <a:ext cx="2555776" cy="2862322"/>
          </a:xfrm>
          <a:prstGeom prst="rect">
            <a:avLst/>
          </a:prstGeom>
          <a:noFill/>
          <a:ln w="25400">
            <a:solidFill>
              <a:schemeClr val="tx1"/>
            </a:solidFill>
          </a:ln>
        </p:spPr>
        <p:txBody>
          <a:bodyPr wrap="square" rtlCol="0">
            <a:spAutoFit/>
          </a:bodyPr>
          <a:lstStyle/>
          <a:p>
            <a:r>
              <a:rPr kumimoji="1" lang="en-US" altLang="ja-JP" sz="1200" b="1" smtClean="0">
                <a:latin typeface="Arial" pitchFamily="34" charset="0"/>
                <a:cs typeface="Arial" pitchFamily="34" charset="0"/>
              </a:rPr>
              <a:t>Output type = a fixed time interval output does not synchronize with an input.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Step time over input detection = 1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If one step of inputs T continue, an output will become T behind.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Delay step time    = 2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A delay time step until an input is detected and an output is set to T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Step time over an output interval = 3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The step time interval at which an output continues T</a:t>
            </a:r>
            <a:endParaRPr kumimoji="1" lang="ja-JP" altLang="en-US" sz="1100" dirty="0">
              <a:latin typeface="Arial" pitchFamily="34" charset="0"/>
              <a:cs typeface="Arial" pitchFamily="34" charset="0"/>
            </a:endParaRPr>
          </a:p>
        </p:txBody>
      </p:sp>
      <p:sp>
        <p:nvSpPr>
          <p:cNvPr id="19" name="テキスト ボックス 18"/>
          <p:cNvSpPr txBox="1"/>
          <p:nvPr/>
        </p:nvSpPr>
        <p:spPr>
          <a:xfrm>
            <a:off x="6516216" y="4149081"/>
            <a:ext cx="2555776" cy="1384995"/>
          </a:xfrm>
          <a:prstGeom prst="rect">
            <a:avLst/>
          </a:prstGeom>
          <a:noFill/>
          <a:ln w="25400">
            <a:solidFill>
              <a:schemeClr val="tx1"/>
            </a:solidFill>
          </a:ln>
        </p:spPr>
        <p:txBody>
          <a:bodyPr wrap="square" rtlCol="0">
            <a:spAutoFit/>
          </a:bodyPr>
          <a:lstStyle/>
          <a:p>
            <a:r>
              <a:rPr kumimoji="1" lang="en-US" altLang="ja-JP" sz="1200" b="1" smtClean="0">
                <a:latin typeface="Arial" pitchFamily="34" charset="0"/>
                <a:cs typeface="Arial" pitchFamily="34" charset="0"/>
              </a:rPr>
              <a:t>Output type = synchronization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If an input is set to F, an output will also be immediately set to F.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Step time over input detection = 3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If an input is set to T, T will be outputted to 3 step eye.</a:t>
            </a:r>
            <a:endParaRPr kumimoji="1" lang="en-US" altLang="ja-JP" sz="1200" dirty="0" smtClean="0">
              <a:latin typeface="Arial" pitchFamily="34" charset="0"/>
              <a:cs typeface="Arial" pitchFamily="34" charset="0"/>
            </a:endParaRPr>
          </a:p>
        </p:txBody>
      </p:sp>
    </p:spTree>
    <p:extLst>
      <p:ext uri="{BB962C8B-B14F-4D97-AF65-F5344CB8AC3E}">
        <p14:creationId xmlns:p14="http://schemas.microsoft.com/office/powerpoint/2010/main" val="171093055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Details of an Extender block</a:t>
            </a:r>
            <a:endParaRPr kumimoji="1" lang="ja-JP" altLang="en-US" dirty="0"/>
          </a:p>
        </p:txBody>
      </p:sp>
      <p:pic>
        <p:nvPicPr>
          <p:cNvPr id="2050" name="Picture 2"/>
          <p:cNvPicPr>
            <a:picLocks noGrp="1" noChangeAspect="1" noChangeArrowheads="1"/>
          </p:cNvPicPr>
          <p:nvPr>
            <p:ph idx="1"/>
          </p:nvPr>
        </p:nvPicPr>
        <p:blipFill>
          <a:blip r:embed="rId3" cstate="print"/>
          <a:srcRect l="2048" t="20489" r="16435" b="10184"/>
          <a:stretch>
            <a:fillRect/>
          </a:stretch>
        </p:blipFill>
        <p:spPr bwMode="auto">
          <a:xfrm>
            <a:off x="0" y="1052736"/>
            <a:ext cx="4130172" cy="237626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2751" t="41285" r="48250" b="15142"/>
          <a:stretch>
            <a:fillRect/>
          </a:stretch>
        </p:blipFill>
        <p:spPr bwMode="auto">
          <a:xfrm>
            <a:off x="4499992" y="1196752"/>
            <a:ext cx="2016224" cy="144016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l="1750" t="47437" r="49251" b="21811"/>
          <a:stretch>
            <a:fillRect/>
          </a:stretch>
        </p:blipFill>
        <p:spPr bwMode="auto">
          <a:xfrm>
            <a:off x="4499992" y="4149080"/>
            <a:ext cx="2016224" cy="864096"/>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l="2666" t="14973" r="4019" b="6217"/>
          <a:stretch>
            <a:fillRect/>
          </a:stretch>
        </p:blipFill>
        <p:spPr bwMode="auto">
          <a:xfrm>
            <a:off x="251520" y="3645024"/>
            <a:ext cx="3744416" cy="2930413"/>
          </a:xfrm>
          <a:prstGeom prst="rect">
            <a:avLst/>
          </a:prstGeom>
          <a:noFill/>
          <a:ln w="9525">
            <a:noFill/>
            <a:miter lim="800000"/>
            <a:headEnd/>
            <a:tailEnd/>
          </a:ln>
        </p:spPr>
      </p:pic>
      <p:sp>
        <p:nvSpPr>
          <p:cNvPr id="8" name="テキスト ボックス 7"/>
          <p:cNvSpPr txBox="1"/>
          <p:nvPr/>
        </p:nvSpPr>
        <p:spPr>
          <a:xfrm>
            <a:off x="6552728" y="1256854"/>
            <a:ext cx="2555776" cy="1200329"/>
          </a:xfrm>
          <a:prstGeom prst="rect">
            <a:avLst/>
          </a:prstGeom>
          <a:noFill/>
          <a:ln w="25400">
            <a:solidFill>
              <a:schemeClr val="tx1"/>
            </a:solidFill>
          </a:ln>
        </p:spPr>
        <p:txBody>
          <a:bodyPr wrap="square" rtlCol="0">
            <a:spAutoFit/>
          </a:bodyPr>
          <a:lstStyle/>
          <a:p>
            <a:r>
              <a:rPr kumimoji="1" lang="en-US" altLang="ja-JP" sz="1200" b="1" smtClean="0">
                <a:latin typeface="Arial" pitchFamily="34" charset="0"/>
                <a:cs typeface="Arial" pitchFamily="34" charset="0"/>
              </a:rPr>
              <a:t>An extended period = limited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The period which extends the output T when detected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Step time extended = 3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After an input is set to F, 3 step-time output is set to T.</a:t>
            </a:r>
            <a:endParaRPr kumimoji="1" lang="ja-JP" altLang="en-US" sz="1100" dirty="0">
              <a:latin typeface="Arial" pitchFamily="34" charset="0"/>
              <a:cs typeface="Arial" pitchFamily="34" charset="0"/>
            </a:endParaRPr>
          </a:p>
        </p:txBody>
      </p:sp>
      <p:sp>
        <p:nvSpPr>
          <p:cNvPr id="9" name="テキスト ボックス 8"/>
          <p:cNvSpPr txBox="1"/>
          <p:nvPr/>
        </p:nvSpPr>
        <p:spPr>
          <a:xfrm>
            <a:off x="6552728" y="4149081"/>
            <a:ext cx="2555776" cy="646331"/>
          </a:xfrm>
          <a:prstGeom prst="rect">
            <a:avLst/>
          </a:prstGeom>
          <a:noFill/>
          <a:ln w="25400">
            <a:solidFill>
              <a:schemeClr val="tx1"/>
            </a:solidFill>
          </a:ln>
        </p:spPr>
        <p:txBody>
          <a:bodyPr wrap="square" rtlCol="0">
            <a:spAutoFit/>
          </a:bodyPr>
          <a:lstStyle/>
          <a:p>
            <a:r>
              <a:rPr kumimoji="1" lang="en-US" altLang="ja-JP" sz="1200" b="1" smtClean="0">
                <a:latin typeface="Arial" pitchFamily="34" charset="0"/>
                <a:cs typeface="Arial" pitchFamily="34" charset="0"/>
              </a:rPr>
              <a:t>An extended period = infinity </a:t>
            </a:r>
            <a:br>
              <a:rPr kumimoji="1" lang="en-US" altLang="ja-JP" sz="1200" b="1" smtClean="0">
                <a:latin typeface="Arial" pitchFamily="34" charset="0"/>
                <a:cs typeface="Arial" pitchFamily="34" charset="0"/>
              </a:rPr>
            </a:br>
            <a:r>
              <a:rPr kumimoji="1" lang="en-US" altLang="ja-JP" sz="1200" b="1" smtClean="0">
                <a:latin typeface="Arial" pitchFamily="34" charset="0"/>
                <a:cs typeface="Arial" pitchFamily="34" charset="0"/>
              </a:rPr>
              <a:t>Once it is detected, an output will be forever set to T.</a:t>
            </a:r>
            <a:endParaRPr kumimoji="1" lang="en-US" altLang="ja-JP" sz="1100" dirty="0" smtClean="0">
              <a:latin typeface="Arial" pitchFamily="34" charset="0"/>
              <a:cs typeface="Arial" pitchFamily="34" charset="0"/>
            </a:endParaRPr>
          </a:p>
        </p:txBody>
      </p:sp>
      <p:cxnSp>
        <p:nvCxnSpPr>
          <p:cNvPr id="10" name="直線矢印コネクタ 9"/>
          <p:cNvCxnSpPr/>
          <p:nvPr/>
        </p:nvCxnSpPr>
        <p:spPr>
          <a:xfrm rot="10800000">
            <a:off x="2843808" y="1916832"/>
            <a:ext cx="1584176" cy="15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rot="10800000">
            <a:off x="2915816" y="3068960"/>
            <a:ext cx="1512168" cy="1008112"/>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04800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Within Implies</a:t>
            </a:r>
            <a:endParaRPr kumimoji="1" lang="ja-JP" altLang="en-US" dirty="0"/>
          </a:p>
        </p:txBody>
      </p:sp>
      <p:pic>
        <p:nvPicPr>
          <p:cNvPr id="3076" name="Picture 4"/>
          <p:cNvPicPr>
            <a:picLocks noChangeAspect="1" noChangeArrowheads="1"/>
          </p:cNvPicPr>
          <p:nvPr/>
        </p:nvPicPr>
        <p:blipFill>
          <a:blip r:embed="rId3" cstate="print"/>
          <a:srcRect l="3100" t="18638" r="16500" b="10385"/>
          <a:stretch>
            <a:fillRect/>
          </a:stretch>
        </p:blipFill>
        <p:spPr bwMode="auto">
          <a:xfrm>
            <a:off x="467544" y="1484784"/>
            <a:ext cx="4248472" cy="2537282"/>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l="2666" t="12055" r="4019" b="4757"/>
          <a:stretch>
            <a:fillRect/>
          </a:stretch>
        </p:blipFill>
        <p:spPr bwMode="auto">
          <a:xfrm>
            <a:off x="5004048" y="1268760"/>
            <a:ext cx="3960440" cy="3271668"/>
          </a:xfrm>
          <a:prstGeom prst="rect">
            <a:avLst/>
          </a:prstGeom>
          <a:noFill/>
          <a:ln w="9525">
            <a:noFill/>
            <a:miter lim="800000"/>
            <a:headEnd/>
            <a:tailEnd/>
          </a:ln>
        </p:spPr>
      </p:pic>
      <p:sp>
        <p:nvSpPr>
          <p:cNvPr id="9" name="正方形/長方形 8"/>
          <p:cNvSpPr/>
          <p:nvPr/>
        </p:nvSpPr>
        <p:spPr>
          <a:xfrm>
            <a:off x="5364088" y="1484784"/>
            <a:ext cx="1440160" cy="158417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0" name="正方形/長方形 9"/>
          <p:cNvSpPr/>
          <p:nvPr/>
        </p:nvSpPr>
        <p:spPr>
          <a:xfrm>
            <a:off x="7020272" y="1484784"/>
            <a:ext cx="1368152" cy="158417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正方形/長方形 10"/>
          <p:cNvSpPr/>
          <p:nvPr/>
        </p:nvSpPr>
        <p:spPr>
          <a:xfrm>
            <a:off x="8172400" y="3573016"/>
            <a:ext cx="432048" cy="576064"/>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2" name="テキスト ボックス 11"/>
          <p:cNvSpPr txBox="1"/>
          <p:nvPr/>
        </p:nvSpPr>
        <p:spPr>
          <a:xfrm>
            <a:off x="5004048" y="4797152"/>
            <a:ext cx="3672408" cy="1384995"/>
          </a:xfrm>
          <a:prstGeom prst="rect">
            <a:avLst/>
          </a:prstGeom>
          <a:noFill/>
          <a:ln w="25400">
            <a:solidFill>
              <a:schemeClr val="tx1"/>
            </a:solidFill>
          </a:ln>
        </p:spPr>
        <p:txBody>
          <a:bodyPr wrap="square" rtlCol="0">
            <a:spAutoFit/>
          </a:bodyPr>
          <a:lstStyle/>
          <a:p>
            <a:r>
              <a:rPr kumimoji="1" lang="en-US" altLang="ja-JP" sz="1400" b="1" smtClean="0">
                <a:latin typeface="Arial" pitchFamily="34" charset="0"/>
                <a:cs typeface="Arial" pitchFamily="34" charset="0"/>
              </a:rPr>
              <a:t>0 to 8 seconds:   Since Obs was set to T while In continued T (2 to 7 seconds) (5 to 6 seconds), Out continues T. </a:t>
            </a:r>
            <a:br>
              <a:rPr kumimoji="1" lang="en-US" altLang="ja-JP" sz="1400" b="1" smtClean="0">
                <a:latin typeface="Arial" pitchFamily="34" charset="0"/>
                <a:cs typeface="Arial" pitchFamily="34" charset="0"/>
              </a:rPr>
            </a:br>
            <a:r>
              <a:rPr kumimoji="1" lang="en-US" altLang="ja-JP" sz="1400" b="1" smtClean="0">
                <a:latin typeface="Arial" pitchFamily="34" charset="0"/>
                <a:cs typeface="Arial" pitchFamily="34" charset="0"/>
              </a:rPr>
              <a:t>8 to 15 seconds:   Since Obs was not once set to T while In continued T, Out is set to F immediately after setting In to F.</a:t>
            </a:r>
            <a:endParaRPr kumimoji="1" lang="ja-JP" altLang="en-US" sz="1400" b="1" dirty="0">
              <a:latin typeface="Arial" pitchFamily="34" charset="0"/>
              <a:cs typeface="Arial" pitchFamily="34" charset="0"/>
            </a:endParaRPr>
          </a:p>
        </p:txBody>
      </p:sp>
    </p:spTree>
    <p:extLst>
      <p:ext uri="{BB962C8B-B14F-4D97-AF65-F5344CB8AC3E}">
        <p14:creationId xmlns:p14="http://schemas.microsoft.com/office/powerpoint/2010/main" val="37516710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What is proved by Property proving?</a:t>
            </a:r>
            <a:endParaRPr kumimoji="1" lang="ja-JP" altLang="en-US" dirty="0"/>
          </a:p>
        </p:txBody>
      </p:sp>
    </p:spTree>
    <p:extLst>
      <p:ext uri="{BB962C8B-B14F-4D97-AF65-F5344CB8AC3E}">
        <p14:creationId xmlns:p14="http://schemas.microsoft.com/office/powerpoint/2010/main" val="88004418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Tense logic and non-tense logic</a:t>
            </a:r>
            <a:endParaRPr kumimoji="1" lang="ja-JP" altLang="en-US" dirty="0"/>
          </a:p>
        </p:txBody>
      </p:sp>
      <p:sp>
        <p:nvSpPr>
          <p:cNvPr id="3" name="コンテンツ プレースホルダー 2"/>
          <p:cNvSpPr>
            <a:spLocks noGrp="1"/>
          </p:cNvSpPr>
          <p:nvPr>
            <p:ph idx="1"/>
          </p:nvPr>
        </p:nvSpPr>
        <p:spPr/>
        <p:txBody>
          <a:bodyPr/>
          <a:lstStyle/>
          <a:p>
            <a:r>
              <a:rPr kumimoji="1" lang="en-US" altLang="ja-JP" smtClean="0"/>
              <a:t>Non-tense logic:   Logic proposition of not depending on time</a:t>
            </a:r>
            <a:endParaRPr kumimoji="1" lang="en-US" altLang="ja-JP" dirty="0" smtClean="0"/>
          </a:p>
          <a:p>
            <a:pPr lvl="1"/>
            <a:r>
              <a:rPr lang="en-US" altLang="ja-JP" smtClean="0"/>
              <a:t>The proposition which does not depend on time but is materialized</a:t>
            </a:r>
            <a:endParaRPr lang="en-US" altLang="ja-JP" dirty="0" smtClean="0"/>
          </a:p>
          <a:p>
            <a:pPr lvl="1"/>
            <a:r>
              <a:rPr lang="en-US" altLang="ja-JP" smtClean="0"/>
              <a:t>You must always be OO (don't become).</a:t>
            </a:r>
            <a:endParaRPr lang="en-US" altLang="ja-JP" dirty="0"/>
          </a:p>
          <a:p>
            <a:pPr marL="0" indent="0">
              <a:buNone/>
            </a:pPr>
            <a:endParaRPr lang="en-US" altLang="ja-JP" dirty="0"/>
          </a:p>
          <a:p>
            <a:r>
              <a:rPr kumimoji="1" lang="en-US" altLang="ja-JP" smtClean="0"/>
              <a:t>Tense logic:   Logic proposition of time dependence</a:t>
            </a:r>
            <a:endParaRPr kumimoji="1" lang="en-US" altLang="ja-JP" dirty="0" smtClean="0"/>
          </a:p>
          <a:p>
            <a:pPr lvl="1"/>
            <a:r>
              <a:rPr lang="en-US" altLang="ja-JP" smtClean="0"/>
              <a:t>The proposition materialized depending on time</a:t>
            </a:r>
            <a:endParaRPr lang="en-US" altLang="ja-JP" dirty="0" smtClean="0"/>
          </a:p>
          <a:p>
            <a:pPr lvl="1"/>
            <a:r>
              <a:rPr kumimoji="1" lang="en-US" altLang="ja-JP" smtClean="0"/>
              <a:t>O If O is materialized, □ □ will become truly within x.</a:t>
            </a:r>
            <a:endParaRPr lang="en-US" altLang="ja-JP" dirty="0" smtClean="0"/>
          </a:p>
          <a:p>
            <a:pPr lvl="1"/>
            <a:r>
              <a:rPr lang="en-US" altLang="ja-JP" smtClean="0"/>
              <a:t>O It will become □ if the last value of O △ Becomes.</a:t>
            </a:r>
            <a:endParaRPr lang="en-US" altLang="ja-JP" dirty="0" smtClean="0"/>
          </a:p>
          <a:p>
            <a:pPr lvl="1"/>
            <a:endParaRPr kumimoji="1" lang="ja-JP" altLang="en-US" dirty="0"/>
          </a:p>
        </p:txBody>
      </p:sp>
      <p:sp>
        <p:nvSpPr>
          <p:cNvPr id="4" name="テキスト ボックス 3"/>
          <p:cNvSpPr txBox="1"/>
          <p:nvPr/>
        </p:nvSpPr>
        <p:spPr>
          <a:xfrm>
            <a:off x="881508" y="5499276"/>
            <a:ext cx="7386959"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As for easy tense logic, verification of non-tense logic generally tends (full time search is required) to take time to verification.</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362712005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If it P Becomes, Q will consider.</a:t>
            </a:r>
            <a:endParaRPr kumimoji="1" lang="ja-JP" altLang="en-US" dirty="0"/>
          </a:p>
        </p:txBody>
      </p:sp>
      <p:sp>
        <p:nvSpPr>
          <p:cNvPr id="4" name="正方形/長方形 3"/>
          <p:cNvSpPr/>
          <p:nvPr/>
        </p:nvSpPr>
        <p:spPr>
          <a:xfrm>
            <a:off x="701484" y="1538748"/>
            <a:ext cx="3240432" cy="2790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5" name="正方形/長方形 4"/>
          <p:cNvSpPr/>
          <p:nvPr/>
        </p:nvSpPr>
        <p:spPr>
          <a:xfrm>
            <a:off x="1691616" y="2078820"/>
            <a:ext cx="1710228" cy="153020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テキスト ボックス 5"/>
          <p:cNvSpPr txBox="1"/>
          <p:nvPr/>
        </p:nvSpPr>
        <p:spPr>
          <a:xfrm>
            <a:off x="701484" y="1178700"/>
            <a:ext cx="1382110"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P domain whole</a:t>
            </a:r>
            <a:endParaRPr kumimoji="1" lang="ja-JP" altLang="en-US" sz="2000" dirty="0">
              <a:latin typeface="Arial" pitchFamily="34" charset="0"/>
              <a:cs typeface="Arial" pitchFamily="34" charset="0"/>
            </a:endParaRPr>
          </a:p>
        </p:txBody>
      </p:sp>
      <p:sp>
        <p:nvSpPr>
          <p:cNvPr id="7" name="正方形/長方形 6"/>
          <p:cNvSpPr/>
          <p:nvPr/>
        </p:nvSpPr>
        <p:spPr>
          <a:xfrm>
            <a:off x="5292096" y="1538748"/>
            <a:ext cx="3240432" cy="2790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正方形/長方形 7"/>
          <p:cNvSpPr/>
          <p:nvPr/>
        </p:nvSpPr>
        <p:spPr>
          <a:xfrm>
            <a:off x="6012192" y="2348856"/>
            <a:ext cx="1710228" cy="17102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9" name="テキスト ボックス 8"/>
          <p:cNvSpPr txBox="1"/>
          <p:nvPr/>
        </p:nvSpPr>
        <p:spPr>
          <a:xfrm>
            <a:off x="5292096" y="1178700"/>
            <a:ext cx="1409360"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Q domain whole</a:t>
            </a:r>
            <a:endParaRPr kumimoji="1" lang="ja-JP" altLang="en-US" sz="2000" dirty="0">
              <a:latin typeface="Arial" pitchFamily="34" charset="0"/>
              <a:cs typeface="Arial" pitchFamily="34" charset="0"/>
            </a:endParaRPr>
          </a:p>
        </p:txBody>
      </p:sp>
      <p:sp>
        <p:nvSpPr>
          <p:cNvPr id="10" name="テキスト ボックス 9"/>
          <p:cNvSpPr txBox="1"/>
          <p:nvPr/>
        </p:nvSpPr>
        <p:spPr>
          <a:xfrm>
            <a:off x="1871640" y="2798916"/>
            <a:ext cx="1346844"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The normal domain of P</a:t>
            </a:r>
            <a:endParaRPr kumimoji="1" lang="ja-JP" altLang="en-US" sz="1600" dirty="0">
              <a:latin typeface="Arial" pitchFamily="34" charset="0"/>
              <a:cs typeface="Arial" pitchFamily="34" charset="0"/>
            </a:endParaRPr>
          </a:p>
        </p:txBody>
      </p:sp>
      <p:sp>
        <p:nvSpPr>
          <p:cNvPr id="11" name="テキスト ボックス 10"/>
          <p:cNvSpPr txBox="1"/>
          <p:nvPr/>
        </p:nvSpPr>
        <p:spPr>
          <a:xfrm>
            <a:off x="6261520" y="2978940"/>
            <a:ext cx="1370888"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The normal domain of Q</a:t>
            </a:r>
            <a:endParaRPr kumimoji="1" lang="ja-JP" altLang="en-US" sz="1600" dirty="0">
              <a:latin typeface="Arial" pitchFamily="34" charset="0"/>
              <a:cs typeface="Arial" pitchFamily="34" charset="0"/>
            </a:endParaRPr>
          </a:p>
        </p:txBody>
      </p:sp>
      <p:sp>
        <p:nvSpPr>
          <p:cNvPr id="12" name="テキスト ボックス 11"/>
          <p:cNvSpPr txBox="1"/>
          <p:nvPr/>
        </p:nvSpPr>
        <p:spPr>
          <a:xfrm>
            <a:off x="881508" y="3699036"/>
            <a:ext cx="1346844"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P</a:t>
            </a:r>
            <a:endParaRPr kumimoji="1" lang="ja-JP" altLang="en-US" sz="1600" dirty="0">
              <a:latin typeface="Arial" pitchFamily="34" charset="0"/>
              <a:cs typeface="Arial" pitchFamily="34" charset="0"/>
            </a:endParaRPr>
          </a:p>
        </p:txBody>
      </p:sp>
      <p:sp>
        <p:nvSpPr>
          <p:cNvPr id="13" name="テキスト ボックス 12"/>
          <p:cNvSpPr txBox="1"/>
          <p:nvPr/>
        </p:nvSpPr>
        <p:spPr>
          <a:xfrm>
            <a:off x="7002324" y="1718772"/>
            <a:ext cx="1370888"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Q</a:t>
            </a:r>
            <a:endParaRPr kumimoji="1" lang="ja-JP" altLang="en-US" sz="1600" dirty="0">
              <a:latin typeface="Arial" pitchFamily="34" charset="0"/>
              <a:cs typeface="Arial" pitchFamily="34" charset="0"/>
            </a:endParaRPr>
          </a:p>
        </p:txBody>
      </p:sp>
      <p:sp>
        <p:nvSpPr>
          <p:cNvPr id="14" name="テキスト ボックス 13"/>
          <p:cNvSpPr txBox="1"/>
          <p:nvPr/>
        </p:nvSpPr>
        <p:spPr>
          <a:xfrm>
            <a:off x="881508" y="5049216"/>
            <a:ext cx="5380012" cy="1569660"/>
          </a:xfrm>
          <a:prstGeom prst="rect">
            <a:avLst/>
          </a:prstGeom>
          <a:noFill/>
        </p:spPr>
        <p:txBody>
          <a:bodyPr wrap="square" rtlCol="0">
            <a:spAutoFit/>
          </a:bodyPr>
          <a:lstStyle/>
          <a:p>
            <a:r>
              <a:rPr kumimoji="1" lang="en-US" altLang="ja-JP" sz="2400" dirty="0" smtClean="0">
                <a:latin typeface="Arial" pitchFamily="34" charset="0"/>
                <a:cs typeface="Arial" pitchFamily="34" charset="0"/>
              </a:rPr>
              <a:t>(1)  Q is normal if P is normal. </a:t>
            </a:r>
            <a:br>
              <a:rPr kumimoji="1" lang="en-US" altLang="ja-JP" sz="2400" dirty="0" smtClean="0">
                <a:latin typeface="Arial" pitchFamily="34" charset="0"/>
                <a:cs typeface="Arial" pitchFamily="34" charset="0"/>
              </a:rPr>
            </a:br>
            <a:r>
              <a:rPr kumimoji="1" lang="en-US" altLang="ja-JP" sz="2400" dirty="0" smtClean="0">
                <a:latin typeface="Arial" pitchFamily="34" charset="0"/>
                <a:cs typeface="Arial" pitchFamily="34" charset="0"/>
              </a:rPr>
              <a:t>(2)  Q is not abnormal if P is normal. </a:t>
            </a:r>
            <a:br>
              <a:rPr kumimoji="1" lang="en-US" altLang="ja-JP" sz="2400" dirty="0" smtClean="0">
                <a:latin typeface="Arial" pitchFamily="34" charset="0"/>
                <a:cs typeface="Arial" pitchFamily="34" charset="0"/>
              </a:rPr>
            </a:br>
            <a:r>
              <a:rPr kumimoji="1" lang="en-US" altLang="ja-JP" sz="2400" dirty="0" smtClean="0">
                <a:latin typeface="Arial" pitchFamily="34" charset="0"/>
                <a:cs typeface="Arial" pitchFamily="34" charset="0"/>
              </a:rPr>
              <a:t>(3)  Q is abnormal if P is abnormal. </a:t>
            </a:r>
            <a:br>
              <a:rPr kumimoji="1" lang="en-US" altLang="ja-JP" sz="2400" dirty="0" smtClean="0">
                <a:latin typeface="Arial" pitchFamily="34" charset="0"/>
                <a:cs typeface="Arial" pitchFamily="34" charset="0"/>
              </a:rPr>
            </a:br>
            <a:r>
              <a:rPr kumimoji="1" lang="en-US" altLang="ja-JP" sz="2400" dirty="0" smtClean="0">
                <a:latin typeface="Arial" pitchFamily="34" charset="0"/>
                <a:cs typeface="Arial" pitchFamily="34" charset="0"/>
              </a:rPr>
              <a:t>(4)  Q is not normal if P is abnormal.</a:t>
            </a:r>
          </a:p>
        </p:txBody>
      </p:sp>
      <p:sp>
        <p:nvSpPr>
          <p:cNvPr id="15" name="下カーブ矢印 14"/>
          <p:cNvSpPr/>
          <p:nvPr/>
        </p:nvSpPr>
        <p:spPr>
          <a:xfrm>
            <a:off x="2411712" y="1628760"/>
            <a:ext cx="4500600" cy="108014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6" name="下カーブ矢印 15"/>
          <p:cNvSpPr/>
          <p:nvPr/>
        </p:nvSpPr>
        <p:spPr>
          <a:xfrm flipV="1">
            <a:off x="2501724" y="3699036"/>
            <a:ext cx="4500600" cy="810108"/>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7" name="下カーブ矢印 16"/>
          <p:cNvSpPr/>
          <p:nvPr/>
        </p:nvSpPr>
        <p:spPr>
          <a:xfrm flipV="1">
            <a:off x="1691616" y="4059084"/>
            <a:ext cx="6660888" cy="810108"/>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8" name="下カーブ矢印 17"/>
          <p:cNvSpPr/>
          <p:nvPr/>
        </p:nvSpPr>
        <p:spPr>
          <a:xfrm>
            <a:off x="2951784" y="1988808"/>
            <a:ext cx="2880384" cy="720096"/>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9" name="テキスト ボックス 18"/>
          <p:cNvSpPr txBox="1"/>
          <p:nvPr/>
        </p:nvSpPr>
        <p:spPr>
          <a:xfrm>
            <a:off x="4301964" y="1268712"/>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(1)</a:t>
            </a:r>
            <a:endParaRPr kumimoji="1" lang="ja-JP" altLang="en-US" sz="2000" dirty="0">
              <a:latin typeface="Arial" pitchFamily="34" charset="0"/>
              <a:cs typeface="Arial" pitchFamily="34" charset="0"/>
            </a:endParaRPr>
          </a:p>
        </p:txBody>
      </p:sp>
      <p:sp>
        <p:nvSpPr>
          <p:cNvPr id="20" name="テキスト ボックス 19"/>
          <p:cNvSpPr txBox="1"/>
          <p:nvPr/>
        </p:nvSpPr>
        <p:spPr>
          <a:xfrm>
            <a:off x="4301964" y="2078820"/>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(2)</a:t>
            </a:r>
            <a:endParaRPr kumimoji="1" lang="ja-JP" altLang="en-US" sz="2000" dirty="0">
              <a:latin typeface="Arial" pitchFamily="34" charset="0"/>
              <a:cs typeface="Arial" pitchFamily="34" charset="0"/>
            </a:endParaRPr>
          </a:p>
        </p:txBody>
      </p:sp>
      <p:sp>
        <p:nvSpPr>
          <p:cNvPr id="21" name="テキスト ボックス 20"/>
          <p:cNvSpPr txBox="1"/>
          <p:nvPr/>
        </p:nvSpPr>
        <p:spPr>
          <a:xfrm>
            <a:off x="7722420" y="4509144"/>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(3)</a:t>
            </a:r>
            <a:endParaRPr kumimoji="1" lang="ja-JP" altLang="en-US" sz="2000" dirty="0">
              <a:latin typeface="Arial" pitchFamily="34" charset="0"/>
              <a:cs typeface="Arial" pitchFamily="34" charset="0"/>
            </a:endParaRPr>
          </a:p>
        </p:txBody>
      </p:sp>
      <p:sp>
        <p:nvSpPr>
          <p:cNvPr id="22" name="テキスト ボックス 21"/>
          <p:cNvSpPr txBox="1"/>
          <p:nvPr/>
        </p:nvSpPr>
        <p:spPr>
          <a:xfrm>
            <a:off x="5202084" y="4419132"/>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(4)</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78326520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If P is normal</a:t>
            </a:r>
            <a:endParaRPr kumimoji="1" lang="ja-JP" altLang="en-US" dirty="0"/>
          </a:p>
        </p:txBody>
      </p:sp>
      <p:sp>
        <p:nvSpPr>
          <p:cNvPr id="4" name="正方形/長方形 3"/>
          <p:cNvSpPr/>
          <p:nvPr/>
        </p:nvSpPr>
        <p:spPr>
          <a:xfrm>
            <a:off x="701484" y="1628760"/>
            <a:ext cx="3240432" cy="2790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5" name="正方形/長方形 4"/>
          <p:cNvSpPr/>
          <p:nvPr/>
        </p:nvSpPr>
        <p:spPr>
          <a:xfrm>
            <a:off x="1691616" y="2168832"/>
            <a:ext cx="1710228" cy="153020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テキスト ボックス 5"/>
          <p:cNvSpPr txBox="1"/>
          <p:nvPr/>
        </p:nvSpPr>
        <p:spPr>
          <a:xfrm>
            <a:off x="701484" y="1268712"/>
            <a:ext cx="1382110"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P domain whole</a:t>
            </a:r>
            <a:endParaRPr kumimoji="1" lang="ja-JP" altLang="en-US" sz="2000" dirty="0">
              <a:latin typeface="Arial" pitchFamily="34" charset="0"/>
              <a:cs typeface="Arial" pitchFamily="34" charset="0"/>
            </a:endParaRPr>
          </a:p>
        </p:txBody>
      </p:sp>
      <p:sp>
        <p:nvSpPr>
          <p:cNvPr id="7" name="正方形/長方形 6"/>
          <p:cNvSpPr/>
          <p:nvPr/>
        </p:nvSpPr>
        <p:spPr>
          <a:xfrm>
            <a:off x="5292096" y="1628760"/>
            <a:ext cx="3240432" cy="2790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正方形/長方形 7"/>
          <p:cNvSpPr/>
          <p:nvPr/>
        </p:nvSpPr>
        <p:spPr>
          <a:xfrm>
            <a:off x="6012192" y="2438868"/>
            <a:ext cx="1710228" cy="17102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9" name="テキスト ボックス 8"/>
          <p:cNvSpPr txBox="1"/>
          <p:nvPr/>
        </p:nvSpPr>
        <p:spPr>
          <a:xfrm>
            <a:off x="5292096" y="1268712"/>
            <a:ext cx="1409360"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Q domain whole</a:t>
            </a:r>
            <a:endParaRPr kumimoji="1" lang="ja-JP" altLang="en-US" sz="2000" dirty="0">
              <a:latin typeface="Arial" pitchFamily="34" charset="0"/>
              <a:cs typeface="Arial" pitchFamily="34" charset="0"/>
            </a:endParaRPr>
          </a:p>
        </p:txBody>
      </p:sp>
      <p:sp>
        <p:nvSpPr>
          <p:cNvPr id="11" name="テキスト ボックス 10"/>
          <p:cNvSpPr txBox="1"/>
          <p:nvPr/>
        </p:nvSpPr>
        <p:spPr>
          <a:xfrm>
            <a:off x="6192216" y="3789048"/>
            <a:ext cx="1370888"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The normal domain of Q</a:t>
            </a:r>
            <a:endParaRPr kumimoji="1" lang="ja-JP" altLang="en-US" sz="1600" dirty="0">
              <a:latin typeface="Arial" pitchFamily="34" charset="0"/>
              <a:cs typeface="Arial" pitchFamily="34" charset="0"/>
            </a:endParaRPr>
          </a:p>
        </p:txBody>
      </p:sp>
      <p:sp>
        <p:nvSpPr>
          <p:cNvPr id="12" name="テキスト ボックス 11"/>
          <p:cNvSpPr txBox="1"/>
          <p:nvPr/>
        </p:nvSpPr>
        <p:spPr>
          <a:xfrm>
            <a:off x="881508" y="3789048"/>
            <a:ext cx="1346844"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P</a:t>
            </a:r>
            <a:endParaRPr kumimoji="1" lang="ja-JP" altLang="en-US" sz="1600" dirty="0">
              <a:latin typeface="Arial" pitchFamily="34" charset="0"/>
              <a:cs typeface="Arial" pitchFamily="34" charset="0"/>
            </a:endParaRPr>
          </a:p>
        </p:txBody>
      </p:sp>
      <p:sp>
        <p:nvSpPr>
          <p:cNvPr id="13" name="テキスト ボックス 12"/>
          <p:cNvSpPr txBox="1"/>
          <p:nvPr/>
        </p:nvSpPr>
        <p:spPr>
          <a:xfrm>
            <a:off x="7002324" y="1808784"/>
            <a:ext cx="1370888"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Q</a:t>
            </a:r>
            <a:endParaRPr kumimoji="1" lang="ja-JP" altLang="en-US" sz="1600" dirty="0">
              <a:latin typeface="Arial" pitchFamily="34" charset="0"/>
              <a:cs typeface="Arial" pitchFamily="34" charset="0"/>
            </a:endParaRPr>
          </a:p>
        </p:txBody>
      </p:sp>
      <p:sp>
        <p:nvSpPr>
          <p:cNvPr id="17" name="テキスト ボックス 16"/>
          <p:cNvSpPr txBox="1"/>
          <p:nvPr/>
        </p:nvSpPr>
        <p:spPr>
          <a:xfrm>
            <a:off x="4211952" y="1358724"/>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(1)</a:t>
            </a:r>
            <a:endParaRPr kumimoji="1" lang="ja-JP" altLang="en-US" sz="2000" dirty="0">
              <a:latin typeface="Arial" pitchFamily="34" charset="0"/>
              <a:cs typeface="Arial" pitchFamily="34" charset="0"/>
            </a:endParaRPr>
          </a:p>
        </p:txBody>
      </p:sp>
      <p:sp>
        <p:nvSpPr>
          <p:cNvPr id="21" name="正方形/長方形 20"/>
          <p:cNvSpPr/>
          <p:nvPr/>
        </p:nvSpPr>
        <p:spPr>
          <a:xfrm>
            <a:off x="6642276" y="2798916"/>
            <a:ext cx="720096" cy="6300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A</a:t>
            </a:r>
            <a:endParaRPr kumimoji="1" lang="ja-JP" altLang="en-US" b="1" dirty="0" smtClean="0">
              <a:solidFill>
                <a:schemeClr val="tx1"/>
              </a:solidFill>
              <a:latin typeface="Arial" pitchFamily="34" charset="0"/>
              <a:cs typeface="Arial" pitchFamily="34" charset="0"/>
            </a:endParaRPr>
          </a:p>
        </p:txBody>
      </p:sp>
      <p:sp>
        <p:nvSpPr>
          <p:cNvPr id="22" name="正方形/長方形 21"/>
          <p:cNvSpPr/>
          <p:nvPr/>
        </p:nvSpPr>
        <p:spPr>
          <a:xfrm>
            <a:off x="5562132" y="2888928"/>
            <a:ext cx="810108" cy="45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B</a:t>
            </a:r>
            <a:endParaRPr kumimoji="1" lang="ja-JP" altLang="en-US" b="1" dirty="0" smtClean="0">
              <a:solidFill>
                <a:schemeClr val="tx1"/>
              </a:solidFill>
              <a:latin typeface="Arial" pitchFamily="34" charset="0"/>
              <a:cs typeface="Arial" pitchFamily="34" charset="0"/>
            </a:endParaRPr>
          </a:p>
        </p:txBody>
      </p:sp>
      <p:sp>
        <p:nvSpPr>
          <p:cNvPr id="23" name="正方形/長方形 22"/>
          <p:cNvSpPr/>
          <p:nvPr/>
        </p:nvSpPr>
        <p:spPr>
          <a:xfrm>
            <a:off x="5382108" y="3609024"/>
            <a:ext cx="540072" cy="7200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C</a:t>
            </a:r>
            <a:endParaRPr kumimoji="1" lang="ja-JP" altLang="en-US" b="1" dirty="0" smtClean="0">
              <a:solidFill>
                <a:schemeClr val="tx1"/>
              </a:solidFill>
              <a:latin typeface="Arial" pitchFamily="34" charset="0"/>
              <a:cs typeface="Arial" pitchFamily="34" charset="0"/>
            </a:endParaRPr>
          </a:p>
        </p:txBody>
      </p:sp>
      <p:sp>
        <p:nvSpPr>
          <p:cNvPr id="25" name="テキスト ボックス 24"/>
          <p:cNvSpPr txBox="1"/>
          <p:nvPr/>
        </p:nvSpPr>
        <p:spPr>
          <a:xfrm>
            <a:off x="4211952" y="2168832"/>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(2)</a:t>
            </a:r>
            <a:endParaRPr kumimoji="1" lang="ja-JP" altLang="en-US" sz="2000" dirty="0">
              <a:latin typeface="Arial" pitchFamily="34" charset="0"/>
              <a:cs typeface="Arial" pitchFamily="34" charset="0"/>
            </a:endParaRPr>
          </a:p>
        </p:txBody>
      </p:sp>
      <p:sp>
        <p:nvSpPr>
          <p:cNvPr id="26" name="テキスト ボックス 25"/>
          <p:cNvSpPr txBox="1"/>
          <p:nvPr/>
        </p:nvSpPr>
        <p:spPr>
          <a:xfrm>
            <a:off x="251424" y="4959204"/>
            <a:ext cx="5283819" cy="1938992"/>
          </a:xfrm>
          <a:prstGeom prst="rect">
            <a:avLst/>
          </a:prstGeom>
          <a:noFill/>
        </p:spPr>
        <p:txBody>
          <a:bodyPr wrap="square" rtlCol="0">
            <a:spAutoFit/>
          </a:bodyPr>
          <a:lstStyle/>
          <a:p>
            <a:r>
              <a:rPr kumimoji="1" lang="en-US" altLang="ja-JP" sz="2000" dirty="0" smtClean="0">
                <a:latin typeface="Arial" pitchFamily="34" charset="0"/>
                <a:cs typeface="Arial" pitchFamily="34" charset="0"/>
              </a:rPr>
              <a:t>(1)  Q is normal if P is normal. </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ex: If a switch of operation is ON, OO will operate. </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(2)  Q is not abnormal if P is normal. </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ex: If a halt switch is ON, it will not go into starting mode.</a:t>
            </a:r>
            <a:endParaRPr kumimoji="1" lang="en-US" altLang="ja-JP" sz="1600" dirty="0" smtClean="0">
              <a:latin typeface="Arial" pitchFamily="34" charset="0"/>
              <a:cs typeface="Arial" pitchFamily="34" charset="0"/>
            </a:endParaRPr>
          </a:p>
        </p:txBody>
      </p:sp>
      <p:sp>
        <p:nvSpPr>
          <p:cNvPr id="28" name="星 5 27"/>
          <p:cNvSpPr/>
          <p:nvPr/>
        </p:nvSpPr>
        <p:spPr>
          <a:xfrm>
            <a:off x="5562132" y="4059084"/>
            <a:ext cx="270036" cy="27003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9" name="正方形/長方形 28"/>
          <p:cNvSpPr/>
          <p:nvPr/>
        </p:nvSpPr>
        <p:spPr>
          <a:xfrm>
            <a:off x="6282228" y="4509144"/>
            <a:ext cx="2520336" cy="450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400" b="1" smtClean="0">
                <a:solidFill>
                  <a:schemeClr val="tx1"/>
                </a:solidFill>
                <a:latin typeface="Arial" pitchFamily="34" charset="0"/>
                <a:cs typeface="Arial" pitchFamily="34" charset="0"/>
              </a:rPr>
              <a:t>A critical phenomenon</a:t>
            </a:r>
            <a:endParaRPr kumimoji="1" lang="ja-JP" altLang="en-US" sz="1400" b="1" dirty="0" smtClean="0">
              <a:solidFill>
                <a:schemeClr val="tx1"/>
              </a:solidFill>
              <a:latin typeface="Arial" pitchFamily="34" charset="0"/>
              <a:cs typeface="Arial" pitchFamily="34" charset="0"/>
            </a:endParaRPr>
          </a:p>
        </p:txBody>
      </p:sp>
      <p:sp>
        <p:nvSpPr>
          <p:cNvPr id="30" name="星 5 29"/>
          <p:cNvSpPr/>
          <p:nvPr/>
        </p:nvSpPr>
        <p:spPr>
          <a:xfrm>
            <a:off x="5562132" y="3068952"/>
            <a:ext cx="270036" cy="27003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32" name="星 5 31"/>
          <p:cNvSpPr/>
          <p:nvPr/>
        </p:nvSpPr>
        <p:spPr>
          <a:xfrm>
            <a:off x="6282228" y="4509144"/>
            <a:ext cx="270036" cy="27003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33" name="テキスト ボックス 32"/>
          <p:cNvSpPr txBox="1"/>
          <p:nvPr/>
        </p:nvSpPr>
        <p:spPr>
          <a:xfrm>
            <a:off x="5314109" y="5229240"/>
            <a:ext cx="3488455" cy="1323439"/>
          </a:xfrm>
          <a:prstGeom prst="rect">
            <a:avLst/>
          </a:prstGeom>
          <a:noFill/>
        </p:spPr>
        <p:txBody>
          <a:bodyPr wrap="square" rtlCol="0">
            <a:spAutoFit/>
          </a:bodyPr>
          <a:lstStyle/>
          <a:p>
            <a:r>
              <a:rPr kumimoji="1" lang="en-US" altLang="ja-JP" sz="2000" smtClean="0">
                <a:latin typeface="Arial" pitchFamily="34" charset="0"/>
                <a:cs typeface="Arial" pitchFamily="34" charset="0"/>
              </a:rPr>
              <a:t>A:  Proof </a:t>
            </a:r>
            <a:br>
              <a:rPr kumimoji="1" lang="en-US" altLang="ja-JP" sz="2000" smtClean="0">
                <a:latin typeface="Arial" pitchFamily="34" charset="0"/>
                <a:cs typeface="Arial" pitchFamily="34" charset="0"/>
              </a:rPr>
            </a:br>
            <a:r>
              <a:rPr kumimoji="1" lang="en-US" altLang="ja-JP" sz="2000" smtClean="0">
                <a:latin typeface="Arial" pitchFamily="34" charset="0"/>
                <a:cs typeface="Arial" pitchFamily="34" charset="0"/>
              </a:rPr>
              <a:t>B:  Left-hand side breaks (outside a normal domain). </a:t>
            </a:r>
            <a:br>
              <a:rPr kumimoji="1" lang="en-US" altLang="ja-JP" sz="2000" smtClean="0">
                <a:latin typeface="Arial" pitchFamily="34" charset="0"/>
                <a:cs typeface="Arial" pitchFamily="34" charset="0"/>
              </a:rPr>
            </a:br>
            <a:r>
              <a:rPr kumimoji="1" lang="en-US" altLang="ja-JP" sz="2000" smtClean="0">
                <a:latin typeface="Arial" pitchFamily="34" charset="0"/>
                <a:cs typeface="Arial" pitchFamily="34" charset="0"/>
              </a:rPr>
              <a:t>C:  Violation</a:t>
            </a:r>
            <a:endParaRPr kumimoji="1" lang="ja-JP" altLang="en-US" sz="2000" dirty="0">
              <a:latin typeface="Arial" pitchFamily="34" charset="0"/>
              <a:cs typeface="Arial" pitchFamily="34" charset="0"/>
            </a:endParaRPr>
          </a:p>
        </p:txBody>
      </p:sp>
      <p:sp>
        <p:nvSpPr>
          <p:cNvPr id="27" name="正方形/長方形 26"/>
          <p:cNvSpPr/>
          <p:nvPr/>
        </p:nvSpPr>
        <p:spPr>
          <a:xfrm>
            <a:off x="2051664" y="2708904"/>
            <a:ext cx="1170156" cy="6300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0" name="テキスト ボックス 9"/>
          <p:cNvSpPr txBox="1"/>
          <p:nvPr/>
        </p:nvSpPr>
        <p:spPr>
          <a:xfrm>
            <a:off x="1781628" y="3338988"/>
            <a:ext cx="1346844"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The normal domain of P</a:t>
            </a:r>
            <a:endParaRPr kumimoji="1" lang="ja-JP" altLang="en-US" sz="1600" dirty="0">
              <a:latin typeface="Arial" pitchFamily="34" charset="0"/>
              <a:cs typeface="Arial" pitchFamily="34" charset="0"/>
            </a:endParaRPr>
          </a:p>
        </p:txBody>
      </p:sp>
      <p:sp>
        <p:nvSpPr>
          <p:cNvPr id="14" name="下カーブ矢印 13"/>
          <p:cNvSpPr/>
          <p:nvPr/>
        </p:nvSpPr>
        <p:spPr>
          <a:xfrm>
            <a:off x="2411712" y="1718772"/>
            <a:ext cx="4770636" cy="108014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6" name="下カーブ矢印 15"/>
          <p:cNvSpPr/>
          <p:nvPr/>
        </p:nvSpPr>
        <p:spPr>
          <a:xfrm>
            <a:off x="2951784" y="2078820"/>
            <a:ext cx="2880384" cy="720096"/>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7684411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If P is abnormal</a:t>
            </a:r>
            <a:endParaRPr kumimoji="1" lang="ja-JP" altLang="en-US" dirty="0"/>
          </a:p>
        </p:txBody>
      </p:sp>
      <p:sp>
        <p:nvSpPr>
          <p:cNvPr id="4" name="正方形/長方形 3"/>
          <p:cNvSpPr/>
          <p:nvPr/>
        </p:nvSpPr>
        <p:spPr>
          <a:xfrm>
            <a:off x="701484" y="1538748"/>
            <a:ext cx="3240432" cy="2790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5" name="正方形/長方形 4"/>
          <p:cNvSpPr/>
          <p:nvPr/>
        </p:nvSpPr>
        <p:spPr>
          <a:xfrm>
            <a:off x="1151544" y="2078820"/>
            <a:ext cx="1350180" cy="153020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テキスト ボックス 5"/>
          <p:cNvSpPr txBox="1"/>
          <p:nvPr/>
        </p:nvSpPr>
        <p:spPr>
          <a:xfrm>
            <a:off x="701484" y="1178700"/>
            <a:ext cx="1980264"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P </a:t>
            </a:r>
            <a:r>
              <a:rPr kumimoji="1" lang="en-US" altLang="ja-JP" sz="2000" dirty="0" smtClean="0">
                <a:latin typeface="Arial" pitchFamily="34" charset="0"/>
                <a:cs typeface="Arial" pitchFamily="34" charset="0"/>
              </a:rPr>
              <a:t>domain</a:t>
            </a:r>
            <a:endParaRPr kumimoji="1" lang="ja-JP" altLang="en-US" sz="2000" dirty="0">
              <a:latin typeface="Arial" pitchFamily="34" charset="0"/>
              <a:cs typeface="Arial" pitchFamily="34" charset="0"/>
            </a:endParaRPr>
          </a:p>
        </p:txBody>
      </p:sp>
      <p:sp>
        <p:nvSpPr>
          <p:cNvPr id="7" name="正方形/長方形 6"/>
          <p:cNvSpPr/>
          <p:nvPr/>
        </p:nvSpPr>
        <p:spPr>
          <a:xfrm>
            <a:off x="5292096" y="1538748"/>
            <a:ext cx="3240432" cy="2790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正方形/長方形 7"/>
          <p:cNvSpPr/>
          <p:nvPr/>
        </p:nvSpPr>
        <p:spPr>
          <a:xfrm>
            <a:off x="6012192" y="2348856"/>
            <a:ext cx="1710228" cy="17102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9" name="テキスト ボックス 8"/>
          <p:cNvSpPr txBox="1"/>
          <p:nvPr/>
        </p:nvSpPr>
        <p:spPr>
          <a:xfrm>
            <a:off x="5292096" y="1178700"/>
            <a:ext cx="1409360"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Q </a:t>
            </a:r>
            <a:r>
              <a:rPr kumimoji="1" lang="en-US" altLang="ja-JP" sz="2000" dirty="0" smtClean="0">
                <a:latin typeface="Arial" pitchFamily="34" charset="0"/>
                <a:cs typeface="Arial" pitchFamily="34" charset="0"/>
              </a:rPr>
              <a:t>domain</a:t>
            </a:r>
            <a:endParaRPr kumimoji="1" lang="ja-JP" altLang="en-US" sz="2000" dirty="0">
              <a:latin typeface="Arial" pitchFamily="34" charset="0"/>
              <a:cs typeface="Arial" pitchFamily="34" charset="0"/>
            </a:endParaRPr>
          </a:p>
        </p:txBody>
      </p:sp>
      <p:sp>
        <p:nvSpPr>
          <p:cNvPr id="10" name="テキスト ボックス 9"/>
          <p:cNvSpPr txBox="1"/>
          <p:nvPr/>
        </p:nvSpPr>
        <p:spPr>
          <a:xfrm>
            <a:off x="1151544" y="2978940"/>
            <a:ext cx="1346844"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The normal domain of P</a:t>
            </a:r>
            <a:endParaRPr kumimoji="1" lang="ja-JP" altLang="en-US" sz="1600" dirty="0">
              <a:latin typeface="Arial" pitchFamily="34" charset="0"/>
              <a:cs typeface="Arial" pitchFamily="34" charset="0"/>
            </a:endParaRPr>
          </a:p>
        </p:txBody>
      </p:sp>
      <p:sp>
        <p:nvSpPr>
          <p:cNvPr id="11" name="テキスト ボックス 10"/>
          <p:cNvSpPr txBox="1"/>
          <p:nvPr/>
        </p:nvSpPr>
        <p:spPr>
          <a:xfrm>
            <a:off x="6192216" y="3699036"/>
            <a:ext cx="1370888"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The normal domain of Q</a:t>
            </a:r>
            <a:endParaRPr kumimoji="1" lang="ja-JP" altLang="en-US" sz="1600" dirty="0">
              <a:latin typeface="Arial" pitchFamily="34" charset="0"/>
              <a:cs typeface="Arial" pitchFamily="34" charset="0"/>
            </a:endParaRPr>
          </a:p>
        </p:txBody>
      </p:sp>
      <p:sp>
        <p:nvSpPr>
          <p:cNvPr id="12" name="テキスト ボックス 11"/>
          <p:cNvSpPr txBox="1"/>
          <p:nvPr/>
        </p:nvSpPr>
        <p:spPr>
          <a:xfrm>
            <a:off x="881508" y="3699036"/>
            <a:ext cx="1346844"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P</a:t>
            </a:r>
            <a:endParaRPr kumimoji="1" lang="ja-JP" altLang="en-US" sz="1600" dirty="0">
              <a:latin typeface="Arial" pitchFamily="34" charset="0"/>
              <a:cs typeface="Arial" pitchFamily="34" charset="0"/>
            </a:endParaRPr>
          </a:p>
        </p:txBody>
      </p:sp>
      <p:sp>
        <p:nvSpPr>
          <p:cNvPr id="13" name="テキスト ボックス 12"/>
          <p:cNvSpPr txBox="1"/>
          <p:nvPr/>
        </p:nvSpPr>
        <p:spPr>
          <a:xfrm>
            <a:off x="7002324" y="1718772"/>
            <a:ext cx="1370888"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Q</a:t>
            </a:r>
            <a:endParaRPr kumimoji="1" lang="ja-JP" altLang="en-US" sz="1600" dirty="0">
              <a:latin typeface="Arial" pitchFamily="34" charset="0"/>
              <a:cs typeface="Arial" pitchFamily="34" charset="0"/>
            </a:endParaRPr>
          </a:p>
        </p:txBody>
      </p:sp>
      <p:sp>
        <p:nvSpPr>
          <p:cNvPr id="17" name="テキスト ボックス 16"/>
          <p:cNvSpPr txBox="1"/>
          <p:nvPr/>
        </p:nvSpPr>
        <p:spPr>
          <a:xfrm>
            <a:off x="4211952" y="1268712"/>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(3)</a:t>
            </a:r>
            <a:endParaRPr kumimoji="1" lang="ja-JP" altLang="en-US" sz="2000" dirty="0">
              <a:latin typeface="Arial" pitchFamily="34" charset="0"/>
              <a:cs typeface="Arial" pitchFamily="34" charset="0"/>
            </a:endParaRPr>
          </a:p>
        </p:txBody>
      </p:sp>
      <p:sp>
        <p:nvSpPr>
          <p:cNvPr id="21" name="正方形/長方形 20"/>
          <p:cNvSpPr/>
          <p:nvPr/>
        </p:nvSpPr>
        <p:spPr>
          <a:xfrm>
            <a:off x="6642276" y="2708904"/>
            <a:ext cx="810108" cy="7200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A</a:t>
            </a:r>
            <a:endParaRPr kumimoji="1" lang="ja-JP" altLang="en-US" b="1" dirty="0" smtClean="0">
              <a:solidFill>
                <a:schemeClr val="tx1"/>
              </a:solidFill>
              <a:latin typeface="Arial" pitchFamily="34" charset="0"/>
              <a:cs typeface="Arial" pitchFamily="34" charset="0"/>
            </a:endParaRPr>
          </a:p>
        </p:txBody>
      </p:sp>
      <p:sp>
        <p:nvSpPr>
          <p:cNvPr id="22" name="正方形/長方形 21"/>
          <p:cNvSpPr/>
          <p:nvPr/>
        </p:nvSpPr>
        <p:spPr>
          <a:xfrm>
            <a:off x="5652144" y="2798916"/>
            <a:ext cx="810108" cy="45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B</a:t>
            </a:r>
            <a:endParaRPr kumimoji="1" lang="ja-JP" altLang="en-US" b="1" dirty="0" smtClean="0">
              <a:solidFill>
                <a:schemeClr val="tx1"/>
              </a:solidFill>
              <a:latin typeface="Arial" pitchFamily="34" charset="0"/>
              <a:cs typeface="Arial" pitchFamily="34" charset="0"/>
            </a:endParaRPr>
          </a:p>
        </p:txBody>
      </p:sp>
      <p:sp>
        <p:nvSpPr>
          <p:cNvPr id="23" name="正方形/長方形 22"/>
          <p:cNvSpPr/>
          <p:nvPr/>
        </p:nvSpPr>
        <p:spPr>
          <a:xfrm>
            <a:off x="5382108" y="3519012"/>
            <a:ext cx="540072" cy="4500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smtClean="0">
                <a:solidFill>
                  <a:schemeClr val="tx1"/>
                </a:solidFill>
                <a:latin typeface="Arial" pitchFamily="34" charset="0"/>
                <a:cs typeface="Arial" pitchFamily="34" charset="0"/>
              </a:rPr>
              <a:t>C</a:t>
            </a:r>
            <a:endParaRPr kumimoji="1" lang="ja-JP" altLang="en-US" b="1" dirty="0" smtClean="0">
              <a:solidFill>
                <a:schemeClr val="tx1"/>
              </a:solidFill>
              <a:latin typeface="Arial" pitchFamily="34" charset="0"/>
              <a:cs typeface="Arial" pitchFamily="34" charset="0"/>
            </a:endParaRPr>
          </a:p>
        </p:txBody>
      </p:sp>
      <p:sp>
        <p:nvSpPr>
          <p:cNvPr id="25" name="テキスト ボックス 24"/>
          <p:cNvSpPr txBox="1"/>
          <p:nvPr/>
        </p:nvSpPr>
        <p:spPr>
          <a:xfrm>
            <a:off x="4211952" y="2078820"/>
            <a:ext cx="497252"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(4)</a:t>
            </a:r>
            <a:endParaRPr kumimoji="1" lang="ja-JP" altLang="en-US" sz="2000" dirty="0">
              <a:latin typeface="Arial" pitchFamily="34" charset="0"/>
              <a:cs typeface="Arial" pitchFamily="34" charset="0"/>
            </a:endParaRPr>
          </a:p>
        </p:txBody>
      </p:sp>
      <p:sp>
        <p:nvSpPr>
          <p:cNvPr id="26" name="テキスト ボックス 25"/>
          <p:cNvSpPr txBox="1"/>
          <p:nvPr/>
        </p:nvSpPr>
        <p:spPr>
          <a:xfrm>
            <a:off x="71400" y="4929031"/>
            <a:ext cx="5525872" cy="1938992"/>
          </a:xfrm>
          <a:prstGeom prst="rect">
            <a:avLst/>
          </a:prstGeom>
          <a:noFill/>
        </p:spPr>
        <p:txBody>
          <a:bodyPr wrap="square" rtlCol="0">
            <a:spAutoFit/>
          </a:bodyPr>
          <a:lstStyle/>
          <a:p>
            <a:r>
              <a:rPr kumimoji="1" lang="en-US" altLang="ja-JP" sz="2000" dirty="0" smtClean="0">
                <a:latin typeface="Arial" pitchFamily="34" charset="0"/>
                <a:cs typeface="Arial" pitchFamily="34" charset="0"/>
              </a:rPr>
              <a:t>(3)  Q is abnormal if P is abnormal. </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ex: If an abnormal state is detected, it will go into evasion mode. </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(4)  Q is not normal if P is abnormal. </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ex: In an unexpected input, processing is not continued.</a:t>
            </a:r>
            <a:endParaRPr kumimoji="1" lang="en-US" altLang="ja-JP" sz="1600" dirty="0" smtClean="0">
              <a:latin typeface="Arial" pitchFamily="34" charset="0"/>
              <a:cs typeface="Arial" pitchFamily="34" charset="0"/>
            </a:endParaRPr>
          </a:p>
        </p:txBody>
      </p:sp>
      <p:sp>
        <p:nvSpPr>
          <p:cNvPr id="24" name="星 5 23"/>
          <p:cNvSpPr/>
          <p:nvPr/>
        </p:nvSpPr>
        <p:spPr>
          <a:xfrm>
            <a:off x="7092336" y="2708904"/>
            <a:ext cx="270036" cy="27003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8" name="星 5 27"/>
          <p:cNvSpPr/>
          <p:nvPr/>
        </p:nvSpPr>
        <p:spPr>
          <a:xfrm>
            <a:off x="6192216" y="2798916"/>
            <a:ext cx="270036" cy="27003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9" name="正方形/長方形 28"/>
          <p:cNvSpPr/>
          <p:nvPr/>
        </p:nvSpPr>
        <p:spPr>
          <a:xfrm>
            <a:off x="7002324" y="4419132"/>
            <a:ext cx="1800240" cy="2700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400" b="1" smtClean="0">
                <a:solidFill>
                  <a:schemeClr val="tx1"/>
                </a:solidFill>
                <a:latin typeface="Arial" pitchFamily="34" charset="0"/>
                <a:cs typeface="Arial" pitchFamily="34" charset="0"/>
              </a:rPr>
              <a:t>A critical phenomenon</a:t>
            </a:r>
            <a:endParaRPr kumimoji="1" lang="ja-JP" altLang="en-US" sz="1400" b="1" dirty="0" smtClean="0">
              <a:solidFill>
                <a:schemeClr val="tx1"/>
              </a:solidFill>
              <a:latin typeface="Arial" pitchFamily="34" charset="0"/>
              <a:cs typeface="Arial" pitchFamily="34" charset="0"/>
            </a:endParaRPr>
          </a:p>
        </p:txBody>
      </p:sp>
      <p:sp>
        <p:nvSpPr>
          <p:cNvPr id="30" name="星 5 29"/>
          <p:cNvSpPr/>
          <p:nvPr/>
        </p:nvSpPr>
        <p:spPr>
          <a:xfrm>
            <a:off x="7002324" y="4419132"/>
            <a:ext cx="270036" cy="27003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3" name="テキスト ボックス 2"/>
          <p:cNvSpPr txBox="1"/>
          <p:nvPr/>
        </p:nvSpPr>
        <p:spPr>
          <a:xfrm>
            <a:off x="5562132" y="5049216"/>
            <a:ext cx="3510468" cy="1323439"/>
          </a:xfrm>
          <a:prstGeom prst="rect">
            <a:avLst/>
          </a:prstGeom>
          <a:noFill/>
        </p:spPr>
        <p:txBody>
          <a:bodyPr wrap="square" rtlCol="0">
            <a:spAutoFit/>
          </a:bodyPr>
          <a:lstStyle/>
          <a:p>
            <a:r>
              <a:rPr kumimoji="1" lang="en-US" altLang="ja-JP" sz="2000" smtClean="0">
                <a:latin typeface="Arial" pitchFamily="34" charset="0"/>
                <a:cs typeface="Arial" pitchFamily="34" charset="0"/>
              </a:rPr>
              <a:t>A:  Violation </a:t>
            </a:r>
            <a:br>
              <a:rPr kumimoji="1" lang="en-US" altLang="ja-JP" sz="2000" smtClean="0">
                <a:latin typeface="Arial" pitchFamily="34" charset="0"/>
                <a:cs typeface="Arial" pitchFamily="34" charset="0"/>
              </a:rPr>
            </a:br>
            <a:r>
              <a:rPr kumimoji="1" lang="en-US" altLang="ja-JP" sz="2000" smtClean="0">
                <a:latin typeface="Arial" pitchFamily="34" charset="0"/>
                <a:cs typeface="Arial" pitchFamily="34" charset="0"/>
              </a:rPr>
              <a:t>B:  Right-hand side breaks (among normal domains). </a:t>
            </a:r>
            <a:br>
              <a:rPr kumimoji="1" lang="en-US" altLang="ja-JP" sz="2000" smtClean="0">
                <a:latin typeface="Arial" pitchFamily="34" charset="0"/>
                <a:cs typeface="Arial" pitchFamily="34" charset="0"/>
              </a:rPr>
            </a:br>
            <a:r>
              <a:rPr kumimoji="1" lang="en-US" altLang="ja-JP" sz="2000" smtClean="0">
                <a:latin typeface="Arial" pitchFamily="34" charset="0"/>
                <a:cs typeface="Arial" pitchFamily="34" charset="0"/>
              </a:rPr>
              <a:t>C:  Proof</a:t>
            </a:r>
            <a:endParaRPr kumimoji="1" lang="ja-JP" altLang="en-US" sz="2000" dirty="0">
              <a:latin typeface="Arial" pitchFamily="34" charset="0"/>
              <a:cs typeface="Arial" pitchFamily="34" charset="0"/>
            </a:endParaRPr>
          </a:p>
        </p:txBody>
      </p:sp>
      <p:sp>
        <p:nvSpPr>
          <p:cNvPr id="27" name="正方形/長方形 26"/>
          <p:cNvSpPr/>
          <p:nvPr/>
        </p:nvSpPr>
        <p:spPr>
          <a:xfrm>
            <a:off x="2591736" y="2528880"/>
            <a:ext cx="1080144" cy="6300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4" name="下カーブ矢印 13"/>
          <p:cNvSpPr/>
          <p:nvPr/>
        </p:nvSpPr>
        <p:spPr>
          <a:xfrm>
            <a:off x="2681748" y="1628760"/>
            <a:ext cx="4230564" cy="108014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6" name="下カーブ矢印 15"/>
          <p:cNvSpPr/>
          <p:nvPr/>
        </p:nvSpPr>
        <p:spPr>
          <a:xfrm>
            <a:off x="3221820" y="1988808"/>
            <a:ext cx="2610348" cy="720096"/>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93941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84" y="1268712"/>
            <a:ext cx="7768046" cy="509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smtClean="0"/>
              <a:t>Block Replacement pane</a:t>
            </a:r>
            <a:endParaRPr kumimoji="1" lang="ja-JP" altLang="en-US" dirty="0"/>
          </a:p>
        </p:txBody>
      </p:sp>
      <p:sp>
        <p:nvSpPr>
          <p:cNvPr id="4" name="テキスト ボックス 3"/>
          <p:cNvSpPr txBox="1"/>
          <p:nvPr/>
        </p:nvSpPr>
        <p:spPr>
          <a:xfrm>
            <a:off x="2501724" y="2193537"/>
            <a:ext cx="5595286" cy="1015663"/>
          </a:xfrm>
          <a:prstGeom prst="rect">
            <a:avLst/>
          </a:prstGeom>
          <a:noFill/>
          <a:ln w="28575">
            <a:solidFill>
              <a:srgbClr val="FFC000"/>
            </a:solidFill>
          </a:ln>
        </p:spPr>
        <p:txBody>
          <a:bodyPr wrap="square" rtlCol="0">
            <a:spAutoFit/>
          </a:bodyPr>
          <a:lstStyle/>
          <a:p>
            <a:r>
              <a:rPr kumimoji="1" lang="en-US" altLang="ja-JP" sz="2000" dirty="0" smtClean="0">
                <a:latin typeface="Arial" pitchFamily="34" charset="0"/>
                <a:cs typeface="Arial" pitchFamily="34" charset="0"/>
              </a:rPr>
              <a:t>If "Apply block replacements" is enabled, the specified rules will be applied when SLDV analyze a model.</a:t>
            </a:r>
          </a:p>
        </p:txBody>
      </p:sp>
    </p:spTree>
    <p:extLst>
      <p:ext uri="{BB962C8B-B14F-4D97-AF65-F5344CB8AC3E}">
        <p14:creationId xmlns:p14="http://schemas.microsoft.com/office/powerpoint/2010/main" val="22550376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p:cNvGrpSpPr/>
          <p:nvPr/>
        </p:nvGrpSpPr>
        <p:grpSpPr>
          <a:xfrm>
            <a:off x="971520" y="5139228"/>
            <a:ext cx="2880384" cy="1631821"/>
            <a:chOff x="971520" y="5139228"/>
            <a:chExt cx="2880384" cy="1631821"/>
          </a:xfrm>
        </p:grpSpPr>
        <p:sp>
          <p:nvSpPr>
            <p:cNvPr id="4" name="正方形/長方形 3"/>
            <p:cNvSpPr/>
            <p:nvPr/>
          </p:nvSpPr>
          <p:spPr>
            <a:xfrm>
              <a:off x="971520" y="5139228"/>
              <a:ext cx="2520336" cy="1620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5" name="正方形/長方形 4"/>
            <p:cNvSpPr/>
            <p:nvPr/>
          </p:nvSpPr>
          <p:spPr>
            <a:xfrm>
              <a:off x="1365322" y="5348056"/>
              <a:ext cx="1046390" cy="12313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9" name="爆発 1 8"/>
            <p:cNvSpPr/>
            <p:nvPr/>
          </p:nvSpPr>
          <p:spPr>
            <a:xfrm rot="19310580">
              <a:off x="1323702" y="5493897"/>
              <a:ext cx="922652" cy="915331"/>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2" name="爆発 1 11"/>
            <p:cNvSpPr/>
            <p:nvPr/>
          </p:nvSpPr>
          <p:spPr>
            <a:xfrm rot="19669874">
              <a:off x="2419267" y="5506832"/>
              <a:ext cx="990132" cy="990132"/>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5" name="円/楕円 14"/>
            <p:cNvSpPr/>
            <p:nvPr/>
          </p:nvSpPr>
          <p:spPr>
            <a:xfrm>
              <a:off x="2141676" y="5679300"/>
              <a:ext cx="374328" cy="374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6" name="円/楕円 15"/>
            <p:cNvSpPr/>
            <p:nvPr/>
          </p:nvSpPr>
          <p:spPr>
            <a:xfrm>
              <a:off x="1061532" y="5755032"/>
              <a:ext cx="374328" cy="374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1" name="テキスト ボックス 20"/>
            <p:cNvSpPr txBox="1"/>
            <p:nvPr/>
          </p:nvSpPr>
          <p:spPr>
            <a:xfrm>
              <a:off x="1331568" y="6309384"/>
              <a:ext cx="1056700" cy="461665"/>
            </a:xfrm>
            <a:prstGeom prst="rect">
              <a:avLst/>
            </a:prstGeom>
            <a:noFill/>
          </p:spPr>
          <p:txBody>
            <a:bodyPr wrap="square" rtlCol="0">
              <a:spAutoFit/>
            </a:bodyPr>
            <a:lstStyle/>
            <a:p>
              <a:r>
                <a:rPr kumimoji="1" lang="en-US" altLang="ja-JP" sz="1200" smtClean="0">
                  <a:latin typeface="Arial" pitchFamily="34" charset="0"/>
                  <a:cs typeface="Arial" pitchFamily="34" charset="0"/>
                </a:rPr>
                <a:t>The normal domain of P</a:t>
              </a:r>
              <a:endParaRPr kumimoji="1" lang="ja-JP" altLang="en-US" sz="1200" dirty="0">
                <a:latin typeface="Arial" pitchFamily="34" charset="0"/>
                <a:cs typeface="Arial" pitchFamily="34" charset="0"/>
              </a:endParaRPr>
            </a:p>
          </p:txBody>
        </p:sp>
        <p:sp>
          <p:nvSpPr>
            <p:cNvPr id="22" name="テキスト ボックス 21"/>
            <p:cNvSpPr txBox="1"/>
            <p:nvPr/>
          </p:nvSpPr>
          <p:spPr>
            <a:xfrm>
              <a:off x="2486613" y="6328557"/>
              <a:ext cx="1365291" cy="430887"/>
            </a:xfrm>
            <a:prstGeom prst="rect">
              <a:avLst/>
            </a:prstGeom>
            <a:noFill/>
          </p:spPr>
          <p:txBody>
            <a:bodyPr wrap="square" rtlCol="0">
              <a:spAutoFit/>
            </a:bodyPr>
            <a:lstStyle/>
            <a:p>
              <a:r>
                <a:rPr kumimoji="1" lang="en-US" altLang="ja-JP" sz="1100" dirty="0" smtClean="0">
                  <a:latin typeface="Arial" pitchFamily="34" charset="0"/>
                  <a:cs typeface="Arial" pitchFamily="34" charset="0"/>
                </a:rPr>
                <a:t>The abnormal domain of P</a:t>
              </a:r>
              <a:endParaRPr kumimoji="1" lang="ja-JP" altLang="en-US" sz="1100" dirty="0">
                <a:latin typeface="Arial" pitchFamily="34" charset="0"/>
                <a:cs typeface="Arial" pitchFamily="34" charset="0"/>
              </a:endParaRPr>
            </a:p>
          </p:txBody>
        </p:sp>
      </p:grpSp>
      <p:sp>
        <p:nvSpPr>
          <p:cNvPr id="2" name="タイトル 1"/>
          <p:cNvSpPr>
            <a:spLocks noGrp="1"/>
          </p:cNvSpPr>
          <p:nvPr>
            <p:ph type="title"/>
          </p:nvPr>
        </p:nvSpPr>
        <p:spPr/>
        <p:txBody>
          <a:bodyPr/>
          <a:lstStyle/>
          <a:p>
            <a:r>
              <a:rPr kumimoji="1" lang="en-US" altLang="ja-JP" dirty="0" smtClean="0"/>
              <a:t>Normal (forward)</a:t>
            </a:r>
            <a:endParaRPr kumimoji="1" lang="ja-JP" altLang="en-US" dirty="0"/>
          </a:p>
        </p:txBody>
      </p:sp>
      <p:sp>
        <p:nvSpPr>
          <p:cNvPr id="3" name="コンテンツ プレースホルダー 2"/>
          <p:cNvSpPr>
            <a:spLocks noGrp="1"/>
          </p:cNvSpPr>
          <p:nvPr>
            <p:ph idx="1"/>
          </p:nvPr>
        </p:nvSpPr>
        <p:spPr>
          <a:xfrm>
            <a:off x="457200" y="1268712"/>
            <a:ext cx="8077200" cy="4979688"/>
          </a:xfrm>
        </p:spPr>
        <p:txBody>
          <a:bodyPr/>
          <a:lstStyle/>
          <a:p>
            <a:pPr marL="0" indent="0">
              <a:buNone/>
            </a:pPr>
            <a:r>
              <a:rPr lang="en-US" altLang="ja-JP" dirty="0" smtClean="0"/>
              <a:t>(1)  Q is normal if P is normal. </a:t>
            </a:r>
            <a:br>
              <a:rPr lang="en-US" altLang="ja-JP" dirty="0" smtClean="0"/>
            </a:br>
            <a:r>
              <a:rPr lang="en-US" altLang="ja-JP" dirty="0" smtClean="0"/>
              <a:t>(3)  Q is abnormal if P is abnormal (opposite </a:t>
            </a:r>
            <a:r>
              <a:rPr lang="ja-JP" altLang="en-US" dirty="0" smtClean="0"/>
              <a:t>偶</a:t>
            </a:r>
            <a:r>
              <a:rPr lang="en-US" altLang="ja-JP" dirty="0" smtClean="0"/>
              <a:t>). </a:t>
            </a:r>
            <a:endParaRPr lang="en-US" altLang="ja-JP" dirty="0" smtClean="0"/>
          </a:p>
          <a:p>
            <a:pPr lvl="1"/>
            <a:r>
              <a:rPr lang="en-US" altLang="ja-JP" dirty="0" smtClean="0"/>
              <a:t>The </a:t>
            </a:r>
            <a:r>
              <a:rPr lang="en-US" altLang="ja-JP" dirty="0" smtClean="0"/>
              <a:t>example which cautions tend to cover with a required test since it may become false negative (False Negative) when the conditions of P are not fully taken into consideration </a:t>
            </a:r>
            <a:endParaRPr lang="en-US" altLang="ja-JP" dirty="0" smtClean="0"/>
          </a:p>
          <a:p>
            <a:pPr lvl="1"/>
            <a:r>
              <a:rPr lang="en-US" altLang="ja-JP" dirty="0" smtClean="0"/>
              <a:t>If </a:t>
            </a:r>
            <a:r>
              <a:rPr lang="en-US" altLang="ja-JP" dirty="0" smtClean="0"/>
              <a:t>the switch A is ON, X will operate (are the conditions which should be set to NG of operation by states other than the switch A taken into consideration?).</a:t>
            </a:r>
            <a:endParaRPr kumimoji="1" lang="ja-JP" altLang="en-US" sz="1400" dirty="0"/>
          </a:p>
        </p:txBody>
      </p:sp>
      <p:grpSp>
        <p:nvGrpSpPr>
          <p:cNvPr id="13" name="グループ化 12"/>
          <p:cNvGrpSpPr/>
          <p:nvPr/>
        </p:nvGrpSpPr>
        <p:grpSpPr>
          <a:xfrm>
            <a:off x="4481988" y="5139228"/>
            <a:ext cx="2520336" cy="1620216"/>
            <a:chOff x="4481988" y="5139228"/>
            <a:chExt cx="2520336" cy="1620216"/>
          </a:xfrm>
        </p:grpSpPr>
        <p:sp>
          <p:nvSpPr>
            <p:cNvPr id="7" name="正方形/長方形 6"/>
            <p:cNvSpPr/>
            <p:nvPr/>
          </p:nvSpPr>
          <p:spPr>
            <a:xfrm>
              <a:off x="4481988" y="5139228"/>
              <a:ext cx="2520336" cy="1620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正方形/長方形 7"/>
            <p:cNvSpPr/>
            <p:nvPr/>
          </p:nvSpPr>
          <p:spPr>
            <a:xfrm>
              <a:off x="5472120" y="5348056"/>
              <a:ext cx="1170156" cy="961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0" name="爆発 1 9"/>
            <p:cNvSpPr/>
            <p:nvPr/>
          </p:nvSpPr>
          <p:spPr>
            <a:xfrm>
              <a:off x="5652144" y="5409264"/>
              <a:ext cx="900120" cy="810108"/>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爆発 1 10"/>
            <p:cNvSpPr/>
            <p:nvPr/>
          </p:nvSpPr>
          <p:spPr>
            <a:xfrm>
              <a:off x="4572000" y="5499276"/>
              <a:ext cx="810108" cy="990132"/>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grpSp>
      <p:sp>
        <p:nvSpPr>
          <p:cNvPr id="17" name="下カーブ矢印 16"/>
          <p:cNvSpPr/>
          <p:nvPr/>
        </p:nvSpPr>
        <p:spPr>
          <a:xfrm>
            <a:off x="1691616" y="4959204"/>
            <a:ext cx="4500600" cy="720096"/>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8" name="下カーブ矢印 17"/>
          <p:cNvSpPr/>
          <p:nvPr/>
        </p:nvSpPr>
        <p:spPr>
          <a:xfrm>
            <a:off x="2771760" y="5139228"/>
            <a:ext cx="2250300" cy="720096"/>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9" name="テキスト ボックス 18"/>
          <p:cNvSpPr txBox="1"/>
          <p:nvPr/>
        </p:nvSpPr>
        <p:spPr>
          <a:xfrm>
            <a:off x="5477931" y="6032385"/>
            <a:ext cx="1074333" cy="461665"/>
          </a:xfrm>
          <a:prstGeom prst="rect">
            <a:avLst/>
          </a:prstGeom>
          <a:noFill/>
        </p:spPr>
        <p:txBody>
          <a:bodyPr wrap="square" rtlCol="0">
            <a:spAutoFit/>
          </a:bodyPr>
          <a:lstStyle/>
          <a:p>
            <a:r>
              <a:rPr kumimoji="1" lang="en-US" altLang="ja-JP" sz="1200" smtClean="0">
                <a:latin typeface="Arial" pitchFamily="34" charset="0"/>
                <a:cs typeface="Arial" pitchFamily="34" charset="0"/>
              </a:rPr>
              <a:t>The normal domain of Q</a:t>
            </a:r>
            <a:endParaRPr kumimoji="1" lang="ja-JP" altLang="en-US" sz="1200" dirty="0">
              <a:latin typeface="Arial" pitchFamily="34" charset="0"/>
              <a:cs typeface="Arial" pitchFamily="34" charset="0"/>
            </a:endParaRPr>
          </a:p>
        </p:txBody>
      </p:sp>
      <p:sp>
        <p:nvSpPr>
          <p:cNvPr id="20" name="テキスト ボックス 19"/>
          <p:cNvSpPr txBox="1"/>
          <p:nvPr/>
        </p:nvSpPr>
        <p:spPr>
          <a:xfrm>
            <a:off x="4481988" y="6387791"/>
            <a:ext cx="1370888" cy="461665"/>
          </a:xfrm>
          <a:prstGeom prst="rect">
            <a:avLst/>
          </a:prstGeom>
          <a:noFill/>
        </p:spPr>
        <p:txBody>
          <a:bodyPr wrap="square" rtlCol="0">
            <a:spAutoFit/>
          </a:bodyPr>
          <a:lstStyle/>
          <a:p>
            <a:r>
              <a:rPr kumimoji="1" lang="en-US" altLang="ja-JP" sz="1200" dirty="0" smtClean="0">
                <a:latin typeface="Arial" pitchFamily="34" charset="0"/>
                <a:cs typeface="Arial" pitchFamily="34" charset="0"/>
              </a:rPr>
              <a:t>The abnormal domain of Q</a:t>
            </a:r>
            <a:endParaRPr kumimoji="1" lang="ja-JP" altLang="en-US" sz="1200" dirty="0">
              <a:latin typeface="Arial" pitchFamily="34" charset="0"/>
              <a:cs typeface="Arial" pitchFamily="34" charset="0"/>
            </a:endParaRPr>
          </a:p>
        </p:txBody>
      </p:sp>
    </p:spTree>
    <p:extLst>
      <p:ext uri="{BB962C8B-B14F-4D97-AF65-F5344CB8AC3E}">
        <p14:creationId xmlns:p14="http://schemas.microsoft.com/office/powerpoint/2010/main" val="38363051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p:cNvGrpSpPr/>
          <p:nvPr/>
        </p:nvGrpSpPr>
        <p:grpSpPr>
          <a:xfrm>
            <a:off x="4551292" y="5049216"/>
            <a:ext cx="2631056" cy="2181177"/>
            <a:chOff x="971520" y="5139228"/>
            <a:chExt cx="2631056" cy="2181177"/>
          </a:xfrm>
        </p:grpSpPr>
        <p:sp>
          <p:nvSpPr>
            <p:cNvPr id="19" name="正方形/長方形 18"/>
            <p:cNvSpPr/>
            <p:nvPr/>
          </p:nvSpPr>
          <p:spPr>
            <a:xfrm>
              <a:off x="971520" y="5139228"/>
              <a:ext cx="2520336" cy="1620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0" name="正方形/長方形 19"/>
            <p:cNvSpPr/>
            <p:nvPr/>
          </p:nvSpPr>
          <p:spPr>
            <a:xfrm>
              <a:off x="1365322" y="5348056"/>
              <a:ext cx="1046390" cy="12313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1" name="爆発 1 20"/>
            <p:cNvSpPr/>
            <p:nvPr/>
          </p:nvSpPr>
          <p:spPr>
            <a:xfrm rot="19310580">
              <a:off x="1323702" y="5493897"/>
              <a:ext cx="922652" cy="915331"/>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2" name="爆発 1 21"/>
            <p:cNvSpPr/>
            <p:nvPr/>
          </p:nvSpPr>
          <p:spPr>
            <a:xfrm rot="19669874">
              <a:off x="2419267" y="5506832"/>
              <a:ext cx="990132" cy="990132"/>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3" name="円/楕円 22"/>
            <p:cNvSpPr/>
            <p:nvPr/>
          </p:nvSpPr>
          <p:spPr>
            <a:xfrm>
              <a:off x="2141676" y="5679300"/>
              <a:ext cx="374328" cy="374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4" name="円/楕円 23"/>
            <p:cNvSpPr/>
            <p:nvPr/>
          </p:nvSpPr>
          <p:spPr>
            <a:xfrm>
              <a:off x="1061532" y="5755032"/>
              <a:ext cx="374328" cy="374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5" name="テキスト ボックス 24"/>
            <p:cNvSpPr txBox="1"/>
            <p:nvPr/>
          </p:nvSpPr>
          <p:spPr>
            <a:xfrm>
              <a:off x="1331568" y="6309384"/>
              <a:ext cx="1074333" cy="461665"/>
            </a:xfrm>
            <a:prstGeom prst="rect">
              <a:avLst/>
            </a:prstGeom>
            <a:noFill/>
          </p:spPr>
          <p:txBody>
            <a:bodyPr wrap="square" rtlCol="0">
              <a:spAutoFit/>
            </a:bodyPr>
            <a:lstStyle/>
            <a:p>
              <a:r>
                <a:rPr kumimoji="1" lang="en-US" altLang="ja-JP" sz="1200" smtClean="0">
                  <a:latin typeface="Arial" pitchFamily="34" charset="0"/>
                  <a:cs typeface="Arial" pitchFamily="34" charset="0"/>
                </a:rPr>
                <a:t>The normal domain of Q</a:t>
              </a:r>
              <a:endParaRPr kumimoji="1" lang="ja-JP" altLang="en-US" sz="1200" dirty="0">
                <a:latin typeface="Arial" pitchFamily="34" charset="0"/>
                <a:cs typeface="Arial" pitchFamily="34" charset="0"/>
              </a:endParaRPr>
            </a:p>
          </p:txBody>
        </p:sp>
        <p:sp>
          <p:nvSpPr>
            <p:cNvPr id="26" name="テキスト ボックス 25"/>
            <p:cNvSpPr txBox="1"/>
            <p:nvPr/>
          </p:nvSpPr>
          <p:spPr>
            <a:xfrm>
              <a:off x="2231688" y="6489408"/>
              <a:ext cx="1370888"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Q</a:t>
              </a:r>
              <a:endParaRPr kumimoji="1" lang="ja-JP" altLang="en-US" sz="1600" dirty="0">
                <a:latin typeface="Arial" pitchFamily="34" charset="0"/>
                <a:cs typeface="Arial" pitchFamily="34" charset="0"/>
              </a:endParaRPr>
            </a:p>
          </p:txBody>
        </p:sp>
      </p:grpSp>
      <p:sp>
        <p:nvSpPr>
          <p:cNvPr id="2" name="タイトル 1"/>
          <p:cNvSpPr>
            <a:spLocks noGrp="1"/>
          </p:cNvSpPr>
          <p:nvPr>
            <p:ph type="title"/>
          </p:nvPr>
        </p:nvSpPr>
        <p:spPr/>
        <p:txBody>
          <a:bodyPr/>
          <a:lstStyle/>
          <a:p>
            <a:r>
              <a:rPr kumimoji="1" lang="en-US" altLang="ja-JP" dirty="0" smtClean="0"/>
              <a:t>Abnormal </a:t>
            </a:r>
            <a:r>
              <a:rPr kumimoji="1" lang="en-US" altLang="ja-JP" dirty="0" smtClean="0"/>
              <a:t>system </a:t>
            </a:r>
            <a:r>
              <a:rPr kumimoji="1" lang="en-US" altLang="ja-JP" dirty="0" smtClean="0"/>
              <a:t>(backward)</a:t>
            </a:r>
            <a:endParaRPr kumimoji="1" lang="ja-JP" altLang="en-US" dirty="0"/>
          </a:p>
        </p:txBody>
      </p:sp>
      <p:sp>
        <p:nvSpPr>
          <p:cNvPr id="3" name="コンテンツ プレースホルダー 2"/>
          <p:cNvSpPr>
            <a:spLocks noGrp="1"/>
          </p:cNvSpPr>
          <p:nvPr>
            <p:ph idx="1"/>
          </p:nvPr>
        </p:nvSpPr>
        <p:spPr>
          <a:xfrm>
            <a:off x="457200" y="1178700"/>
            <a:ext cx="8077200" cy="4050540"/>
          </a:xfrm>
        </p:spPr>
        <p:txBody>
          <a:bodyPr/>
          <a:lstStyle/>
          <a:p>
            <a:pPr marL="0" indent="0">
              <a:buNone/>
            </a:pPr>
            <a:r>
              <a:rPr lang="en-US" altLang="ja-JP" dirty="0" smtClean="0"/>
              <a:t>(2)  Q is not abnormal if P is normal.</a:t>
            </a:r>
            <a:endParaRPr lang="en-US" altLang="ja-JP" dirty="0"/>
          </a:p>
          <a:p>
            <a:pPr marL="0" indent="0">
              <a:buNone/>
            </a:pPr>
            <a:r>
              <a:rPr lang="en-US" altLang="ja-JP" dirty="0" smtClean="0"/>
              <a:t>(4)  Q is not normal if P is abnormal.</a:t>
            </a:r>
            <a:endParaRPr lang="en-US" altLang="ja-JP" dirty="0"/>
          </a:p>
          <a:p>
            <a:pPr marL="0" indent="0">
              <a:buNone/>
            </a:pPr>
            <a:endParaRPr kumimoji="1" lang="en-US" altLang="ja-JP" sz="1600" dirty="0" smtClean="0"/>
          </a:p>
          <a:p>
            <a:r>
              <a:rPr lang="en-US" altLang="ja-JP" sz="2000" dirty="0" smtClean="0"/>
              <a:t>There is usually no statement in specifications for back logic.</a:t>
            </a:r>
          </a:p>
          <a:p>
            <a:r>
              <a:rPr kumimoji="1" lang="en-US" altLang="ja-JP" sz="2000" dirty="0" smtClean="0"/>
              <a:t>It is suitable for solving a critical problem.</a:t>
            </a:r>
          </a:p>
          <a:p>
            <a:r>
              <a:rPr kumimoji="1" lang="en-US" altLang="ja-JP" sz="2000" dirty="0" smtClean="0"/>
              <a:t>Although it may become false positive (False Positive), specification becomes clear by doing review and correction of.</a:t>
            </a:r>
            <a:endParaRPr lang="en-US" altLang="ja-JP" sz="2000" dirty="0" smtClean="0"/>
          </a:p>
          <a:p>
            <a:pPr marL="0" indent="0">
              <a:buNone/>
            </a:pPr>
            <a:r>
              <a:rPr lang="en-US" altLang="ja-JP" sz="2000" dirty="0" smtClean="0"/>
              <a:t>ex:</a:t>
            </a:r>
          </a:p>
          <a:p>
            <a:pPr marL="0" indent="0">
              <a:buNone/>
            </a:pPr>
            <a:r>
              <a:rPr lang="en-US" altLang="ja-JP" sz="2000" dirty="0" smtClean="0"/>
              <a:t>If speed is outside the minimum and greatest range, it will not go into regular mode.</a:t>
            </a:r>
            <a:endParaRPr lang="en-US" altLang="ja-JP" sz="2000" dirty="0"/>
          </a:p>
          <a:p>
            <a:pPr marL="0" indent="0">
              <a:buNone/>
            </a:pPr>
            <a:endParaRPr kumimoji="1" lang="ja-JP" altLang="en-US" sz="2000" dirty="0"/>
          </a:p>
        </p:txBody>
      </p:sp>
      <p:grpSp>
        <p:nvGrpSpPr>
          <p:cNvPr id="4" name="グループ化 3"/>
          <p:cNvGrpSpPr/>
          <p:nvPr/>
        </p:nvGrpSpPr>
        <p:grpSpPr>
          <a:xfrm>
            <a:off x="1241556" y="5139228"/>
            <a:ext cx="2520336" cy="1620216"/>
            <a:chOff x="4481988" y="5139228"/>
            <a:chExt cx="2520336" cy="1620216"/>
          </a:xfrm>
        </p:grpSpPr>
        <p:sp>
          <p:nvSpPr>
            <p:cNvPr id="5" name="正方形/長方形 4"/>
            <p:cNvSpPr/>
            <p:nvPr/>
          </p:nvSpPr>
          <p:spPr>
            <a:xfrm>
              <a:off x="4481988" y="5139228"/>
              <a:ext cx="2520336" cy="1620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正方形/長方形 5"/>
            <p:cNvSpPr/>
            <p:nvPr/>
          </p:nvSpPr>
          <p:spPr>
            <a:xfrm>
              <a:off x="5472120" y="5348056"/>
              <a:ext cx="1170156" cy="961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7" name="爆発 1 6"/>
            <p:cNvSpPr/>
            <p:nvPr/>
          </p:nvSpPr>
          <p:spPr>
            <a:xfrm>
              <a:off x="5652144" y="5409264"/>
              <a:ext cx="900120" cy="810108"/>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爆発 1 7"/>
            <p:cNvSpPr/>
            <p:nvPr/>
          </p:nvSpPr>
          <p:spPr>
            <a:xfrm>
              <a:off x="4572000" y="5769312"/>
              <a:ext cx="810108" cy="990132"/>
            </a:xfrm>
            <a:prstGeom prst="irregularSeal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grpSp>
      <p:sp>
        <p:nvSpPr>
          <p:cNvPr id="16" name="下カーブ矢印 15"/>
          <p:cNvSpPr/>
          <p:nvPr/>
        </p:nvSpPr>
        <p:spPr>
          <a:xfrm rot="21080454" flipV="1">
            <a:off x="1755229" y="6043533"/>
            <a:ext cx="3690492" cy="63008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17" name="下カーブ矢印 16"/>
          <p:cNvSpPr/>
          <p:nvPr/>
        </p:nvSpPr>
        <p:spPr>
          <a:xfrm>
            <a:off x="2771760" y="5139228"/>
            <a:ext cx="3780504" cy="63008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27" name="テキスト ボックス 26"/>
          <p:cNvSpPr txBox="1"/>
          <p:nvPr/>
        </p:nvSpPr>
        <p:spPr>
          <a:xfrm>
            <a:off x="2327511" y="6032385"/>
            <a:ext cx="1056700" cy="461665"/>
          </a:xfrm>
          <a:prstGeom prst="rect">
            <a:avLst/>
          </a:prstGeom>
          <a:noFill/>
        </p:spPr>
        <p:txBody>
          <a:bodyPr wrap="square" rtlCol="0">
            <a:spAutoFit/>
          </a:bodyPr>
          <a:lstStyle/>
          <a:p>
            <a:r>
              <a:rPr kumimoji="1" lang="en-US" altLang="ja-JP" sz="1200" smtClean="0">
                <a:latin typeface="Arial" pitchFamily="34" charset="0"/>
                <a:cs typeface="Arial" pitchFamily="34" charset="0"/>
              </a:rPr>
              <a:t>The normal domain of P</a:t>
            </a:r>
            <a:endParaRPr kumimoji="1" lang="ja-JP" altLang="en-US" sz="1200" dirty="0">
              <a:latin typeface="Arial" pitchFamily="34" charset="0"/>
              <a:cs typeface="Arial" pitchFamily="34" charset="0"/>
            </a:endParaRPr>
          </a:p>
        </p:txBody>
      </p:sp>
      <p:sp>
        <p:nvSpPr>
          <p:cNvPr id="28" name="テキスト ボックス 27"/>
          <p:cNvSpPr txBox="1"/>
          <p:nvPr/>
        </p:nvSpPr>
        <p:spPr>
          <a:xfrm>
            <a:off x="2231688" y="6399396"/>
            <a:ext cx="1346844" cy="83099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The abnormal domain of P</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308625349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Consideration of implies </a:t>
            </a:r>
            <a:r>
              <a:rPr kumimoji="1" lang="en-US" altLang="ja-JP" dirty="0" err="1" smtClean="0"/>
              <a:t>operater</a:t>
            </a:r>
            <a:endParaRPr kumimoji="1" lang="ja-JP" altLang="en-US" dirty="0"/>
          </a:p>
        </p:txBody>
      </p:sp>
      <p:sp>
        <p:nvSpPr>
          <p:cNvPr id="3" name="コンテンツ プレースホルダー 2"/>
          <p:cNvSpPr>
            <a:spLocks noGrp="1"/>
          </p:cNvSpPr>
          <p:nvPr>
            <p:ph idx="1"/>
          </p:nvPr>
        </p:nvSpPr>
        <p:spPr>
          <a:xfrm>
            <a:off x="457200" y="1268712"/>
            <a:ext cx="8077200" cy="838668"/>
          </a:xfrm>
        </p:spPr>
        <p:txBody>
          <a:bodyPr/>
          <a:lstStyle/>
          <a:p>
            <a:r>
              <a:rPr kumimoji="1" lang="en-US" altLang="ja-JP" dirty="0" smtClean="0"/>
              <a:t>P-&gt;Q is </a:t>
            </a:r>
            <a:r>
              <a:rPr kumimoji="1" lang="en-US" altLang="ja-JP" dirty="0" smtClean="0"/>
              <a:t>always </a:t>
            </a:r>
            <a:r>
              <a:rPr kumimoji="1" lang="en-US" altLang="ja-JP" dirty="0" smtClean="0"/>
              <a:t>the truth </a:t>
            </a:r>
            <a:r>
              <a:rPr kumimoji="1" lang="en-US" altLang="ja-JP" dirty="0" smtClean="0"/>
              <a:t>if P is always false.</a:t>
            </a:r>
          </a:p>
        </p:txBody>
      </p:sp>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2080"/>
          <a:stretch/>
        </p:blipFill>
        <p:spPr bwMode="auto">
          <a:xfrm>
            <a:off x="4780629" y="5369292"/>
            <a:ext cx="3571875" cy="139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Group 7"/>
          <p:cNvGraphicFramePr>
            <a:graphicFrameLocks noGrp="1"/>
          </p:cNvGraphicFramePr>
          <p:nvPr>
            <p:extLst>
              <p:ext uri="{D42A27DB-BD31-4B8C-83A1-F6EECF244321}">
                <p14:modId xmlns:p14="http://schemas.microsoft.com/office/powerpoint/2010/main" val="2291296997"/>
              </p:ext>
            </p:extLst>
          </p:nvPr>
        </p:nvGraphicFramePr>
        <p:xfrm>
          <a:off x="1601604" y="2528880"/>
          <a:ext cx="2267744" cy="2069627"/>
        </p:xfrm>
        <a:graphic>
          <a:graphicData uri="http://schemas.openxmlformats.org/drawingml/2006/table">
            <a:tbl>
              <a:tblPr/>
              <a:tblGrid>
                <a:gridCol w="549894"/>
                <a:gridCol w="549893"/>
                <a:gridCol w="1167957"/>
              </a:tblGrid>
              <a:tr h="571329">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P</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Q</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P  -&gt; Q</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120">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66120">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66120">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99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6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AutoShape 34"/>
          <p:cNvSpPr>
            <a:spLocks noChangeArrowheads="1"/>
          </p:cNvSpPr>
          <p:nvPr/>
        </p:nvSpPr>
        <p:spPr bwMode="auto">
          <a:xfrm>
            <a:off x="4031928" y="2528880"/>
            <a:ext cx="1223962" cy="288925"/>
          </a:xfrm>
          <a:prstGeom prst="wedgeRectCallout">
            <a:avLst>
              <a:gd name="adj1" fmla="val -72973"/>
              <a:gd name="adj2" fmla="val 42720"/>
            </a:avLst>
          </a:prstGeom>
          <a:solidFill>
            <a:schemeClr val="accent1"/>
          </a:solidFill>
          <a:ln>
            <a:headEnd/>
            <a:tailEnd/>
          </a:ln>
        </p:spPr>
        <p:style>
          <a:lnRef idx="2">
            <a:schemeClr val="accent1"/>
          </a:lnRef>
          <a:fillRef idx="1">
            <a:schemeClr val="lt1"/>
          </a:fillRef>
          <a:effectRef idx="0">
            <a:schemeClr val="accent1"/>
          </a:effectRef>
          <a:fontRef idx="minor">
            <a:schemeClr val="dk1"/>
          </a:fontRef>
        </p:style>
        <p:txBody>
          <a:bodyPr wrap="square" lIns="90000" tIns="46800" rIns="90000" bIns="46800"/>
          <a:lstStyle/>
          <a:p>
            <a:pPr algn="ctr" eaLnBrk="1" hangingPunct="1">
              <a:spcBef>
                <a:spcPct val="20000"/>
              </a:spcBef>
              <a:buFont typeface="Wingdings" pitchFamily="2" charset="2"/>
              <a:buNone/>
            </a:pPr>
            <a:r>
              <a:rPr lang="en-US" altLang="ja-JP" sz="1400" smtClean="0">
                <a:latin typeface="Arial" charset="0"/>
              </a:rPr>
              <a:t>(not P) or Q</a:t>
            </a:r>
            <a:endParaRPr lang="en-US" altLang="ja-JP" sz="1400" dirty="0">
              <a:latin typeface="Arial" charset="0"/>
            </a:endParaRPr>
          </a:p>
          <a:p>
            <a:pPr algn="ctr" eaLnBrk="1" hangingPunct="1"/>
            <a:endParaRPr kumimoji="1" lang="en-US" altLang="ja-JP" sz="1400" dirty="0">
              <a:latin typeface="Arial" charset="0"/>
            </a:endParaRPr>
          </a:p>
        </p:txBody>
      </p:sp>
      <p:sp>
        <p:nvSpPr>
          <p:cNvPr id="8" name="コンテンツ プレースホルダー 2"/>
          <p:cNvSpPr txBox="1">
            <a:spLocks/>
          </p:cNvSpPr>
          <p:nvPr/>
        </p:nvSpPr>
        <p:spPr>
          <a:xfrm>
            <a:off x="431448" y="4869192"/>
            <a:ext cx="8281104" cy="658644"/>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kumimoji="1"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kumimoji="1"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kumimoji="1"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kumimoji="1"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kumimoji="1"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dirty="0" smtClean="0"/>
              <a:t>Generating Test to achieve P == true can solve this issue.</a:t>
            </a:r>
            <a:endParaRPr lang="en-US" altLang="ja-JP" dirty="0" smtClean="0"/>
          </a:p>
        </p:txBody>
      </p:sp>
    </p:spTree>
    <p:extLst>
      <p:ext uri="{BB962C8B-B14F-4D97-AF65-F5344CB8AC3E}">
        <p14:creationId xmlns:p14="http://schemas.microsoft.com/office/powerpoint/2010/main" val="219368845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The best practice of working with </a:t>
            </a:r>
            <a:r>
              <a:rPr kumimoji="1" lang="en-US" altLang="ja-JP" dirty="0" smtClean="0"/>
              <a:t>Property Proving </a:t>
            </a:r>
            <a:endParaRPr kumimoji="1" lang="ja-JP" altLang="en-US" dirty="0"/>
          </a:p>
        </p:txBody>
      </p:sp>
    </p:spTree>
    <p:extLst>
      <p:ext uri="{BB962C8B-B14F-4D97-AF65-F5344CB8AC3E}">
        <p14:creationId xmlns:p14="http://schemas.microsoft.com/office/powerpoint/2010/main" val="190553268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About Property proving</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z="2000" dirty="0" smtClean="0"/>
              <a:t>Test case automatic generation and the same technology as a design error detection function (R2011a or subsequent ones) are used, and Property proving may receive the limit about the same performance fundamentally. </a:t>
            </a:r>
            <a:br>
              <a:rPr kumimoji="1" lang="en-US" altLang="ja-JP" sz="2000" dirty="0" smtClean="0"/>
            </a:br>
            <a:r>
              <a:rPr kumimoji="1" lang="en-US" altLang="ja-JP" sz="2000" dirty="0" smtClean="0"/>
              <a:t>However, since the strict nature of a result becomes important unlike other two functions, a problem cannot be simplified or abstracted. </a:t>
            </a:r>
            <a:br>
              <a:rPr kumimoji="1" lang="en-US" altLang="ja-JP" sz="2000" dirty="0" smtClean="0"/>
            </a:br>
            <a:r>
              <a:rPr kumimoji="1" lang="en-US" altLang="ja-JP" sz="2000" dirty="0" smtClean="0"/>
              <a:t>Usually, when for [ of a model / a dynamic element and for verification ] do not influence directly, a result can be obtained in a short time. </a:t>
            </a:r>
            <a:br>
              <a:rPr kumimoji="1" lang="en-US" altLang="ja-JP" sz="2000" dirty="0" smtClean="0"/>
            </a:br>
            <a:r>
              <a:rPr kumimoji="1" lang="en-US" altLang="ja-JP" sz="2000" dirty="0" smtClean="0"/>
              <a:t>On the other hand, even if it seems that the object reaches after a long time delay, for example in order to make proof successful, SLDV must search about the behavior in which all the attainment is possible.</a:t>
            </a:r>
            <a:endParaRPr kumimoji="1" lang="ja-JP" altLang="en-US" sz="2000" dirty="0"/>
          </a:p>
        </p:txBody>
      </p:sp>
    </p:spTree>
    <p:extLst>
      <p:ext uri="{BB962C8B-B14F-4D97-AF65-F5344CB8AC3E}">
        <p14:creationId xmlns:p14="http://schemas.microsoft.com/office/powerpoint/2010/main" val="246660002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ja-JP" smtClean="0">
                <a:ea typeface="ＭＳ Ｐゴシック" charset="-128"/>
              </a:rPr>
              <a:t>Proving Strategy setup</a:t>
            </a:r>
            <a:endParaRPr lang="ja-JP" altLang="en-US" dirty="0" smtClean="0">
              <a:ea typeface="ＭＳ Ｐゴシック" charset="-128"/>
            </a:endParaRPr>
          </a:p>
        </p:txBody>
      </p:sp>
      <p:sp>
        <p:nvSpPr>
          <p:cNvPr id="1028" name="Rectangle 3"/>
          <p:cNvSpPr>
            <a:spLocks noGrp="1" noChangeArrowheads="1"/>
          </p:cNvSpPr>
          <p:nvPr>
            <p:ph idx="1"/>
          </p:nvPr>
        </p:nvSpPr>
        <p:spPr>
          <a:xfrm>
            <a:off x="467544" y="1268712"/>
            <a:ext cx="8208912" cy="4916089"/>
          </a:xfrm>
        </p:spPr>
        <p:txBody>
          <a:bodyPr/>
          <a:lstStyle/>
          <a:p>
            <a:pPr>
              <a:buFont typeface="Wingdings" pitchFamily="2" charset="2"/>
              <a:buNone/>
            </a:pPr>
            <a:r>
              <a:rPr lang="en-US" altLang="ja-JP" sz="2100" dirty="0" smtClean="0">
                <a:ea typeface="ＭＳ Ｐゴシック" charset="-128"/>
              </a:rPr>
              <a:t>Property proving has three kinds of strategy setup, and performance is affected greatly.</a:t>
            </a:r>
            <a:endParaRPr lang="en-US" altLang="ja-JP" sz="2100" b="1" dirty="0" smtClean="0">
              <a:ea typeface="ＭＳ Ｐゴシック" charset="-128"/>
            </a:endParaRPr>
          </a:p>
          <a:p>
            <a:r>
              <a:rPr lang="en-US" altLang="ja-JP" sz="2100" b="1" dirty="0" smtClean="0">
                <a:ea typeface="ＭＳ Ｐゴシック" charset="-128"/>
              </a:rPr>
              <a:t>Prove</a:t>
            </a:r>
            <a:endParaRPr lang="en-US" altLang="ja-JP" sz="2000" dirty="0" smtClean="0">
              <a:ea typeface="ＭＳ Ｐゴシック" charset="-128"/>
            </a:endParaRPr>
          </a:p>
          <a:p>
            <a:pPr lvl="1">
              <a:buFont typeface="Wingdings" pitchFamily="2" charset="2"/>
              <a:buNone/>
            </a:pPr>
            <a:r>
              <a:rPr lang="en-US" altLang="ja-JP" sz="1600" dirty="0" smtClean="0">
                <a:ea typeface="ＭＳ Ｐゴシック" charset="-128"/>
              </a:rPr>
              <a:t>All the behavior of a model is scrutinized and it proves that there is no violation of a property.</a:t>
            </a:r>
            <a:endParaRPr lang="ja-JP" altLang="en-US" sz="1600" dirty="0" smtClean="0">
              <a:ea typeface="ＭＳ Ｐゴシック" charset="-128"/>
            </a:endParaRPr>
          </a:p>
          <a:p>
            <a:r>
              <a:rPr lang="en-US" altLang="ja-JP" sz="2100" b="1" dirty="0" smtClean="0">
                <a:ea typeface="ＭＳ Ｐゴシック" charset="-128"/>
              </a:rPr>
              <a:t>Find Violation</a:t>
            </a:r>
          </a:p>
          <a:p>
            <a:pPr lvl="1">
              <a:buFont typeface="Wingdings" pitchFamily="2" charset="2"/>
              <a:buNone/>
            </a:pPr>
            <a:r>
              <a:rPr lang="en-US" altLang="ja-JP" sz="1600" dirty="0" smtClean="0">
                <a:ea typeface="ＭＳ Ｐゴシック" charset="-128"/>
              </a:rPr>
              <a:t>The mode which searches for violation of a property. </a:t>
            </a:r>
            <a:br>
              <a:rPr lang="en-US" altLang="ja-JP" sz="1600" dirty="0" smtClean="0">
                <a:ea typeface="ＭＳ Ｐゴシック" charset="-128"/>
              </a:rPr>
            </a:br>
            <a:r>
              <a:rPr lang="en-US" altLang="ja-JP" sz="1600" dirty="0" smtClean="0">
                <a:ea typeface="ＭＳ Ｐゴシック" charset="-128"/>
              </a:rPr>
              <a:t>It searches for there being no violation of a property into the set-up step number "Maximum violation Steps." </a:t>
            </a:r>
            <a:br>
              <a:rPr lang="en-US" altLang="ja-JP" sz="1600" dirty="0" smtClean="0">
                <a:ea typeface="ＭＳ Ｐゴシック" charset="-128"/>
              </a:rPr>
            </a:br>
            <a:r>
              <a:rPr lang="en-US" altLang="ja-JP" sz="1600" dirty="0" smtClean="0">
                <a:ea typeface="ＭＳ Ｐゴシック" charset="-128"/>
              </a:rPr>
              <a:t>More nearly high-speed generally than "Prove", when there is violation.</a:t>
            </a:r>
            <a:endParaRPr lang="ja-JP" altLang="en-US" sz="1600" dirty="0" smtClean="0">
              <a:ea typeface="ＭＳ Ｐゴシック" charset="-128"/>
            </a:endParaRPr>
          </a:p>
          <a:p>
            <a:r>
              <a:rPr lang="en-US" altLang="ja-JP" sz="2100" b="1" dirty="0" smtClean="0">
                <a:ea typeface="ＭＳ Ｐゴシック" charset="-128"/>
              </a:rPr>
              <a:t>Prove with violation detection</a:t>
            </a:r>
          </a:p>
          <a:p>
            <a:pPr lvl="1">
              <a:buFont typeface="Wingdings" pitchFamily="2" charset="2"/>
              <a:buNone/>
            </a:pPr>
            <a:r>
              <a:rPr lang="en-US" altLang="ja-JP" sz="1600" dirty="0" smtClean="0">
                <a:ea typeface="ＭＳ Ｐゴシック" charset="-128"/>
              </a:rPr>
              <a:t>"Find Violation" is performed first, and "Prove" is performed when there is nothing into the number of steps to which violation of a property was set.</a:t>
            </a:r>
            <a:endParaRPr lang="ja-JP" altLang="en-US" sz="1600" dirty="0" smtClean="0">
              <a:ea typeface="ＭＳ Ｐゴシック" charset="-128"/>
            </a:endParaRPr>
          </a:p>
          <a:p>
            <a:pPr lvl="2"/>
            <a:endParaRPr lang="ja-JP" altLang="en-US" sz="1500" dirty="0" smtClean="0">
              <a:ea typeface="ＭＳ Ｐゴシック" charset="-128"/>
            </a:endParaRPr>
          </a:p>
        </p:txBody>
      </p:sp>
      <p:sp>
        <p:nvSpPr>
          <p:cNvPr id="1030" name="Text Box 9">
            <a:hlinkClick r:id="rId3"/>
          </p:cNvPr>
          <p:cNvSpPr txBox="1">
            <a:spLocks noChangeArrowheads="1"/>
          </p:cNvSpPr>
          <p:nvPr/>
        </p:nvSpPr>
        <p:spPr bwMode="auto">
          <a:xfrm>
            <a:off x="0" y="6237312"/>
            <a:ext cx="6845015" cy="584775"/>
          </a:xfrm>
          <a:prstGeom prst="rect">
            <a:avLst/>
          </a:prstGeom>
          <a:noFill/>
          <a:ln w="9525">
            <a:noFill/>
            <a:miter lim="800000"/>
            <a:headEnd/>
            <a:tailEnd/>
          </a:ln>
        </p:spPr>
        <p:txBody>
          <a:bodyPr wrap="square">
            <a:spAutoFit/>
          </a:bodyPr>
          <a:lstStyle/>
          <a:p>
            <a:pPr algn="l"/>
            <a:r>
              <a:rPr lang="en-US" altLang="ja-JP" sz="1600" smtClean="0"/>
              <a:t>Explanation page of PropertyProvingStrategy : </a:t>
            </a:r>
            <a:br>
              <a:rPr lang="en-US" altLang="ja-JP" sz="1600" smtClean="0"/>
            </a:br>
            <a:r>
              <a:rPr lang="en-US" altLang="ja-JP" sz="1600" smtClean="0"/>
              <a:t>http://www.mathworks.co.jp/help/toolbox/sldv/ug/bry6l9v-1.html#bry6l9v-8</a:t>
            </a:r>
            <a:endParaRPr lang="en-US" altLang="ja-JP" sz="1600" dirty="0"/>
          </a:p>
        </p:txBody>
      </p:sp>
      <p:pic>
        <p:nvPicPr>
          <p:cNvPr id="14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036" y="4599156"/>
            <a:ext cx="36099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6282228" y="5499276"/>
            <a:ext cx="1620216" cy="630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3" name="正方形/長方形 2"/>
          <p:cNvSpPr/>
          <p:nvPr/>
        </p:nvSpPr>
        <p:spPr>
          <a:xfrm>
            <a:off x="341436" y="5049216"/>
            <a:ext cx="4050540" cy="8101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en-US" altLang="ja-JP" b="1" dirty="0" smtClean="0">
                <a:solidFill>
                  <a:schemeClr val="tx1"/>
                </a:solidFill>
              </a:rPr>
              <a:t>A strategy setup has big influence on the performance of Property proving.</a:t>
            </a:r>
            <a:endParaRPr lang="en-US" altLang="ja-JP" b="1" dirty="0">
              <a:solidFill>
                <a:schemeClr val="tx1"/>
              </a:solidFill>
            </a:endParaRPr>
          </a:p>
        </p:txBody>
      </p:sp>
    </p:spTree>
    <p:extLst>
      <p:ext uri="{BB962C8B-B14F-4D97-AF65-F5344CB8AC3E}">
        <p14:creationId xmlns:p14="http://schemas.microsoft.com/office/powerpoint/2010/main" val="76044826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p:cNvPicPr>
            <a:picLocks noChangeAspect="1" noChangeArrowheads="1"/>
          </p:cNvPicPr>
          <p:nvPr/>
        </p:nvPicPr>
        <p:blipFill>
          <a:blip r:embed="rId3" cstate="print"/>
          <a:srcRect/>
          <a:stretch>
            <a:fillRect/>
          </a:stretch>
        </p:blipFill>
        <p:spPr bwMode="auto">
          <a:xfrm>
            <a:off x="971550" y="1773238"/>
            <a:ext cx="6572250" cy="3178175"/>
          </a:xfrm>
          <a:prstGeom prst="rect">
            <a:avLst/>
          </a:prstGeom>
          <a:noFill/>
          <a:ln w="9525">
            <a:noFill/>
            <a:miter lim="800000"/>
            <a:headEnd/>
            <a:tailEnd/>
          </a:ln>
        </p:spPr>
      </p:pic>
      <p:sp>
        <p:nvSpPr>
          <p:cNvPr id="9219" name="Rectangle 2"/>
          <p:cNvSpPr>
            <a:spLocks noGrp="1" noChangeArrowheads="1"/>
          </p:cNvSpPr>
          <p:nvPr>
            <p:ph type="title"/>
          </p:nvPr>
        </p:nvSpPr>
        <p:spPr/>
        <p:txBody>
          <a:bodyPr/>
          <a:lstStyle/>
          <a:p>
            <a:r>
              <a:rPr lang="en-US" altLang="ja-JP" smtClean="0">
                <a:ea typeface="ＭＳ Ｐゴシック" charset="-128"/>
              </a:rPr>
              <a:t>The example of a model with a remarkable difference in Proving Strategy</a:t>
            </a:r>
            <a:endParaRPr lang="ja-JP" altLang="en-US" dirty="0" smtClean="0">
              <a:ea typeface="ＭＳ Ｐゴシック" charset="-128"/>
            </a:endParaRPr>
          </a:p>
        </p:txBody>
      </p:sp>
      <p:sp>
        <p:nvSpPr>
          <p:cNvPr id="9220" name="Rectangle 5"/>
          <p:cNvSpPr>
            <a:spLocks noChangeArrowheads="1"/>
          </p:cNvSpPr>
          <p:nvPr/>
        </p:nvSpPr>
        <p:spPr bwMode="auto">
          <a:xfrm>
            <a:off x="2051050" y="2636838"/>
            <a:ext cx="2736850" cy="1584325"/>
          </a:xfrm>
          <a:prstGeom prst="rect">
            <a:avLst/>
          </a:prstGeom>
          <a:noFill/>
          <a:ln w="28575">
            <a:solidFill>
              <a:schemeClr val="tx1"/>
            </a:solidFill>
            <a:prstDash val="sysDot"/>
            <a:miter lim="800000"/>
            <a:headEnd/>
            <a:tailEnd/>
          </a:ln>
        </p:spPr>
        <p:txBody>
          <a:bodyPr wrap="square" anchor="ctr"/>
          <a:lstStyle/>
          <a:p>
            <a:endParaRPr lang="ja-JP" altLang="en-US"/>
          </a:p>
        </p:txBody>
      </p:sp>
      <p:sp>
        <p:nvSpPr>
          <p:cNvPr id="9221" name="AutoShape 6"/>
          <p:cNvSpPr>
            <a:spLocks noChangeArrowheads="1"/>
          </p:cNvSpPr>
          <p:nvPr/>
        </p:nvSpPr>
        <p:spPr bwMode="auto">
          <a:xfrm>
            <a:off x="971550" y="4724400"/>
            <a:ext cx="1944688" cy="792163"/>
          </a:xfrm>
          <a:prstGeom prst="wedgeRectCallout">
            <a:avLst>
              <a:gd name="adj1" fmla="val 8940"/>
              <a:gd name="adj2" fmla="val -112324"/>
            </a:avLst>
          </a:prstGeom>
          <a:solidFill>
            <a:srgbClr val="FFFF00"/>
          </a:solidFill>
          <a:ln w="9525">
            <a:solidFill>
              <a:schemeClr val="tx1"/>
            </a:solidFill>
            <a:miter lim="800000"/>
            <a:headEnd/>
            <a:tailEnd/>
          </a:ln>
        </p:spPr>
        <p:txBody>
          <a:bodyPr wrap="square"/>
          <a:lstStyle/>
          <a:p>
            <a:r>
              <a:rPr lang="en-US" altLang="ja-JP" sz="1400" smtClean="0"/>
              <a:t>Counter logic which adds every [ 1 ]. </a:t>
            </a:r>
            <a:br>
              <a:rPr lang="en-US" altLang="ja-JP" sz="1400" smtClean="0"/>
            </a:br>
            <a:r>
              <a:rPr lang="en-US" altLang="ja-JP" sz="1400" smtClean="0"/>
              <a:t>Saturation conditions are set up in Cnt.</a:t>
            </a:r>
            <a:endParaRPr lang="ja-JP" altLang="en-US" sz="1400"/>
          </a:p>
        </p:txBody>
      </p:sp>
      <p:sp>
        <p:nvSpPr>
          <p:cNvPr id="9222" name="Rectangle 7"/>
          <p:cNvSpPr>
            <a:spLocks noChangeArrowheads="1"/>
          </p:cNvSpPr>
          <p:nvPr/>
        </p:nvSpPr>
        <p:spPr bwMode="auto">
          <a:xfrm>
            <a:off x="4932363" y="3357563"/>
            <a:ext cx="1871662" cy="792162"/>
          </a:xfrm>
          <a:prstGeom prst="rect">
            <a:avLst/>
          </a:prstGeom>
          <a:noFill/>
          <a:ln w="28575">
            <a:solidFill>
              <a:schemeClr val="tx1"/>
            </a:solidFill>
            <a:prstDash val="sysDot"/>
            <a:miter lim="800000"/>
            <a:headEnd/>
            <a:tailEnd/>
          </a:ln>
        </p:spPr>
        <p:txBody>
          <a:bodyPr wrap="square" anchor="ctr"/>
          <a:lstStyle/>
          <a:p>
            <a:endParaRPr lang="ja-JP" altLang="en-US"/>
          </a:p>
        </p:txBody>
      </p:sp>
      <p:sp>
        <p:nvSpPr>
          <p:cNvPr id="9223" name="AutoShape 8"/>
          <p:cNvSpPr>
            <a:spLocks noChangeArrowheads="1"/>
          </p:cNvSpPr>
          <p:nvPr/>
        </p:nvSpPr>
        <p:spPr bwMode="auto">
          <a:xfrm>
            <a:off x="5292725" y="4581525"/>
            <a:ext cx="2016125" cy="1223963"/>
          </a:xfrm>
          <a:prstGeom prst="wedgeRectCallout">
            <a:avLst>
              <a:gd name="adj1" fmla="val -15356"/>
              <a:gd name="adj2" fmla="val -81907"/>
            </a:avLst>
          </a:prstGeom>
          <a:solidFill>
            <a:srgbClr val="FFFF00"/>
          </a:solidFill>
          <a:ln w="9525">
            <a:solidFill>
              <a:schemeClr val="tx1"/>
            </a:solidFill>
            <a:miter lim="800000"/>
            <a:headEnd/>
            <a:tailEnd/>
          </a:ln>
        </p:spPr>
        <p:txBody>
          <a:bodyPr wrap="square"/>
          <a:lstStyle/>
          <a:p>
            <a:r>
              <a:rPr lang="en-US" altLang="ja-JP" sz="1400" smtClean="0"/>
              <a:t>It proves that an output is smaller than Cnt. </a:t>
            </a:r>
            <a:br>
              <a:rPr lang="en-US" altLang="ja-JP" sz="1400" smtClean="0"/>
            </a:br>
            <a:r>
              <a:rPr lang="en-US" altLang="ja-JP" sz="1400" smtClean="0"/>
              <a:t>Since Saturation of the preceding paragraph contains Cnt, violation of a property occurs.</a:t>
            </a:r>
            <a:endParaRPr lang="en-US" altLang="ja-JP" sz="1400"/>
          </a:p>
        </p:txBody>
      </p:sp>
      <p:sp>
        <p:nvSpPr>
          <p:cNvPr id="9224" name="AutoShape 9"/>
          <p:cNvSpPr>
            <a:spLocks noChangeArrowheads="1"/>
          </p:cNvSpPr>
          <p:nvPr/>
        </p:nvSpPr>
        <p:spPr bwMode="auto">
          <a:xfrm>
            <a:off x="6948488" y="2349500"/>
            <a:ext cx="2016125" cy="719138"/>
          </a:xfrm>
          <a:prstGeom prst="wedgeRectCallout">
            <a:avLst>
              <a:gd name="adj1" fmla="val -70394"/>
              <a:gd name="adj2" fmla="val 121745"/>
            </a:avLst>
          </a:prstGeom>
          <a:solidFill>
            <a:srgbClr val="FFFF00"/>
          </a:solidFill>
          <a:ln w="9525">
            <a:solidFill>
              <a:schemeClr val="tx1"/>
            </a:solidFill>
            <a:miter lim="800000"/>
            <a:headEnd/>
            <a:tailEnd/>
          </a:ln>
        </p:spPr>
        <p:txBody>
          <a:bodyPr wrap="square"/>
          <a:lstStyle/>
          <a:p>
            <a:r>
              <a:rPr lang="en-US" altLang="ja-JP" sz="1400" smtClean="0"/>
              <a:t>Only in output =Cnt, it is to fulfill assertion conditions.</a:t>
            </a:r>
            <a:endParaRPr lang="ja-JP" altLang="en-US" sz="1400"/>
          </a:p>
        </p:txBody>
      </p:sp>
    </p:spTree>
    <p:extLst>
      <p:ext uri="{BB962C8B-B14F-4D97-AF65-F5344CB8AC3E}">
        <p14:creationId xmlns:p14="http://schemas.microsoft.com/office/powerpoint/2010/main" val="327475758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ja-JP" smtClean="0">
                <a:ea typeface="ＭＳ Ｐゴシック" charset="-128"/>
              </a:rPr>
              <a:t>The example of the anti-example analysis time for every strategy</a:t>
            </a:r>
            <a:endParaRPr lang="ja-JP" altLang="en-US" dirty="0" smtClean="0">
              <a:ea typeface="ＭＳ Ｐゴシック" charset="-128"/>
            </a:endParaRPr>
          </a:p>
        </p:txBody>
      </p:sp>
      <p:sp>
        <p:nvSpPr>
          <p:cNvPr id="10243" name="Rectangle 3"/>
          <p:cNvSpPr>
            <a:spLocks noGrp="1" noChangeArrowheads="1"/>
          </p:cNvSpPr>
          <p:nvPr>
            <p:ph idx="1"/>
          </p:nvPr>
        </p:nvSpPr>
        <p:spPr>
          <a:xfrm>
            <a:off x="431448" y="1268712"/>
            <a:ext cx="8004527" cy="4419600"/>
          </a:xfrm>
        </p:spPr>
        <p:txBody>
          <a:bodyPr/>
          <a:lstStyle/>
          <a:p>
            <a:pPr marL="0">
              <a:buFont typeface="Wingdings" pitchFamily="2" charset="2"/>
              <a:buNone/>
            </a:pPr>
            <a:r>
              <a:rPr lang="en-US" altLang="ja-JP" smtClean="0">
                <a:ea typeface="ＭＳ Ｐゴシック" charset="-128"/>
              </a:rPr>
              <a:t>In Prove, Find Violation and Prove with violation detection may take a long time also in the case which finishes with an instant. </a:t>
            </a:r>
            <a:br>
              <a:rPr lang="en-US" altLang="ja-JP" smtClean="0">
                <a:ea typeface="ＭＳ Ｐゴシック" charset="-128"/>
              </a:rPr>
            </a:br>
            <a:r>
              <a:rPr lang="en-US" altLang="ja-JP" smtClean="0">
                <a:ea typeface="ＭＳ Ｐゴシック" charset="-128"/>
              </a:rPr>
              <a:t>? </a:t>
            </a:r>
            <a:br>
              <a:rPr lang="en-US" altLang="ja-JP" smtClean="0">
                <a:ea typeface="ＭＳ Ｐゴシック" charset="-128"/>
              </a:rPr>
            </a:br>
            <a:r>
              <a:rPr lang="en-US" altLang="ja-JP" smtClean="0">
                <a:ea typeface="ＭＳ Ｐゴシック" charset="-128"/>
              </a:rPr>
              <a:t>In "Prove", in order to perform all the search, analysis time increases exponentially. </a:t>
            </a:r>
            <a:br>
              <a:rPr lang="en-US" altLang="ja-JP" smtClean="0">
                <a:ea typeface="ＭＳ Ｐゴシック" charset="-128"/>
              </a:rPr>
            </a:br>
            <a:r>
              <a:rPr lang="en-US" altLang="ja-JP" smtClean="0">
                <a:ea typeface="ＭＳ Ｐゴシック" charset="-128"/>
              </a:rPr>
              <a:t>? </a:t>
            </a:r>
            <a:br>
              <a:rPr lang="en-US" altLang="ja-JP" smtClean="0">
                <a:ea typeface="ＭＳ Ｐゴシック" charset="-128"/>
              </a:rPr>
            </a:br>
            <a:r>
              <a:rPr lang="en-US" altLang="ja-JP" smtClean="0">
                <a:ea typeface="ＭＳ Ｐゴシック" charset="-128"/>
              </a:rPr>
              <a:t>In "Find Violation", since restrictions are imposed to time, a solution can be obtained comparatively in a short time.</a:t>
            </a:r>
            <a:endParaRPr lang="ja-JP" altLang="en-US" sz="2000" dirty="0" smtClean="0">
              <a:ea typeface="ＭＳ Ｐゴシック" charset="-128"/>
            </a:endParaRPr>
          </a:p>
        </p:txBody>
      </p:sp>
      <p:pic>
        <p:nvPicPr>
          <p:cNvPr id="17409" name="Picture 1"/>
          <p:cNvPicPr>
            <a:picLocks noChangeAspect="1" noChangeArrowheads="1"/>
          </p:cNvPicPr>
          <p:nvPr/>
        </p:nvPicPr>
        <p:blipFill>
          <a:blip r:embed="rId3" cstate="print"/>
          <a:srcRect l="6548" t="15642" r="1780" b="6145"/>
          <a:stretch>
            <a:fillRect/>
          </a:stretch>
        </p:blipFill>
        <p:spPr bwMode="auto">
          <a:xfrm>
            <a:off x="5148064" y="2708450"/>
            <a:ext cx="3851920" cy="3209933"/>
          </a:xfrm>
          <a:prstGeom prst="rect">
            <a:avLst/>
          </a:prstGeom>
          <a:noFill/>
          <a:ln w="9525">
            <a:noFill/>
            <a:miter lim="800000"/>
            <a:headEnd/>
            <a:tailEnd/>
          </a:ln>
        </p:spPr>
      </p:pic>
      <p:sp>
        <p:nvSpPr>
          <p:cNvPr id="2" name="正方形/長方形 1"/>
          <p:cNvSpPr/>
          <p:nvPr/>
        </p:nvSpPr>
        <p:spPr>
          <a:xfrm>
            <a:off x="341436" y="5559115"/>
            <a:ext cx="4572000" cy="1200329"/>
          </a:xfrm>
          <a:prstGeom prst="rect">
            <a:avLst/>
          </a:prstGeom>
          <a:solidFill>
            <a:srgbClr val="FFC000"/>
          </a:solidFill>
        </p:spPr>
        <p:txBody>
          <a:bodyPr wrap="square">
            <a:spAutoFit/>
          </a:bodyPr>
          <a:lstStyle/>
          <a:p>
            <a:pPr>
              <a:spcBef>
                <a:spcPct val="20000"/>
              </a:spcBef>
              <a:buClr>
                <a:srgbClr val="215383"/>
              </a:buClr>
              <a:buSzPct val="95000"/>
              <a:buFont typeface="Wingdings" pitchFamily="2" charset="2"/>
              <a:buNone/>
            </a:pPr>
            <a:r>
              <a:rPr lang="en-US" altLang="ja-JP" smtClean="0"/>
              <a:t>* Even when carrying out Prove, time to start Prove may be able to be shortened by eliminating a comparatively simple error by Find Violation in advance.</a:t>
            </a:r>
            <a:endParaRPr lang="ja-JP" altLang="en-US" dirty="0"/>
          </a:p>
        </p:txBody>
      </p:sp>
    </p:spTree>
    <p:extLst>
      <p:ext uri="{BB962C8B-B14F-4D97-AF65-F5344CB8AC3E}">
        <p14:creationId xmlns:p14="http://schemas.microsoft.com/office/powerpoint/2010/main" val="38674185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ja-JP" sz="2800" smtClean="0">
                <a:ea typeface="ＭＳ Ｐゴシック" charset="-128"/>
              </a:rPr>
              <a:t>The device to the performance problem of SLDV</a:t>
            </a:r>
            <a:endParaRPr lang="ja-JP" altLang="en-US" sz="2800" smtClean="0">
              <a:ea typeface="ＭＳ Ｐゴシック" charset="-128"/>
            </a:endParaRPr>
          </a:p>
        </p:txBody>
      </p:sp>
      <p:sp>
        <p:nvSpPr>
          <p:cNvPr id="11267" name="Rectangle 3"/>
          <p:cNvSpPr>
            <a:spLocks noGrp="1" noChangeArrowheads="1"/>
          </p:cNvSpPr>
          <p:nvPr>
            <p:ph idx="1"/>
          </p:nvPr>
        </p:nvSpPr>
        <p:spPr>
          <a:xfrm>
            <a:off x="609600" y="1412875"/>
            <a:ext cx="8210872" cy="4419600"/>
          </a:xfrm>
        </p:spPr>
        <p:txBody>
          <a:bodyPr/>
          <a:lstStyle/>
          <a:p>
            <a:r>
              <a:rPr lang="en-US" altLang="ja-JP" sz="2000" dirty="0" smtClean="0">
                <a:ea typeface="ＭＳ Ｐゴシック" charset="-128"/>
              </a:rPr>
              <a:t>Property proving outputs/"there is nothing" an anti-example "is."</a:t>
            </a:r>
            <a:endParaRPr lang="ja-JP" altLang="en-US" sz="2000" dirty="0" smtClean="0">
              <a:ea typeface="ＭＳ Ｐゴシック" charset="-128"/>
            </a:endParaRPr>
          </a:p>
          <a:p>
            <a:pPr lvl="1"/>
            <a:r>
              <a:rPr lang="en-US" altLang="ja-JP" sz="1800" dirty="0" smtClean="0">
                <a:ea typeface="ＭＳ Ｐゴシック" charset="-128"/>
              </a:rPr>
              <a:t>A solution may not be obtained by within a time [ realistic ] depending on a model.</a:t>
            </a:r>
            <a:endParaRPr lang="ja-JP" altLang="en-US" sz="1800" dirty="0" smtClean="0">
              <a:ea typeface="ＭＳ Ｐゴシック" charset="-128"/>
            </a:endParaRPr>
          </a:p>
          <a:p>
            <a:pPr lvl="2"/>
            <a:r>
              <a:rPr lang="en-US" altLang="ja-JP" sz="1400" dirty="0" smtClean="0">
                <a:ea typeface="ＭＳ Ｐゴシック" charset="-128"/>
              </a:rPr>
              <a:t>Wisdom attachment by a user may be required and it is </a:t>
            </a:r>
            <a:r>
              <a:rPr lang="ja-JP" altLang="en-US" sz="1400" dirty="0" err="1" smtClean="0">
                <a:ea typeface="ＭＳ Ｐゴシック" charset="-128"/>
              </a:rPr>
              <a:t>。</a:t>
            </a:r>
            <a:r>
              <a:rPr lang="en-US" altLang="ja-JP" sz="1400" dirty="0" smtClean="0">
                <a:ea typeface="ＭＳ Ｐゴシック" charset="-128"/>
              </a:rPr>
              <a:t>.</a:t>
            </a:r>
          </a:p>
          <a:p>
            <a:pPr lvl="1"/>
            <a:r>
              <a:rPr lang="en-US" altLang="ja-JP" sz="1800" dirty="0" smtClean="0">
                <a:ea typeface="ＭＳ Ｐゴシック" charset="-128"/>
              </a:rPr>
              <a:t>In order to prove that there is no anti-example, it is necessary no to look for patterns, and the end of analysis can be predicted in advance.</a:t>
            </a:r>
          </a:p>
          <a:p>
            <a:r>
              <a:rPr lang="en-US" altLang="ja-JP" sz="2200" dirty="0" smtClean="0">
                <a:ea typeface="ＭＳ Ｐゴシック" charset="-128"/>
              </a:rPr>
              <a:t>The propriety of all the path complete coverage by test vector automatic generation can serve as an index which measures attainment nature.</a:t>
            </a:r>
          </a:p>
          <a:p>
            <a:pPr lvl="1"/>
            <a:r>
              <a:rPr lang="en-US" altLang="ja-JP" sz="1600" dirty="0" smtClean="0">
                <a:ea typeface="ＭＳ Ｐゴシック" charset="-128"/>
              </a:rPr>
              <a:t>When the part which cannot reach by test generation relates to the candidate for proof, also in Property proving, it can become a bottleneck.</a:t>
            </a:r>
            <a:endParaRPr lang="ja-JP" altLang="en-US" sz="1600" dirty="0" smtClean="0">
              <a:ea typeface="ＭＳ Ｐゴシック" charset="-128"/>
            </a:endParaRPr>
          </a:p>
          <a:p>
            <a:r>
              <a:rPr lang="en-US" altLang="ja-JP" sz="2000" dirty="0" smtClean="0">
                <a:ea typeface="ＭＳ Ｐゴシック" charset="-128"/>
              </a:rPr>
              <a:t>The method of wisdom attachment</a:t>
            </a:r>
            <a:endParaRPr lang="ja-JP" altLang="en-US" sz="2000" dirty="0" smtClean="0">
              <a:ea typeface="ＭＳ Ｐゴシック" charset="-128"/>
            </a:endParaRPr>
          </a:p>
          <a:p>
            <a:pPr lvl="1"/>
            <a:r>
              <a:rPr lang="en-US" altLang="ja-JP" sz="1800" dirty="0" smtClean="0">
                <a:ea typeface="ＭＳ Ｐゴシック" charset="-128"/>
              </a:rPr>
              <a:t>And it is a restriction =&gt; Assumption block. [ the input of a model ]</a:t>
            </a:r>
            <a:endParaRPr lang="ja-JP" altLang="en-US" sz="1800" dirty="0" smtClean="0">
              <a:ea typeface="ＭＳ Ｐゴシック" charset="-128"/>
            </a:endParaRPr>
          </a:p>
          <a:p>
            <a:pPr lvl="1"/>
            <a:r>
              <a:rPr lang="en-US" altLang="ja-JP" sz="1800" dirty="0" smtClean="0">
                <a:ea typeface="ＭＳ Ｐゴシック" charset="-128"/>
              </a:rPr>
              <a:t>Restriction about the direction of time to analyze = &gt; Find Violation strategy</a:t>
            </a:r>
            <a:endParaRPr lang="ja-JP" altLang="en-US" sz="1800" dirty="0" smtClean="0">
              <a:ea typeface="ＭＳ Ｐゴシック" charset="-128"/>
            </a:endParaRPr>
          </a:p>
          <a:p>
            <a:pPr lvl="1"/>
            <a:r>
              <a:rPr lang="en-US" altLang="ja-JP" sz="1800" dirty="0" smtClean="0">
                <a:ea typeface="ＭＳ Ｐゴシック" charset="-128"/>
              </a:rPr>
              <a:t>Formation of a subcomponent</a:t>
            </a:r>
            <a:endParaRPr lang="ja-JP" altLang="en-US" sz="1800" dirty="0" smtClean="0">
              <a:ea typeface="ＭＳ Ｐゴシック" charset="-128"/>
            </a:endParaRPr>
          </a:p>
          <a:p>
            <a:pPr lvl="1"/>
            <a:r>
              <a:rPr lang="en-US" altLang="ja-JP" sz="1800" dirty="0" smtClean="0">
                <a:ea typeface="ＭＳ Ｐゴシック" charset="-128"/>
              </a:rPr>
              <a:t>Abstraction of an unrelated portion</a:t>
            </a:r>
            <a:endParaRPr lang="ja-JP" altLang="en-US" sz="1800" dirty="0" smtClean="0">
              <a:ea typeface="ＭＳ Ｐゴシック" charset="-128"/>
            </a:endParaRPr>
          </a:p>
          <a:p>
            <a:pPr lvl="1"/>
            <a:r>
              <a:rPr lang="en-US" altLang="ja-JP" sz="1800" dirty="0" smtClean="0">
                <a:ea typeface="ＭＳ Ｐゴシック" charset="-128"/>
              </a:rPr>
              <a:t>Parameter-</a:t>
            </a:r>
            <a:r>
              <a:rPr lang="en-US" altLang="ja-JP" sz="1800" dirty="0" err="1" smtClean="0">
                <a:ea typeface="ＭＳ Ｐゴシック" charset="-128"/>
              </a:rPr>
              <a:t>izing</a:t>
            </a:r>
            <a:r>
              <a:rPr lang="en-US" altLang="ja-JP" sz="1800" dirty="0" smtClean="0">
                <a:ea typeface="ＭＳ Ｐゴシック" charset="-128"/>
              </a:rPr>
              <a:t> and reduction of a counter value</a:t>
            </a:r>
            <a:endParaRPr lang="ja-JP" altLang="en-US" sz="1800" dirty="0" smtClean="0">
              <a:ea typeface="ＭＳ Ｐゴシック" charset="-128"/>
            </a:endParaRPr>
          </a:p>
        </p:txBody>
      </p:sp>
    </p:spTree>
    <p:extLst>
      <p:ext uri="{BB962C8B-B14F-4D97-AF65-F5344CB8AC3E}">
        <p14:creationId xmlns:p14="http://schemas.microsoft.com/office/powerpoint/2010/main" val="33036370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The technique which raises the performance of the Property proving to a large scale model</a:t>
            </a:r>
            <a:endParaRPr kumimoji="1" lang="ja-JP" altLang="en-US" dirty="0"/>
          </a:p>
        </p:txBody>
      </p:sp>
      <p:sp>
        <p:nvSpPr>
          <p:cNvPr id="3" name="コンテンツ プレースホルダー 2"/>
          <p:cNvSpPr>
            <a:spLocks noGrp="1"/>
          </p:cNvSpPr>
          <p:nvPr>
            <p:ph idx="1"/>
          </p:nvPr>
        </p:nvSpPr>
        <p:spPr/>
        <p:txBody>
          <a:bodyPr/>
          <a:lstStyle/>
          <a:p>
            <a:r>
              <a:rPr kumimoji="1" lang="en-US" altLang="ja-JP" smtClean="0"/>
              <a:t>Violation of a property is detected at the time of the design of a model.</a:t>
            </a:r>
            <a:endParaRPr kumimoji="1" lang="en-US" altLang="ja-JP" dirty="0" smtClean="0"/>
          </a:p>
          <a:p>
            <a:pPr lvl="1"/>
            <a:r>
              <a:rPr lang="en-US" altLang="ja-JP" smtClean="0"/>
              <a:t>Violation of a property is detected from the stage before a large-scale model is completed in the "Find Violation" strategy.</a:t>
            </a:r>
            <a:endParaRPr lang="en-US" altLang="ja-JP" dirty="0" smtClean="0"/>
          </a:p>
          <a:p>
            <a:pPr lvl="1"/>
            <a:endParaRPr kumimoji="1" lang="en-US" altLang="ja-JP" dirty="0" smtClean="0"/>
          </a:p>
          <a:p>
            <a:r>
              <a:rPr lang="en-US" altLang="ja-JP" smtClean="0"/>
              <a:t>Prove mode and Find Violation mode are combined.</a:t>
            </a:r>
            <a:endParaRPr lang="en-US" altLang="ja-JP" dirty="0" smtClean="0"/>
          </a:p>
          <a:p>
            <a:pPr lvl="1"/>
            <a:r>
              <a:rPr lang="en-US" altLang="ja-JP" smtClean="0"/>
              <a:t>The next page explains.</a:t>
            </a:r>
            <a:endParaRPr lang="ja-JP" altLang="en-US" dirty="0"/>
          </a:p>
          <a:p>
            <a:pPr lvl="1"/>
            <a:endParaRPr kumimoji="1" lang="en-US" altLang="ja-JP" dirty="0"/>
          </a:p>
        </p:txBody>
      </p:sp>
    </p:spTree>
    <p:extLst>
      <p:ext uri="{BB962C8B-B14F-4D97-AF65-F5344CB8AC3E}">
        <p14:creationId xmlns:p14="http://schemas.microsoft.com/office/powerpoint/2010/main" val="980270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84" y="1268712"/>
            <a:ext cx="7768047" cy="509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smtClean="0"/>
              <a:t>Parameter pane</a:t>
            </a:r>
            <a:endParaRPr kumimoji="1" lang="ja-JP" altLang="en-US" dirty="0"/>
          </a:p>
        </p:txBody>
      </p:sp>
      <p:sp>
        <p:nvSpPr>
          <p:cNvPr id="5" name="テキスト ボックス 4"/>
          <p:cNvSpPr txBox="1"/>
          <p:nvPr/>
        </p:nvSpPr>
        <p:spPr>
          <a:xfrm>
            <a:off x="2501724" y="2636911"/>
            <a:ext cx="5570756" cy="1015663"/>
          </a:xfrm>
          <a:prstGeom prst="rect">
            <a:avLst/>
          </a:prstGeom>
          <a:noFill/>
          <a:ln w="28575">
            <a:solidFill>
              <a:srgbClr val="FFC000"/>
            </a:solidFill>
          </a:ln>
        </p:spPr>
        <p:txBody>
          <a:bodyPr wrap="square" rtlCol="0">
            <a:spAutoFit/>
          </a:bodyPr>
          <a:lstStyle/>
          <a:p>
            <a:r>
              <a:rPr kumimoji="1" lang="en-US" altLang="ja-JP" sz="2000" dirty="0" smtClean="0">
                <a:latin typeface="Arial" pitchFamily="34" charset="0"/>
                <a:cs typeface="Arial" pitchFamily="34" charset="0"/>
              </a:rPr>
              <a:t>If "Apply parameters" is enabled, the specified parameter configuration will be applied when SLDV analyze a model.</a:t>
            </a:r>
          </a:p>
        </p:txBody>
      </p:sp>
    </p:spTree>
    <p:extLst>
      <p:ext uri="{BB962C8B-B14F-4D97-AF65-F5344CB8AC3E}">
        <p14:creationId xmlns:p14="http://schemas.microsoft.com/office/powerpoint/2010/main" val="4760282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ja-JP" smtClean="0"/>
              <a:t>Prove mode and Find Violation mode are combined.</a:t>
            </a:r>
            <a:endParaRPr lang="ja-JP" altLang="en-US" dirty="0"/>
          </a:p>
        </p:txBody>
      </p:sp>
      <p:sp>
        <p:nvSpPr>
          <p:cNvPr id="12291" name="Rectangle 3"/>
          <p:cNvSpPr>
            <a:spLocks noGrp="1" noChangeArrowheads="1"/>
          </p:cNvSpPr>
          <p:nvPr>
            <p:ph idx="1"/>
          </p:nvPr>
        </p:nvSpPr>
        <p:spPr>
          <a:xfrm>
            <a:off x="611188" y="1557338"/>
            <a:ext cx="7849244" cy="4247926"/>
          </a:xfrm>
        </p:spPr>
        <p:txBody>
          <a:bodyPr/>
          <a:lstStyle/>
          <a:p>
            <a:r>
              <a:rPr lang="en-US" altLang="ja-JP" sz="1800" smtClean="0">
                <a:ea typeface="ＭＳ Ｐゴシック" charset="-128"/>
              </a:rPr>
              <a:t>Analysis for about 5 to 10 minutes is performed by "Proving." </a:t>
            </a:r>
            <a:br>
              <a:rPr lang="en-US" altLang="ja-JP" sz="1800" smtClean="0">
                <a:ea typeface="ＭＳ Ｐゴシック" charset="-128"/>
              </a:rPr>
            </a:br>
            <a:r>
              <a:rPr lang="en-US" altLang="ja-JP" sz="1800" smtClean="0">
                <a:ea typeface="ＭＳ Ｐゴシック" charset="-128"/>
              </a:rPr>
              <a:t>When a clear anti-example exists, or when the property to prove is not related to the dynamic characteristic of a model, SLDV analysis is completed in time of this level.</a:t>
            </a:r>
            <a:endParaRPr lang="ja-JP" altLang="en-US" sz="1800" dirty="0" smtClean="0">
              <a:ea typeface="ＭＳ Ｐゴシック" charset="-128"/>
            </a:endParaRPr>
          </a:p>
          <a:p>
            <a:endParaRPr lang="ja-JP" altLang="en-US" sz="1800" dirty="0" smtClean="0">
              <a:ea typeface="ＭＳ Ｐゴシック" charset="-128"/>
            </a:endParaRPr>
          </a:p>
          <a:p>
            <a:r>
              <a:rPr lang="en-US" altLang="ja-JP" sz="1800" smtClean="0">
                <a:ea typeface="ＭＳ Ｐゴシック" charset="-128"/>
              </a:rPr>
              <a:t>"Find Violation" is performed and the number of the maximum steps is set about to four to six. </a:t>
            </a:r>
            <a:br>
              <a:rPr lang="en-US" altLang="ja-JP" sz="1800" smtClean="0">
                <a:ea typeface="ＭＳ Ｐゴシック" charset="-128"/>
              </a:rPr>
            </a:br>
            <a:r>
              <a:rPr lang="en-US" altLang="ja-JP" sz="1800" smtClean="0">
                <a:ea typeface="ＭＳ Ｐゴシック" charset="-128"/>
              </a:rPr>
              <a:t>When the simple violation of a property is included in a model, it is discovered now.</a:t>
            </a:r>
            <a:endParaRPr lang="ja-JP" altLang="en-US" sz="1800" dirty="0" smtClean="0">
              <a:ea typeface="ＭＳ Ｐゴシック" charset="-128"/>
            </a:endParaRPr>
          </a:p>
          <a:p>
            <a:endParaRPr lang="ja-JP" altLang="en-US" sz="1800" dirty="0" smtClean="0">
              <a:ea typeface="ＭＳ Ｐゴシック" charset="-128"/>
            </a:endParaRPr>
          </a:p>
          <a:p>
            <a:r>
              <a:rPr lang="en-US" altLang="ja-JP" sz="1800" smtClean="0">
                <a:ea typeface="ＭＳ Ｐゴシック" charset="-128"/>
              </a:rPr>
              <a:t>The number of the maximum steps of "Find Violation" is set as a bigger value. </a:t>
            </a:r>
            <a:br>
              <a:rPr lang="en-US" altLang="ja-JP" sz="1800" smtClean="0">
                <a:ea typeface="ＭＳ Ｐゴシック" charset="-128"/>
              </a:rPr>
            </a:br>
            <a:r>
              <a:rPr lang="en-US" altLang="ja-JP" sz="1800" smtClean="0">
                <a:ea typeface="ＭＳ Ｐゴシック" charset="-128"/>
              </a:rPr>
              <a:t>The limit of analysis time or a memory appears depending on the case. </a:t>
            </a:r>
            <a:br>
              <a:rPr lang="en-US" altLang="ja-JP" sz="1800" smtClean="0">
                <a:ea typeface="ＭＳ Ｐゴシック" charset="-128"/>
              </a:rPr>
            </a:br>
            <a:r>
              <a:rPr lang="en-US" altLang="ja-JP" sz="1800" smtClean="0">
                <a:ea typeface="ＭＳ Ｐゴシック" charset="-128"/>
              </a:rPr>
              <a:t>Please think over again about the changes etc. which require the number of steps generated with the combination of the dynamic characteristic of a model, and the conditions in a model.</a:t>
            </a:r>
            <a:endParaRPr lang="ja-JP" altLang="en-US" sz="1800" dirty="0" smtClean="0">
              <a:ea typeface="ＭＳ Ｐゴシック" charset="-128"/>
            </a:endParaRPr>
          </a:p>
          <a:p>
            <a:endParaRPr lang="ja-JP" altLang="en-US" sz="1800" dirty="0" smtClean="0">
              <a:ea typeface="ＭＳ Ｐゴシック" charset="-128"/>
            </a:endParaRPr>
          </a:p>
          <a:p>
            <a:r>
              <a:rPr lang="en-US" altLang="ja-JP" sz="1800" smtClean="0">
                <a:ea typeface="ＭＳ Ｐゴシック" charset="-128"/>
              </a:rPr>
              <a:t>if it seems that an anti-example is not found in "Find Violation" of 30 to 50 step -- "Prove" -- the maximum analysis time -- comparatively -- it is large (about several hours) -- it carries out and performs again.</a:t>
            </a:r>
            <a:endParaRPr lang="ja-JP" altLang="en-US" sz="1800" dirty="0" smtClean="0">
              <a:ea typeface="ＭＳ Ｐゴシック" charset="-128"/>
            </a:endParaRPr>
          </a:p>
        </p:txBody>
      </p:sp>
      <p:sp>
        <p:nvSpPr>
          <p:cNvPr id="12292" name="Text Box 4">
            <a:hlinkClick r:id="rId3"/>
          </p:cNvPr>
          <p:cNvSpPr txBox="1">
            <a:spLocks noChangeArrowheads="1"/>
          </p:cNvSpPr>
          <p:nvPr/>
        </p:nvSpPr>
        <p:spPr bwMode="auto">
          <a:xfrm>
            <a:off x="899592" y="6021288"/>
            <a:ext cx="7416824" cy="276999"/>
          </a:xfrm>
          <a:prstGeom prst="rect">
            <a:avLst/>
          </a:prstGeom>
          <a:noFill/>
          <a:ln w="9525">
            <a:noFill/>
            <a:miter lim="800000"/>
            <a:headEnd/>
            <a:tailEnd/>
          </a:ln>
        </p:spPr>
        <p:txBody>
          <a:bodyPr wrap="square">
            <a:spAutoFit/>
          </a:bodyPr>
          <a:lstStyle/>
          <a:p>
            <a:r>
              <a:rPr lang="en-US" altLang="ja-JP" sz="1200" smtClean="0"/>
              <a:t>http://www.mathworks.co.jp/help/toolbox/sldv/ug/brsd0x1-7.html</a:t>
            </a:r>
            <a:endParaRPr lang="en-US" altLang="ja-JP" sz="1200" dirty="0" smtClean="0"/>
          </a:p>
        </p:txBody>
      </p:sp>
    </p:spTree>
    <p:extLst>
      <p:ext uri="{BB962C8B-B14F-4D97-AF65-F5344CB8AC3E}">
        <p14:creationId xmlns:p14="http://schemas.microsoft.com/office/powerpoint/2010/main" val="33343250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
          <p:cNvSpPr>
            <a:spLocks noGrp="1" noChangeArrowheads="1"/>
          </p:cNvSpPr>
          <p:nvPr>
            <p:ph type="title"/>
          </p:nvPr>
        </p:nvSpPr>
        <p:spPr/>
        <p:txBody>
          <a:bodyPr/>
          <a:lstStyle/>
          <a:p>
            <a:r>
              <a:rPr lang="en-US" altLang="ja-JP" sz="2800" dirty="0" smtClean="0">
                <a:ea typeface="ＭＳ Ｐゴシック" charset="-128"/>
              </a:rPr>
              <a:t>Property proving to a large scale model </a:t>
            </a:r>
            <a:br>
              <a:rPr lang="en-US" altLang="ja-JP" sz="2800" dirty="0" smtClean="0">
                <a:ea typeface="ＭＳ Ｐゴシック" charset="-128"/>
              </a:rPr>
            </a:br>
            <a:r>
              <a:rPr lang="en-US" altLang="ja-JP" sz="2800" dirty="0" smtClean="0">
                <a:ea typeface="ＭＳ Ｐゴシック" charset="-128"/>
              </a:rPr>
              <a:t>Best practice</a:t>
            </a:r>
            <a:endParaRPr lang="ja-JP" altLang="en-US" sz="2800" dirty="0" smtClean="0">
              <a:ea typeface="ＭＳ Ｐゴシック" charset="-128"/>
            </a:endParaRPr>
          </a:p>
        </p:txBody>
      </p:sp>
      <p:grpSp>
        <p:nvGrpSpPr>
          <p:cNvPr id="2" name="Group 27"/>
          <p:cNvGrpSpPr>
            <a:grpSpLocks/>
          </p:cNvGrpSpPr>
          <p:nvPr/>
        </p:nvGrpSpPr>
        <p:grpSpPr bwMode="auto">
          <a:xfrm>
            <a:off x="827088" y="1989138"/>
            <a:ext cx="7291387" cy="1079500"/>
            <a:chOff x="521" y="1253"/>
            <a:chExt cx="4593" cy="680"/>
          </a:xfrm>
        </p:grpSpPr>
        <p:sp>
          <p:nvSpPr>
            <p:cNvPr id="2071" name="Rectangle 4"/>
            <p:cNvSpPr>
              <a:spLocks noChangeArrowheads="1"/>
            </p:cNvSpPr>
            <p:nvPr/>
          </p:nvSpPr>
          <p:spPr bwMode="auto">
            <a:xfrm>
              <a:off x="521" y="1253"/>
              <a:ext cx="1543" cy="576"/>
            </a:xfrm>
            <a:prstGeom prst="rect">
              <a:avLst/>
            </a:prstGeom>
            <a:solidFill>
              <a:srgbClr val="A50021"/>
            </a:solidFill>
            <a:ln w="9525">
              <a:noFill/>
              <a:miter lim="800000"/>
              <a:headEnd/>
              <a:tailEnd/>
            </a:ln>
          </p:spPr>
          <p:txBody>
            <a:bodyPr wrap="square" anchor="ctr"/>
            <a:lstStyle/>
            <a:p>
              <a:r>
                <a:rPr lang="en-US" altLang="ja-JP" sz="2000" b="1" smtClean="0">
                  <a:solidFill>
                    <a:schemeClr val="bg1"/>
                  </a:solidFill>
                </a:rPr>
                <a:t>Prove 5-10 [Part]</a:t>
              </a:r>
              <a:endParaRPr lang="ja-JP" altLang="en-US" sz="2000" b="1">
                <a:solidFill>
                  <a:schemeClr val="bg1"/>
                </a:solidFill>
              </a:endParaRPr>
            </a:p>
          </p:txBody>
        </p:sp>
        <p:graphicFrame>
          <p:nvGraphicFramePr>
            <p:cNvPr id="2053" name="Object 12"/>
            <p:cNvGraphicFramePr>
              <a:graphicFrameLocks noChangeAspect="1"/>
            </p:cNvGraphicFramePr>
            <p:nvPr/>
          </p:nvGraphicFramePr>
          <p:xfrm>
            <a:off x="2381" y="1253"/>
            <a:ext cx="1542" cy="402"/>
          </p:xfrm>
          <a:graphic>
            <a:graphicData uri="http://schemas.openxmlformats.org/presentationml/2006/ole">
              <mc:AlternateContent xmlns:mc="http://schemas.openxmlformats.org/markup-compatibility/2006">
                <mc:Choice xmlns:v="urn:schemas-microsoft-com:vml" Requires="v">
                  <p:oleObj spid="_x0000_s15702" name="ビットマップ イメージ" r:id="rId4" imgW="2448267" imgH="638264" progId="PBrush">
                    <p:embed/>
                  </p:oleObj>
                </mc:Choice>
                <mc:Fallback>
                  <p:oleObj name="ビットマップ イメージ" r:id="rId4" imgW="2448267" imgH="638264"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 y="1253"/>
                          <a:ext cx="1542"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4" name="Object 13"/>
            <p:cNvGraphicFramePr>
              <a:graphicFrameLocks noChangeAspect="1"/>
            </p:cNvGraphicFramePr>
            <p:nvPr/>
          </p:nvGraphicFramePr>
          <p:xfrm>
            <a:off x="3560" y="1344"/>
            <a:ext cx="1554" cy="546"/>
          </p:xfrm>
          <a:graphic>
            <a:graphicData uri="http://schemas.openxmlformats.org/presentationml/2006/ole">
              <mc:AlternateContent xmlns:mc="http://schemas.openxmlformats.org/markup-compatibility/2006">
                <mc:Choice xmlns:v="urn:schemas-microsoft-com:vml" Requires="v">
                  <p:oleObj spid="_x0000_s15703" name="ビットマップ イメージ" r:id="rId6" imgW="2467319" imgH="866896" progId="PBrush">
                    <p:embed/>
                  </p:oleObj>
                </mc:Choice>
                <mc:Fallback>
                  <p:oleObj name="ビットマップ イメージ" r:id="rId6" imgW="2467319" imgH="866896"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0" y="1344"/>
                          <a:ext cx="155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2" name="Oval 19"/>
            <p:cNvSpPr>
              <a:spLocks noChangeArrowheads="1"/>
            </p:cNvSpPr>
            <p:nvPr/>
          </p:nvSpPr>
          <p:spPr bwMode="auto">
            <a:xfrm>
              <a:off x="3152" y="1480"/>
              <a:ext cx="498" cy="227"/>
            </a:xfrm>
            <a:prstGeom prst="ellipse">
              <a:avLst/>
            </a:prstGeom>
            <a:noFill/>
            <a:ln w="28575">
              <a:solidFill>
                <a:srgbClr val="A50021"/>
              </a:solidFill>
              <a:round/>
              <a:headEnd/>
              <a:tailEnd/>
            </a:ln>
          </p:spPr>
          <p:txBody>
            <a:bodyPr wrap="none" anchor="ctr"/>
            <a:lstStyle/>
            <a:p>
              <a:endParaRPr lang="ja-JP" altLang="en-US"/>
            </a:p>
          </p:txBody>
        </p:sp>
        <p:sp>
          <p:nvSpPr>
            <p:cNvPr id="2073" name="Oval 20"/>
            <p:cNvSpPr>
              <a:spLocks noChangeArrowheads="1"/>
            </p:cNvSpPr>
            <p:nvPr/>
          </p:nvSpPr>
          <p:spPr bwMode="auto">
            <a:xfrm>
              <a:off x="4332" y="1706"/>
              <a:ext cx="408" cy="227"/>
            </a:xfrm>
            <a:prstGeom prst="ellipse">
              <a:avLst/>
            </a:prstGeom>
            <a:noFill/>
            <a:ln w="28575">
              <a:solidFill>
                <a:srgbClr val="A50021"/>
              </a:solidFill>
              <a:round/>
              <a:headEnd/>
              <a:tailEnd/>
            </a:ln>
          </p:spPr>
          <p:txBody>
            <a:bodyPr wrap="none" anchor="ctr"/>
            <a:lstStyle/>
            <a:p>
              <a:endParaRPr lang="ja-JP" altLang="en-US"/>
            </a:p>
          </p:txBody>
        </p:sp>
      </p:grpSp>
      <p:grpSp>
        <p:nvGrpSpPr>
          <p:cNvPr id="3" name="Group 28"/>
          <p:cNvGrpSpPr>
            <a:grpSpLocks/>
          </p:cNvGrpSpPr>
          <p:nvPr/>
        </p:nvGrpSpPr>
        <p:grpSpPr bwMode="auto">
          <a:xfrm>
            <a:off x="827088" y="2949575"/>
            <a:ext cx="5548312" cy="1271588"/>
            <a:chOff x="521" y="1858"/>
            <a:chExt cx="3495" cy="801"/>
          </a:xfrm>
        </p:grpSpPr>
        <p:sp>
          <p:nvSpPr>
            <p:cNvPr id="2068" name="Rectangle 5"/>
            <p:cNvSpPr>
              <a:spLocks noChangeArrowheads="1"/>
            </p:cNvSpPr>
            <p:nvPr/>
          </p:nvSpPr>
          <p:spPr bwMode="auto">
            <a:xfrm>
              <a:off x="521" y="2024"/>
              <a:ext cx="1543" cy="576"/>
            </a:xfrm>
            <a:prstGeom prst="rect">
              <a:avLst/>
            </a:prstGeom>
            <a:solidFill>
              <a:srgbClr val="A50021"/>
            </a:solidFill>
            <a:ln w="9525">
              <a:noFill/>
              <a:miter lim="800000"/>
              <a:headEnd/>
              <a:tailEnd/>
            </a:ln>
          </p:spPr>
          <p:txBody>
            <a:bodyPr wrap="none" anchor="ctr"/>
            <a:lstStyle/>
            <a:p>
              <a:r>
                <a:rPr lang="en-US" altLang="ja-JP" sz="2000" b="1">
                  <a:solidFill>
                    <a:schemeClr val="bg1"/>
                  </a:solidFill>
                </a:rPr>
                <a:t>Find Violation</a:t>
              </a:r>
            </a:p>
            <a:p>
              <a:r>
                <a:rPr lang="ja-JP" altLang="en-US" sz="2000" b="1">
                  <a:solidFill>
                    <a:schemeClr val="bg1"/>
                  </a:solidFill>
                </a:rPr>
                <a:t>４～６ </a:t>
              </a:r>
              <a:r>
                <a:rPr lang="en-US" altLang="ja-JP" sz="2000" b="1">
                  <a:solidFill>
                    <a:schemeClr val="bg1"/>
                  </a:solidFill>
                </a:rPr>
                <a:t>[Step]</a:t>
              </a:r>
            </a:p>
          </p:txBody>
        </p:sp>
        <p:sp>
          <p:nvSpPr>
            <p:cNvPr id="2069" name="AutoShape 11"/>
            <p:cNvSpPr>
              <a:spLocks noChangeArrowheads="1"/>
            </p:cNvSpPr>
            <p:nvPr/>
          </p:nvSpPr>
          <p:spPr bwMode="auto">
            <a:xfrm rot="5400000">
              <a:off x="1270" y="1790"/>
              <a:ext cx="136" cy="272"/>
            </a:xfrm>
            <a:prstGeom prst="rightArrow">
              <a:avLst>
                <a:gd name="adj1" fmla="val 50000"/>
                <a:gd name="adj2" fmla="val 25000"/>
              </a:avLst>
            </a:prstGeom>
            <a:solidFill>
              <a:srgbClr val="FFFF00"/>
            </a:solidFill>
            <a:ln w="9525">
              <a:solidFill>
                <a:schemeClr val="tx1"/>
              </a:solidFill>
              <a:miter lim="800000"/>
              <a:headEnd/>
              <a:tailEnd/>
            </a:ln>
          </p:spPr>
          <p:txBody>
            <a:bodyPr wrap="none" anchor="ctr"/>
            <a:lstStyle/>
            <a:p>
              <a:endParaRPr lang="ja-JP" altLang="en-US"/>
            </a:p>
          </p:txBody>
        </p:sp>
        <p:graphicFrame>
          <p:nvGraphicFramePr>
            <p:cNvPr id="2052" name="Object 14"/>
            <p:cNvGraphicFramePr>
              <a:graphicFrameLocks noChangeAspect="1"/>
            </p:cNvGraphicFramePr>
            <p:nvPr/>
          </p:nvGraphicFramePr>
          <p:xfrm>
            <a:off x="2426" y="1933"/>
            <a:ext cx="1590" cy="696"/>
          </p:xfrm>
          <a:graphic>
            <a:graphicData uri="http://schemas.openxmlformats.org/presentationml/2006/ole">
              <mc:AlternateContent xmlns:mc="http://schemas.openxmlformats.org/markup-compatibility/2006">
                <mc:Choice xmlns:v="urn:schemas-microsoft-com:vml" Requires="v">
                  <p:oleObj spid="_x0000_s15704" name="ビットマップ イメージ" r:id="rId8" imgW="2523810" imgH="1104762" progId="PBrush">
                    <p:embed/>
                  </p:oleObj>
                </mc:Choice>
                <mc:Fallback>
                  <p:oleObj name="ビットマップ イメージ" r:id="rId8" imgW="2523810" imgH="1104762"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6" y="1933"/>
                          <a:ext cx="1590"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0" name="Oval 21"/>
            <p:cNvSpPr>
              <a:spLocks noChangeArrowheads="1"/>
            </p:cNvSpPr>
            <p:nvPr/>
          </p:nvSpPr>
          <p:spPr bwMode="auto">
            <a:xfrm>
              <a:off x="3152" y="2251"/>
              <a:ext cx="771" cy="408"/>
            </a:xfrm>
            <a:prstGeom prst="ellipse">
              <a:avLst/>
            </a:prstGeom>
            <a:noFill/>
            <a:ln w="28575">
              <a:solidFill>
                <a:srgbClr val="A50021"/>
              </a:solidFill>
              <a:round/>
              <a:headEnd/>
              <a:tailEnd/>
            </a:ln>
          </p:spPr>
          <p:txBody>
            <a:bodyPr wrap="none" anchor="ctr"/>
            <a:lstStyle/>
            <a:p>
              <a:endParaRPr lang="ja-JP" altLang="en-US"/>
            </a:p>
          </p:txBody>
        </p:sp>
      </p:grpSp>
      <p:grpSp>
        <p:nvGrpSpPr>
          <p:cNvPr id="4" name="Group 29"/>
          <p:cNvGrpSpPr>
            <a:grpSpLocks/>
          </p:cNvGrpSpPr>
          <p:nvPr/>
        </p:nvGrpSpPr>
        <p:grpSpPr bwMode="auto">
          <a:xfrm>
            <a:off x="827088" y="4173538"/>
            <a:ext cx="5481637" cy="1343025"/>
            <a:chOff x="521" y="2629"/>
            <a:chExt cx="3453" cy="846"/>
          </a:xfrm>
        </p:grpSpPr>
        <p:sp>
          <p:nvSpPr>
            <p:cNvPr id="2065" name="Rectangle 7"/>
            <p:cNvSpPr>
              <a:spLocks noChangeArrowheads="1"/>
            </p:cNvSpPr>
            <p:nvPr/>
          </p:nvSpPr>
          <p:spPr bwMode="auto">
            <a:xfrm>
              <a:off x="521" y="2795"/>
              <a:ext cx="1543" cy="576"/>
            </a:xfrm>
            <a:prstGeom prst="rect">
              <a:avLst/>
            </a:prstGeom>
            <a:solidFill>
              <a:srgbClr val="A50021"/>
            </a:solidFill>
            <a:ln w="9525">
              <a:noFill/>
              <a:miter lim="800000"/>
              <a:headEnd/>
              <a:tailEnd/>
            </a:ln>
          </p:spPr>
          <p:txBody>
            <a:bodyPr wrap="none" anchor="ctr"/>
            <a:lstStyle/>
            <a:p>
              <a:r>
                <a:rPr lang="en-US" altLang="ja-JP" sz="2000" b="1">
                  <a:solidFill>
                    <a:schemeClr val="bg1"/>
                  </a:solidFill>
                </a:rPr>
                <a:t>Find Violation</a:t>
              </a:r>
            </a:p>
            <a:p>
              <a:r>
                <a:rPr lang="en-US" altLang="ja-JP" sz="2000" b="1">
                  <a:solidFill>
                    <a:schemeClr val="bg1"/>
                  </a:solidFill>
                </a:rPr>
                <a:t>30</a:t>
              </a:r>
              <a:r>
                <a:rPr lang="ja-JP" altLang="en-US" sz="2000" b="1">
                  <a:solidFill>
                    <a:schemeClr val="bg1"/>
                  </a:solidFill>
                </a:rPr>
                <a:t>～</a:t>
              </a:r>
              <a:r>
                <a:rPr lang="en-US" altLang="ja-JP" sz="2000" b="1">
                  <a:solidFill>
                    <a:schemeClr val="bg1"/>
                  </a:solidFill>
                </a:rPr>
                <a:t>50 [Step]</a:t>
              </a:r>
            </a:p>
          </p:txBody>
        </p:sp>
        <p:sp>
          <p:nvSpPr>
            <p:cNvPr id="2066" name="AutoShape 9"/>
            <p:cNvSpPr>
              <a:spLocks noChangeArrowheads="1"/>
            </p:cNvSpPr>
            <p:nvPr/>
          </p:nvSpPr>
          <p:spPr bwMode="auto">
            <a:xfrm rot="5400000">
              <a:off x="1270" y="2561"/>
              <a:ext cx="136" cy="272"/>
            </a:xfrm>
            <a:prstGeom prst="rightArrow">
              <a:avLst>
                <a:gd name="adj1" fmla="val 50000"/>
                <a:gd name="adj2" fmla="val 25000"/>
              </a:avLst>
            </a:prstGeom>
            <a:solidFill>
              <a:srgbClr val="FFFF00"/>
            </a:solidFill>
            <a:ln w="9525">
              <a:solidFill>
                <a:schemeClr val="tx1"/>
              </a:solidFill>
              <a:miter lim="800000"/>
              <a:headEnd/>
              <a:tailEnd/>
            </a:ln>
          </p:spPr>
          <p:txBody>
            <a:bodyPr wrap="none" anchor="ctr"/>
            <a:lstStyle/>
            <a:p>
              <a:endParaRPr lang="ja-JP" altLang="en-US"/>
            </a:p>
          </p:txBody>
        </p:sp>
        <p:graphicFrame>
          <p:nvGraphicFramePr>
            <p:cNvPr id="2051" name="Object 15"/>
            <p:cNvGraphicFramePr>
              <a:graphicFrameLocks noChangeAspect="1"/>
            </p:cNvGraphicFramePr>
            <p:nvPr/>
          </p:nvGraphicFramePr>
          <p:xfrm>
            <a:off x="2426" y="2704"/>
            <a:ext cx="1548" cy="726"/>
          </p:xfrm>
          <a:graphic>
            <a:graphicData uri="http://schemas.openxmlformats.org/presentationml/2006/ole">
              <mc:AlternateContent xmlns:mc="http://schemas.openxmlformats.org/markup-compatibility/2006">
                <mc:Choice xmlns:v="urn:schemas-microsoft-com:vml" Requires="v">
                  <p:oleObj spid="_x0000_s15705" name="ビットマップ イメージ" r:id="rId10" imgW="2457143" imgH="1152381" progId="PBrush">
                    <p:embed/>
                  </p:oleObj>
                </mc:Choice>
                <mc:Fallback>
                  <p:oleObj name="ビットマップ イメージ" r:id="rId10" imgW="2457143" imgH="1152381"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6" y="2704"/>
                          <a:ext cx="1548" cy="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7" name="Oval 22"/>
            <p:cNvSpPr>
              <a:spLocks noChangeArrowheads="1"/>
            </p:cNvSpPr>
            <p:nvPr/>
          </p:nvSpPr>
          <p:spPr bwMode="auto">
            <a:xfrm>
              <a:off x="3198" y="3067"/>
              <a:ext cx="771" cy="408"/>
            </a:xfrm>
            <a:prstGeom prst="ellipse">
              <a:avLst/>
            </a:prstGeom>
            <a:noFill/>
            <a:ln w="28575">
              <a:solidFill>
                <a:srgbClr val="A50021"/>
              </a:solidFill>
              <a:round/>
              <a:headEnd/>
              <a:tailEnd/>
            </a:ln>
          </p:spPr>
          <p:txBody>
            <a:bodyPr wrap="none" anchor="ctr"/>
            <a:lstStyle/>
            <a:p>
              <a:endParaRPr lang="ja-JP" altLang="en-US"/>
            </a:p>
          </p:txBody>
        </p:sp>
      </p:grpSp>
      <p:grpSp>
        <p:nvGrpSpPr>
          <p:cNvPr id="5" name="Group 30"/>
          <p:cNvGrpSpPr>
            <a:grpSpLocks/>
          </p:cNvGrpSpPr>
          <p:nvPr/>
        </p:nvGrpSpPr>
        <p:grpSpPr bwMode="auto">
          <a:xfrm>
            <a:off x="827088" y="5397500"/>
            <a:ext cx="7651750" cy="1200150"/>
            <a:chOff x="521" y="3400"/>
            <a:chExt cx="4820" cy="756"/>
          </a:xfrm>
        </p:grpSpPr>
        <p:sp>
          <p:nvSpPr>
            <p:cNvPr id="2060" name="Rectangle 6"/>
            <p:cNvSpPr>
              <a:spLocks noChangeArrowheads="1"/>
            </p:cNvSpPr>
            <p:nvPr/>
          </p:nvSpPr>
          <p:spPr bwMode="auto">
            <a:xfrm>
              <a:off x="521" y="3566"/>
              <a:ext cx="1543" cy="576"/>
            </a:xfrm>
            <a:prstGeom prst="rect">
              <a:avLst/>
            </a:prstGeom>
            <a:solidFill>
              <a:srgbClr val="A50021"/>
            </a:solidFill>
            <a:ln w="9525">
              <a:noFill/>
              <a:miter lim="800000"/>
              <a:headEnd/>
              <a:tailEnd/>
            </a:ln>
          </p:spPr>
          <p:txBody>
            <a:bodyPr wrap="none" anchor="ctr"/>
            <a:lstStyle/>
            <a:p>
              <a:r>
                <a:rPr lang="en-US" altLang="ja-JP" sz="2000" b="1">
                  <a:solidFill>
                    <a:schemeClr val="bg1"/>
                  </a:solidFill>
                </a:rPr>
                <a:t>Prove</a:t>
              </a:r>
            </a:p>
            <a:p>
              <a:r>
                <a:rPr lang="en-US" altLang="ja-JP" sz="2000" b="1">
                  <a:solidFill>
                    <a:schemeClr val="bg1"/>
                  </a:solidFill>
                </a:rPr>
                <a:t>3</a:t>
              </a:r>
              <a:r>
                <a:rPr lang="ja-JP" altLang="en-US" sz="2000" b="1">
                  <a:solidFill>
                    <a:schemeClr val="bg1"/>
                  </a:solidFill>
                </a:rPr>
                <a:t>～</a:t>
              </a:r>
              <a:r>
                <a:rPr lang="en-US" altLang="ja-JP" sz="2000" b="1">
                  <a:solidFill>
                    <a:schemeClr val="bg1"/>
                  </a:solidFill>
                </a:rPr>
                <a:t>4 [</a:t>
              </a:r>
              <a:r>
                <a:rPr lang="ja-JP" altLang="en-US" sz="2000" b="1">
                  <a:solidFill>
                    <a:schemeClr val="bg1"/>
                  </a:solidFill>
                </a:rPr>
                <a:t>時間</a:t>
              </a:r>
              <a:r>
                <a:rPr lang="en-US" altLang="ja-JP" sz="2000" b="1">
                  <a:solidFill>
                    <a:schemeClr val="bg1"/>
                  </a:solidFill>
                </a:rPr>
                <a:t>]</a:t>
              </a:r>
              <a:endParaRPr lang="ja-JP" altLang="en-US" sz="2000" b="1">
                <a:solidFill>
                  <a:schemeClr val="bg1"/>
                </a:solidFill>
              </a:endParaRPr>
            </a:p>
          </p:txBody>
        </p:sp>
        <p:sp>
          <p:nvSpPr>
            <p:cNvPr id="2061" name="AutoShape 10"/>
            <p:cNvSpPr>
              <a:spLocks noChangeArrowheads="1"/>
            </p:cNvSpPr>
            <p:nvPr/>
          </p:nvSpPr>
          <p:spPr bwMode="auto">
            <a:xfrm rot="5400000">
              <a:off x="1270" y="3332"/>
              <a:ext cx="136" cy="272"/>
            </a:xfrm>
            <a:prstGeom prst="rightArrow">
              <a:avLst>
                <a:gd name="adj1" fmla="val 50000"/>
                <a:gd name="adj2" fmla="val 25000"/>
              </a:avLst>
            </a:prstGeom>
            <a:solidFill>
              <a:srgbClr val="FFFF00"/>
            </a:solidFill>
            <a:ln w="9525">
              <a:solidFill>
                <a:schemeClr val="tx1"/>
              </a:solidFill>
              <a:miter lim="800000"/>
              <a:headEnd/>
              <a:tailEnd/>
            </a:ln>
          </p:spPr>
          <p:txBody>
            <a:bodyPr wrap="none" anchor="ctr"/>
            <a:lstStyle/>
            <a:p>
              <a:endParaRPr lang="ja-JP" altLang="en-US"/>
            </a:p>
          </p:txBody>
        </p:sp>
        <p:graphicFrame>
          <p:nvGraphicFramePr>
            <p:cNvPr id="2050" name="Object 16"/>
            <p:cNvGraphicFramePr>
              <a:graphicFrameLocks noChangeAspect="1"/>
            </p:cNvGraphicFramePr>
            <p:nvPr/>
          </p:nvGraphicFramePr>
          <p:xfrm>
            <a:off x="2426" y="3521"/>
            <a:ext cx="1518" cy="576"/>
          </p:xfrm>
          <a:graphic>
            <a:graphicData uri="http://schemas.openxmlformats.org/presentationml/2006/ole">
              <mc:AlternateContent xmlns:mc="http://schemas.openxmlformats.org/markup-compatibility/2006">
                <mc:Choice xmlns:v="urn:schemas-microsoft-com:vml" Requires="v">
                  <p:oleObj spid="_x0000_s15706" name="ビットマップ イメージ" r:id="rId12" imgW="2409524" imgH="914286" progId="PBrush">
                    <p:embed/>
                  </p:oleObj>
                </mc:Choice>
                <mc:Fallback>
                  <p:oleObj name="ビットマップ イメージ" r:id="rId12" imgW="2409524" imgH="914286"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6" y="3521"/>
                          <a:ext cx="151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62" name="Picture 18"/>
            <p:cNvPicPr>
              <a:picLocks noChangeAspect="1" noChangeArrowheads="1"/>
            </p:cNvPicPr>
            <p:nvPr/>
          </p:nvPicPr>
          <p:blipFill>
            <a:blip r:embed="rId14" cstate="print"/>
            <a:srcRect/>
            <a:stretch>
              <a:fillRect/>
            </a:stretch>
          </p:blipFill>
          <p:spPr bwMode="auto">
            <a:xfrm>
              <a:off x="3787" y="3566"/>
              <a:ext cx="1554" cy="546"/>
            </a:xfrm>
            <a:prstGeom prst="rect">
              <a:avLst/>
            </a:prstGeom>
            <a:noFill/>
            <a:ln w="9525">
              <a:noFill/>
              <a:miter lim="800000"/>
              <a:headEnd/>
              <a:tailEnd/>
            </a:ln>
          </p:spPr>
        </p:pic>
        <p:sp>
          <p:nvSpPr>
            <p:cNvPr id="2063" name="Oval 25"/>
            <p:cNvSpPr>
              <a:spLocks noChangeArrowheads="1"/>
            </p:cNvSpPr>
            <p:nvPr/>
          </p:nvSpPr>
          <p:spPr bwMode="auto">
            <a:xfrm>
              <a:off x="3198" y="3747"/>
              <a:ext cx="498" cy="227"/>
            </a:xfrm>
            <a:prstGeom prst="ellipse">
              <a:avLst/>
            </a:prstGeom>
            <a:noFill/>
            <a:ln w="28575">
              <a:solidFill>
                <a:srgbClr val="A50021"/>
              </a:solidFill>
              <a:round/>
              <a:headEnd/>
              <a:tailEnd/>
            </a:ln>
          </p:spPr>
          <p:txBody>
            <a:bodyPr wrap="none" anchor="ctr"/>
            <a:lstStyle/>
            <a:p>
              <a:endParaRPr lang="ja-JP" altLang="en-US"/>
            </a:p>
          </p:txBody>
        </p:sp>
        <p:sp>
          <p:nvSpPr>
            <p:cNvPr id="2064" name="Oval 26"/>
            <p:cNvSpPr>
              <a:spLocks noChangeArrowheads="1"/>
            </p:cNvSpPr>
            <p:nvPr/>
          </p:nvSpPr>
          <p:spPr bwMode="auto">
            <a:xfrm>
              <a:off x="4558" y="3929"/>
              <a:ext cx="498" cy="227"/>
            </a:xfrm>
            <a:prstGeom prst="ellipse">
              <a:avLst/>
            </a:prstGeom>
            <a:noFill/>
            <a:ln w="28575">
              <a:solidFill>
                <a:srgbClr val="A50021"/>
              </a:solidFill>
              <a:round/>
              <a:headEnd/>
              <a:tailEnd/>
            </a:ln>
          </p:spPr>
          <p:txBody>
            <a:bodyPr wrap="none" anchor="ctr"/>
            <a:lstStyle/>
            <a:p>
              <a:endParaRPr lang="ja-JP" altLang="en-US"/>
            </a:p>
          </p:txBody>
        </p:sp>
      </p:grpSp>
    </p:spTree>
    <p:extLst>
      <p:ext uri="{BB962C8B-B14F-4D97-AF65-F5344CB8AC3E}">
        <p14:creationId xmlns:p14="http://schemas.microsoft.com/office/powerpoint/2010/main" val="6545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smtClean="0"/>
              <a:t>Design error detection</a:t>
            </a:r>
            <a:endParaRPr kumimoji="1" lang="ja-JP" altLang="en-US" dirty="0"/>
          </a:p>
        </p:txBody>
      </p:sp>
      <p:sp>
        <p:nvSpPr>
          <p:cNvPr id="2" name="テキスト ボックス 1"/>
          <p:cNvSpPr txBox="1"/>
          <p:nvPr/>
        </p:nvSpPr>
        <p:spPr>
          <a:xfrm>
            <a:off x="4481988" y="6129360"/>
            <a:ext cx="4613764"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Exercise folder:   08_DesignErrorDetection</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14167159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About a design error detection function</a:t>
            </a:r>
            <a:endParaRPr kumimoji="1" lang="ja-JP" altLang="en-US" dirty="0"/>
          </a:p>
        </p:txBody>
      </p:sp>
      <p:sp>
        <p:nvSpPr>
          <p:cNvPr id="3" name="コンテンツ プレースホルダー 2"/>
          <p:cNvSpPr>
            <a:spLocks noGrp="1"/>
          </p:cNvSpPr>
          <p:nvPr>
            <p:ph idx="1"/>
          </p:nvPr>
        </p:nvSpPr>
        <p:spPr>
          <a:xfrm>
            <a:off x="457200" y="1358724"/>
            <a:ext cx="8077200" cy="3420456"/>
          </a:xfrm>
        </p:spPr>
        <p:txBody>
          <a:bodyPr/>
          <a:lstStyle/>
          <a:p>
            <a:pPr marL="0" indent="0">
              <a:buNone/>
            </a:pPr>
            <a:r>
              <a:rPr kumimoji="1" lang="en-US" altLang="ja-JP" smtClean="0"/>
              <a:t>The function to verify that the next error does not occur on a model</a:t>
            </a:r>
            <a:endParaRPr kumimoji="1" lang="en-US" altLang="ja-JP" dirty="0" smtClean="0"/>
          </a:p>
          <a:p>
            <a:r>
              <a:rPr lang="en-US" altLang="ja-JP" smtClean="0"/>
              <a:t>Zero rate</a:t>
            </a:r>
            <a:endParaRPr lang="en-US" altLang="ja-JP" dirty="0" smtClean="0"/>
          </a:p>
          <a:p>
            <a:r>
              <a:rPr lang="en-US" altLang="ja-JP" smtClean="0"/>
              <a:t>An integer and fixed-point overflow</a:t>
            </a:r>
            <a:endParaRPr lang="en-US" altLang="ja-JP" dirty="0" smtClean="0"/>
          </a:p>
          <a:p>
            <a:r>
              <a:rPr lang="en-US" altLang="ja-JP" smtClean="0"/>
              <a:t>Signal range violation to the maximum and the minimum specified by the middle variable</a:t>
            </a:r>
            <a:endParaRPr lang="en-US" altLang="ja-JP" dirty="0" smtClean="0"/>
          </a:p>
          <a:p>
            <a:r>
              <a:rPr lang="en-US" altLang="ja-JP" smtClean="0"/>
              <a:t>Dead logic</a:t>
            </a:r>
            <a:endParaRPr lang="en-US" altLang="ja-JP" dirty="0" smtClean="0"/>
          </a:p>
          <a:p>
            <a:pPr marL="0" indent="0">
              <a:buNone/>
            </a:pPr>
            <a:r>
              <a:rPr lang="en-US" altLang="ja-JP" smtClean="0"/>
              <a:t>When there is a violation pattern, the anti-example which shows it is created.</a:t>
            </a:r>
            <a:endParaRPr lang="en-US" altLang="ja-JP" dirty="0"/>
          </a:p>
        </p:txBody>
      </p:sp>
      <p:sp>
        <p:nvSpPr>
          <p:cNvPr id="4" name="テキスト ボックス 3"/>
          <p:cNvSpPr txBox="1"/>
          <p:nvPr/>
        </p:nvSpPr>
        <p:spPr>
          <a:xfrm>
            <a:off x="1151544" y="5049216"/>
            <a:ext cx="6373861" cy="1015663"/>
          </a:xfrm>
          <a:prstGeom prst="rect">
            <a:avLst/>
          </a:prstGeom>
          <a:noFill/>
        </p:spPr>
        <p:txBody>
          <a:bodyPr wrap="square" rtlCol="0">
            <a:spAutoFit/>
          </a:bodyPr>
          <a:lstStyle/>
          <a:p>
            <a:r>
              <a:rPr kumimoji="1" lang="en-US" altLang="ja-JP" sz="2000" smtClean="0">
                <a:latin typeface="Arial" pitchFamily="34" charset="0"/>
                <a:cs typeface="Arial" pitchFamily="34" charset="0"/>
              </a:rPr>
              <a:t>It is error detection at the time of the execution which Polyspace can verify on the C code. </a:t>
            </a:r>
            <a:br>
              <a:rPr kumimoji="1" lang="en-US" altLang="ja-JP" sz="2000" smtClean="0">
                <a:latin typeface="Arial" pitchFamily="34" charset="0"/>
                <a:cs typeface="Arial" pitchFamily="34" charset="0"/>
              </a:rPr>
            </a:br>
            <a:r>
              <a:rPr kumimoji="1" lang="en-US" altLang="ja-JP" sz="2000" smtClean="0">
                <a:latin typeface="Arial" pitchFamily="34" charset="0"/>
                <a:cs typeface="Arial" pitchFamily="34" charset="0"/>
              </a:rPr>
              <a:t>Detection is possible on a model.</a:t>
            </a:r>
            <a:endParaRPr kumimoji="1" lang="en-US" altLang="ja-JP" sz="2000" dirty="0" smtClean="0">
              <a:latin typeface="Arial" pitchFamily="34" charset="0"/>
              <a:cs typeface="Arial" pitchFamily="34" charset="0"/>
            </a:endParaRPr>
          </a:p>
        </p:txBody>
      </p:sp>
      <p:sp>
        <p:nvSpPr>
          <p:cNvPr id="5" name="テキスト ボックス 4"/>
          <p:cNvSpPr txBox="1"/>
          <p:nvPr/>
        </p:nvSpPr>
        <p:spPr>
          <a:xfrm>
            <a:off x="5742156" y="6309384"/>
            <a:ext cx="2834622"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Use is henceforth [ R2011a ] possible.</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74944786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Overflow, automatic detection of a zero rate</a:t>
            </a:r>
            <a:endParaRPr lang="en-US" dirty="0"/>
          </a:p>
        </p:txBody>
      </p:sp>
      <p:sp>
        <p:nvSpPr>
          <p:cNvPr id="3" name="Content Placeholder 2"/>
          <p:cNvSpPr>
            <a:spLocks noGrp="1"/>
          </p:cNvSpPr>
          <p:nvPr>
            <p:ph sz="half" idx="10"/>
          </p:nvPr>
        </p:nvSpPr>
        <p:spPr>
          <a:xfrm>
            <a:off x="457200" y="3042420"/>
            <a:ext cx="3810000" cy="3200400"/>
          </a:xfrm>
        </p:spPr>
        <p:txBody>
          <a:bodyPr/>
          <a:lstStyle/>
          <a:p>
            <a:r>
              <a:rPr lang="en-US" altLang="ja-JP" dirty="0" smtClean="0"/>
              <a:t>Effective input data can also cause unexpected behavior and a result.</a:t>
            </a:r>
            <a:endParaRPr lang="en-US" dirty="0" smtClean="0"/>
          </a:p>
          <a:p>
            <a:endParaRPr lang="en-US" altLang="ja-JP" dirty="0" smtClean="0"/>
          </a:p>
          <a:p>
            <a:r>
              <a:rPr lang="en-US" altLang="ja-JP" dirty="0" smtClean="0"/>
              <a:t>Overflow, the main influences which a zero rate has</a:t>
            </a:r>
            <a:endParaRPr lang="en-US" dirty="0" smtClean="0"/>
          </a:p>
          <a:p>
            <a:pPr lvl="1"/>
            <a:r>
              <a:rPr lang="en-US" altLang="ja-JP" dirty="0" smtClean="0"/>
              <a:t>abnormal operation and operation fault</a:t>
            </a:r>
            <a:endParaRPr lang="en-US" dirty="0"/>
          </a:p>
        </p:txBody>
      </p:sp>
      <p:sp>
        <p:nvSpPr>
          <p:cNvPr id="4" name="Text Placeholder 3"/>
          <p:cNvSpPr>
            <a:spLocks noGrp="1"/>
          </p:cNvSpPr>
          <p:nvPr>
            <p:ph type="body" sz="quarter" idx="11"/>
          </p:nvPr>
        </p:nvSpPr>
        <p:spPr>
          <a:xfrm>
            <a:off x="457200" y="1600200"/>
            <a:ext cx="3883650" cy="1289450"/>
          </a:xfrm>
        </p:spPr>
        <p:txBody>
          <a:bodyPr/>
          <a:lstStyle/>
          <a:p>
            <a:r>
              <a:rPr lang="en-US" altLang="ja-JP" smtClean="0"/>
              <a:t>The design error detection functions generated at the time of a simulation are additional overflow and specification of a  </a:t>
            </a:r>
            <a:br>
              <a:rPr lang="en-US" altLang="ja-JP" smtClean="0"/>
            </a:br>
            <a:r>
              <a:rPr lang="en-US" altLang="ja-JP" smtClean="0"/>
              <a:t>zero rate.</a:t>
            </a:r>
            <a:endParaRPr lang="en-US" dirty="0"/>
          </a:p>
        </p:txBody>
      </p:sp>
      <p:sp>
        <p:nvSpPr>
          <p:cNvPr id="5" name="Text Placeholder 4"/>
          <p:cNvSpPr>
            <a:spLocks noGrp="1"/>
          </p:cNvSpPr>
          <p:nvPr>
            <p:ph type="body" sz="half" idx="12"/>
          </p:nvPr>
        </p:nvSpPr>
        <p:spPr>
          <a:xfrm>
            <a:off x="55763" y="6266984"/>
            <a:ext cx="5876693" cy="460917"/>
          </a:xfrm>
        </p:spPr>
        <p:txBody>
          <a:bodyPr/>
          <a:lstStyle/>
          <a:p>
            <a:r>
              <a:rPr lang="en-US" altLang="ja-JP" sz="1800" smtClean="0"/>
              <a:t>zerodiv01</a:t>
            </a:r>
            <a:endParaRPr lang="en-US" altLang="ja-JP" sz="1800" dirty="0"/>
          </a:p>
        </p:txBody>
      </p:sp>
      <p:pic>
        <p:nvPicPr>
          <p:cNvPr id="8" name="Picture 7" descr="R2011a.png"/>
          <p:cNvPicPr>
            <a:picLocks noChangeAspect="1"/>
          </p:cNvPicPr>
          <p:nvPr/>
        </p:nvPicPr>
        <p:blipFill>
          <a:blip r:embed="rId3" cstate="print"/>
          <a:stretch>
            <a:fillRect/>
          </a:stretch>
        </p:blipFill>
        <p:spPr>
          <a:xfrm>
            <a:off x="7626096" y="548640"/>
            <a:ext cx="1336853" cy="393192"/>
          </a:xfrm>
          <a:prstGeom prst="rect">
            <a:avLst/>
          </a:prstGeom>
        </p:spPr>
      </p:pic>
      <p:pic>
        <p:nvPicPr>
          <p:cNvPr id="10" name="Picture 3"/>
          <p:cNvPicPr>
            <a:picLocks noChangeAspect="1" noChangeArrowheads="1"/>
          </p:cNvPicPr>
          <p:nvPr/>
        </p:nvPicPr>
        <p:blipFill>
          <a:blip r:embed="rId4" cstate="print"/>
          <a:srcRect/>
          <a:stretch>
            <a:fillRect/>
          </a:stretch>
        </p:blipFill>
        <p:spPr bwMode="auto">
          <a:xfrm>
            <a:off x="5964507" y="3860990"/>
            <a:ext cx="1943100" cy="2903537"/>
          </a:xfrm>
          <a:prstGeom prst="rect">
            <a:avLst/>
          </a:prstGeom>
          <a:ln>
            <a:noFill/>
          </a:ln>
          <a:effectLst>
            <a:outerShdw blurRad="292100" dist="139700" dir="2700000" algn="tl" rotWithShape="0">
              <a:srgbClr val="333333">
                <a:alpha val="65000"/>
              </a:srgbClr>
            </a:outerShdw>
          </a:effec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1448736"/>
            <a:ext cx="46101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03911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Detection of signal range violation</a:t>
            </a:r>
            <a:endParaRPr lang="en-US" dirty="0"/>
          </a:p>
        </p:txBody>
      </p:sp>
      <p:sp>
        <p:nvSpPr>
          <p:cNvPr id="3" name="Content Placeholder 2"/>
          <p:cNvSpPr>
            <a:spLocks noGrp="1"/>
          </p:cNvSpPr>
          <p:nvPr>
            <p:ph sz="half" idx="10"/>
          </p:nvPr>
        </p:nvSpPr>
        <p:spPr>
          <a:xfrm>
            <a:off x="457200" y="2819400"/>
            <a:ext cx="3498400" cy="3200400"/>
          </a:xfrm>
        </p:spPr>
        <p:txBody>
          <a:bodyPr/>
          <a:lstStyle/>
          <a:p>
            <a:pPr lvl="0"/>
            <a:r>
              <a:rPr lang="en-US" altLang="ja-JP" smtClean="0"/>
              <a:t>Violation detection of the maximum and the minimum</a:t>
            </a:r>
            <a:endParaRPr lang="en-US" altLang="ja-JP" dirty="0" smtClean="0"/>
          </a:p>
          <a:p>
            <a:pPr lvl="0"/>
            <a:endParaRPr lang="en-US" dirty="0" smtClean="0"/>
          </a:p>
          <a:p>
            <a:pPr lvl="0"/>
            <a:r>
              <a:rPr lang="en-US" altLang="ja-JP" smtClean="0"/>
              <a:t>It proves being based on the value as which the design value was specified.</a:t>
            </a:r>
            <a:endParaRPr lang="en-US" dirty="0" smtClean="0"/>
          </a:p>
          <a:p>
            <a:pPr lvl="0"/>
            <a:endParaRPr lang="en-US" altLang="ja-JP" dirty="0" smtClean="0"/>
          </a:p>
          <a:p>
            <a:pPr lvl="0"/>
            <a:r>
              <a:rPr lang="en-US" altLang="ja-JP" smtClean="0"/>
              <a:t>The test case for reproducing violation after violation detection is generated.</a:t>
            </a:r>
            <a:endParaRPr lang="en-US" dirty="0" smtClean="0"/>
          </a:p>
          <a:p>
            <a:pPr lvl="0">
              <a:buNone/>
            </a:pPr>
            <a:endParaRPr lang="en-US" dirty="0" smtClean="0"/>
          </a:p>
        </p:txBody>
      </p:sp>
      <p:sp>
        <p:nvSpPr>
          <p:cNvPr id="10" name="Text Placeholder 9"/>
          <p:cNvSpPr>
            <a:spLocks noGrp="1"/>
          </p:cNvSpPr>
          <p:nvPr>
            <p:ph type="body" sz="quarter" idx="11"/>
          </p:nvPr>
        </p:nvSpPr>
        <p:spPr>
          <a:xfrm>
            <a:off x="457200" y="1600200"/>
            <a:ext cx="3228725" cy="838200"/>
          </a:xfrm>
        </p:spPr>
        <p:txBody>
          <a:bodyPr/>
          <a:lstStyle/>
          <a:p>
            <a:r>
              <a:rPr lang="en-US" altLang="ja-JP" smtClean="0"/>
              <a:t>Violation when the maximum of a signal range and the minimum are reached is detected.</a:t>
            </a:r>
            <a:endParaRPr lang="en-US" dirty="0" smtClean="0"/>
          </a:p>
        </p:txBody>
      </p:sp>
      <p:pic>
        <p:nvPicPr>
          <p:cNvPr id="12" name="Picture 11" descr="R2011b.png"/>
          <p:cNvPicPr>
            <a:picLocks noChangeAspect="1"/>
          </p:cNvPicPr>
          <p:nvPr/>
        </p:nvPicPr>
        <p:blipFill>
          <a:blip r:embed="rId3" cstate="screen"/>
          <a:stretch>
            <a:fillRect/>
          </a:stretch>
        </p:blipFill>
        <p:spPr>
          <a:xfrm>
            <a:off x="7740764" y="386757"/>
            <a:ext cx="1399034" cy="411480"/>
          </a:xfrm>
          <a:prstGeom prst="rect">
            <a:avLst/>
          </a:prstGeom>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508" y="5679300"/>
            <a:ext cx="35814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フローチャート: 処理 3"/>
          <p:cNvSpPr/>
          <p:nvPr/>
        </p:nvSpPr>
        <p:spPr>
          <a:xfrm>
            <a:off x="971520" y="6309384"/>
            <a:ext cx="3330444" cy="180024"/>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52" y="2618892"/>
            <a:ext cx="4500865" cy="147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168" y="1178700"/>
            <a:ext cx="2625096" cy="131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5116" y="4149096"/>
            <a:ext cx="2445072" cy="122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線矢印コネクタ 5"/>
          <p:cNvCxnSpPr/>
          <p:nvPr/>
        </p:nvCxnSpPr>
        <p:spPr>
          <a:xfrm>
            <a:off x="6102204" y="4059084"/>
            <a:ext cx="540072" cy="360048"/>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6012192" y="2258844"/>
            <a:ext cx="360048" cy="630084"/>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66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2324" y="1898796"/>
            <a:ext cx="1949845" cy="92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Placeholder 8"/>
          <p:cNvSpPr>
            <a:spLocks noGrp="1"/>
          </p:cNvSpPr>
          <p:nvPr>
            <p:ph type="body" sz="half" idx="12"/>
          </p:nvPr>
        </p:nvSpPr>
        <p:spPr>
          <a:xfrm>
            <a:off x="5472120" y="6129360"/>
            <a:ext cx="2250300" cy="533400"/>
          </a:xfrm>
        </p:spPr>
        <p:txBody>
          <a:bodyPr/>
          <a:lstStyle/>
          <a:p>
            <a:r>
              <a:rPr lang="en-US" smtClean="0"/>
              <a:t>signalrange01</a:t>
            </a:r>
            <a:endParaRPr lang="en-US" dirty="0"/>
          </a:p>
        </p:txBody>
      </p:sp>
    </p:spTree>
    <p:extLst>
      <p:ext uri="{BB962C8B-B14F-4D97-AF65-F5344CB8AC3E}">
        <p14:creationId xmlns:p14="http://schemas.microsoft.com/office/powerpoint/2010/main" val="418051797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1844" t="12956" r="6540" b="46432"/>
          <a:stretch/>
        </p:blipFill>
        <p:spPr bwMode="auto">
          <a:xfrm>
            <a:off x="4572000" y="2286000"/>
            <a:ext cx="4406660" cy="270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ltLang="ja-JP" smtClean="0"/>
              <a:t>Dead logic detection</a:t>
            </a:r>
            <a:endParaRPr lang="en-US" dirty="0"/>
          </a:p>
        </p:txBody>
      </p:sp>
      <p:sp>
        <p:nvSpPr>
          <p:cNvPr id="3" name="Content Placeholder 2"/>
          <p:cNvSpPr>
            <a:spLocks noGrp="1"/>
          </p:cNvSpPr>
          <p:nvPr>
            <p:ph sz="half" idx="10"/>
          </p:nvPr>
        </p:nvSpPr>
        <p:spPr/>
        <p:txBody>
          <a:bodyPr/>
          <a:lstStyle/>
          <a:p>
            <a:pPr lvl="0"/>
            <a:r>
              <a:rPr lang="en-US" altLang="ja-JP" smtClean="0"/>
              <a:t>The option of dead logic detection adds to design error detection.</a:t>
            </a:r>
            <a:endParaRPr lang="en-US" altLang="ja-JP" dirty="0" smtClean="0"/>
          </a:p>
          <a:p>
            <a:pPr lvl="0"/>
            <a:endParaRPr lang="en-US" altLang="ja-JP" dirty="0" smtClean="0"/>
          </a:p>
          <a:p>
            <a:pPr lvl="0"/>
            <a:r>
              <a:rPr lang="en-US" altLang="ja-JP" smtClean="0"/>
              <a:t>A Polyspace algorithm is used for efficient detection.</a:t>
            </a:r>
            <a:endParaRPr lang="en-US" dirty="0" smtClean="0"/>
          </a:p>
          <a:p>
            <a:pPr lvl="0"/>
            <a:endParaRPr lang="en-US" dirty="0" smtClean="0"/>
          </a:p>
          <a:p>
            <a:pPr lvl="0"/>
            <a:r>
              <a:rPr lang="en-US" altLang="ja-JP" smtClean="0"/>
              <a:t>Automatic report generation of a detection result, and a dead logic part highlight display</a:t>
            </a:r>
            <a:endParaRPr lang="en-US" dirty="0" smtClean="0"/>
          </a:p>
          <a:p>
            <a:pPr lvl="0"/>
            <a:endParaRPr lang="en-US" dirty="0" smtClean="0"/>
          </a:p>
          <a:p>
            <a:pPr marL="0" lvl="0" indent="0">
              <a:buNone/>
            </a:pPr>
            <a:endParaRPr lang="en-US" dirty="0" smtClean="0"/>
          </a:p>
        </p:txBody>
      </p:sp>
      <p:sp>
        <p:nvSpPr>
          <p:cNvPr id="10" name="Text Placeholder 9"/>
          <p:cNvSpPr>
            <a:spLocks noGrp="1"/>
          </p:cNvSpPr>
          <p:nvPr>
            <p:ph type="body" sz="quarter" idx="11"/>
          </p:nvPr>
        </p:nvSpPr>
        <p:spPr>
          <a:xfrm>
            <a:off x="457200" y="1600200"/>
            <a:ext cx="4114800" cy="838200"/>
          </a:xfrm>
        </p:spPr>
        <p:txBody>
          <a:bodyPr/>
          <a:lstStyle/>
          <a:p>
            <a:r>
              <a:rPr lang="en-US" altLang="ja-JP" smtClean="0"/>
              <a:t>The path which is not performed on a model is detectable.</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7776" y="440533"/>
            <a:ext cx="771708" cy="219456"/>
          </a:xfrm>
          <a:prstGeom prst="rect">
            <a:avLst/>
          </a:prstGeom>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036" y="4599156"/>
            <a:ext cx="3810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2060" y="728640"/>
            <a:ext cx="2209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フローチャート: 処理 12"/>
          <p:cNvSpPr/>
          <p:nvPr/>
        </p:nvSpPr>
        <p:spPr>
          <a:xfrm>
            <a:off x="5112072" y="1178700"/>
            <a:ext cx="990132" cy="180024"/>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4" name="Text Placeholder 8"/>
          <p:cNvSpPr>
            <a:spLocks noGrp="1"/>
          </p:cNvSpPr>
          <p:nvPr>
            <p:ph type="body" sz="half" idx="12"/>
          </p:nvPr>
        </p:nvSpPr>
        <p:spPr>
          <a:xfrm>
            <a:off x="701484" y="6039348"/>
            <a:ext cx="3240432" cy="533400"/>
          </a:xfrm>
        </p:spPr>
        <p:txBody>
          <a:bodyPr/>
          <a:lstStyle/>
          <a:p>
            <a:r>
              <a:rPr lang="en-US" smtClean="0"/>
              <a:t>sldvdemo_fuelsys_logic</a:t>
            </a:r>
            <a:endParaRPr lang="en-US" dirty="0"/>
          </a:p>
        </p:txBody>
      </p:sp>
    </p:spTree>
    <p:extLst>
      <p:ext uri="{BB962C8B-B14F-4D97-AF65-F5344CB8AC3E}">
        <p14:creationId xmlns:p14="http://schemas.microsoft.com/office/powerpoint/2010/main" val="1225414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86" y="1178700"/>
            <a:ext cx="8207078" cy="53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smtClean="0"/>
              <a:t>Test Generation pane</a:t>
            </a:r>
            <a:endParaRPr kumimoji="1" lang="ja-JP" altLang="en-US" dirty="0"/>
          </a:p>
        </p:txBody>
      </p:sp>
    </p:spTree>
    <p:extLst>
      <p:ext uri="{BB962C8B-B14F-4D97-AF65-F5344CB8AC3E}">
        <p14:creationId xmlns:p14="http://schemas.microsoft.com/office/powerpoint/2010/main" val="3182244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ja-JP" smtClean="0"/>
              <a:t>Table of contents</a:t>
            </a:r>
            <a:endParaRPr lang="en-US" dirty="0"/>
          </a:p>
        </p:txBody>
      </p:sp>
      <p:sp>
        <p:nvSpPr>
          <p:cNvPr id="7" name="Content Placeholder 6"/>
          <p:cNvSpPr>
            <a:spLocks noGrp="1"/>
          </p:cNvSpPr>
          <p:nvPr>
            <p:ph idx="1"/>
          </p:nvPr>
        </p:nvSpPr>
        <p:spPr/>
        <p:txBody>
          <a:bodyPr/>
          <a:lstStyle/>
          <a:p>
            <a:r>
              <a:rPr lang="en-US" altLang="ja-JP" dirty="0" smtClean="0"/>
              <a:t>What is Simulink Design Verifier</a:t>
            </a:r>
          </a:p>
          <a:p>
            <a:r>
              <a:rPr lang="en-US" altLang="ja-JP" dirty="0" smtClean="0"/>
              <a:t>How SLDV works</a:t>
            </a:r>
          </a:p>
          <a:p>
            <a:r>
              <a:rPr lang="en-US" altLang="ja-JP" dirty="0" smtClean="0"/>
              <a:t>Configuration settings of SLDV</a:t>
            </a:r>
          </a:p>
          <a:p>
            <a:r>
              <a:rPr lang="en-US" altLang="ja-JP" dirty="0" smtClean="0"/>
              <a:t>SLDV Blocks</a:t>
            </a:r>
          </a:p>
          <a:p>
            <a:r>
              <a:rPr lang="en-US" altLang="ja-JP" dirty="0" smtClean="0"/>
              <a:t>Ensuring the compatibility to SLDV</a:t>
            </a:r>
          </a:p>
          <a:p>
            <a:r>
              <a:rPr lang="en-US" altLang="ja-JP" dirty="0" smtClean="0"/>
              <a:t>Coverage analysis of a model</a:t>
            </a:r>
          </a:p>
          <a:p>
            <a:r>
              <a:rPr lang="en-US" altLang="ja-JP" dirty="0" smtClean="0"/>
              <a:t>Automatic test case generation</a:t>
            </a:r>
            <a:endParaRPr lang="en-US" altLang="ja-JP" dirty="0"/>
          </a:p>
          <a:p>
            <a:r>
              <a:rPr lang="en-US" altLang="ja-JP" dirty="0" smtClean="0"/>
              <a:t>Test Condition block and Assumption block</a:t>
            </a:r>
          </a:p>
          <a:p>
            <a:r>
              <a:rPr lang="en-US" altLang="ja-JP" dirty="0" smtClean="0"/>
              <a:t>The user defined test by Test Objective block</a:t>
            </a:r>
          </a:p>
          <a:p>
            <a:r>
              <a:rPr lang="en-US" altLang="ja-JP" dirty="0" smtClean="0"/>
              <a:t>The technique effectively using SLDV</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Design Error Detection pane</a:t>
            </a:r>
            <a:endParaRPr kumimoji="1" lang="ja-JP" alt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2" y="1223574"/>
            <a:ext cx="8261058" cy="5418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02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72" y="1281177"/>
            <a:ext cx="7930568" cy="5202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smtClean="0"/>
              <a:t>Property Proving pane</a:t>
            </a:r>
            <a:endParaRPr kumimoji="1" lang="ja-JP" altLang="en-US" dirty="0"/>
          </a:p>
        </p:txBody>
      </p:sp>
      <p:sp>
        <p:nvSpPr>
          <p:cNvPr id="5" name="テキスト ボックス 4"/>
          <p:cNvSpPr txBox="1"/>
          <p:nvPr/>
        </p:nvSpPr>
        <p:spPr>
          <a:xfrm>
            <a:off x="3761892" y="2168832"/>
            <a:ext cx="2664296" cy="169277"/>
          </a:xfrm>
          <a:prstGeom prst="rect">
            <a:avLst/>
          </a:prstGeom>
          <a:noFill/>
          <a:ln w="28575">
            <a:solidFill>
              <a:srgbClr val="FFC000"/>
            </a:solidFill>
          </a:ln>
        </p:spPr>
        <p:txBody>
          <a:bodyPr wrap="square" rtlCol="0">
            <a:spAutoFit/>
          </a:bodyPr>
          <a:lstStyle/>
          <a:p>
            <a:endParaRPr kumimoji="1" lang="en-US" altLang="ja-JP" sz="500" dirty="0" smtClean="0">
              <a:latin typeface="Arial" pitchFamily="34" charset="0"/>
              <a:cs typeface="Arial" pitchFamily="34" charset="0"/>
            </a:endParaRPr>
          </a:p>
        </p:txBody>
      </p:sp>
      <p:sp>
        <p:nvSpPr>
          <p:cNvPr id="6" name="テキスト ボックス 5"/>
          <p:cNvSpPr txBox="1"/>
          <p:nvPr/>
        </p:nvSpPr>
        <p:spPr>
          <a:xfrm>
            <a:off x="3761892" y="2341721"/>
            <a:ext cx="216024" cy="169277"/>
          </a:xfrm>
          <a:prstGeom prst="rect">
            <a:avLst/>
          </a:prstGeom>
          <a:noFill/>
          <a:ln w="28575">
            <a:solidFill>
              <a:srgbClr val="FFC000"/>
            </a:solidFill>
          </a:ln>
        </p:spPr>
        <p:txBody>
          <a:bodyPr wrap="square" rtlCol="0">
            <a:spAutoFit/>
          </a:bodyPr>
          <a:lstStyle/>
          <a:p>
            <a:endParaRPr kumimoji="1" lang="en-US" altLang="ja-JP" sz="500" dirty="0" smtClean="0">
              <a:latin typeface="Arial" pitchFamily="34" charset="0"/>
              <a:cs typeface="Arial" pitchFamily="34" charset="0"/>
            </a:endParaRPr>
          </a:p>
        </p:txBody>
      </p:sp>
      <p:sp>
        <p:nvSpPr>
          <p:cNvPr id="9" name="テキスト ボックス 8"/>
          <p:cNvSpPr txBox="1"/>
          <p:nvPr/>
        </p:nvSpPr>
        <p:spPr>
          <a:xfrm>
            <a:off x="3859923" y="3343578"/>
            <a:ext cx="2664296" cy="1077218"/>
          </a:xfrm>
          <a:prstGeom prst="rect">
            <a:avLst/>
          </a:prstGeom>
          <a:noFill/>
          <a:ln w="28575">
            <a:solidFill>
              <a:srgbClr val="FFC000"/>
            </a:solidFill>
          </a:ln>
        </p:spPr>
        <p:txBody>
          <a:bodyPr wrap="square" rtlCol="0">
            <a:spAutoFit/>
          </a:bodyPr>
          <a:lstStyle/>
          <a:p>
            <a:r>
              <a:rPr kumimoji="1" lang="en-US" altLang="ja-JP" sz="1600" dirty="0" smtClean="0">
                <a:latin typeface="Arial" pitchFamily="34" charset="0"/>
                <a:cs typeface="Arial" pitchFamily="34" charset="0"/>
              </a:rPr>
              <a:t>The strategy setting will influence on the result and performance of Property proving analysis.</a:t>
            </a:r>
          </a:p>
        </p:txBody>
      </p:sp>
    </p:spTree>
    <p:extLst>
      <p:ext uri="{BB962C8B-B14F-4D97-AF65-F5344CB8AC3E}">
        <p14:creationId xmlns:p14="http://schemas.microsoft.com/office/powerpoint/2010/main" val="24440101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Results pane</a:t>
            </a:r>
            <a:endParaRPr kumimoji="1" lang="ja-JP" alt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2" y="1178700"/>
            <a:ext cx="8179722" cy="5365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416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Report pane</a:t>
            </a:r>
            <a:endParaRPr kumimoji="1" lang="ja-JP" alt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96" y="1178700"/>
            <a:ext cx="7810998" cy="512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009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sldvoptions function</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dirty="0" smtClean="0"/>
              <a:t>A command can perform a SLDV related setup by using a </a:t>
            </a:r>
            <a:r>
              <a:rPr kumimoji="1" lang="en-US" altLang="ja-JP" dirty="0" err="1" smtClean="0"/>
              <a:t>sldvoptions</a:t>
            </a:r>
            <a:r>
              <a:rPr kumimoji="1" lang="en-US" altLang="ja-JP" dirty="0" smtClean="0"/>
              <a:t> function.</a:t>
            </a:r>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r>
              <a:rPr kumimoji="1" lang="en-US" altLang="ja-JP" dirty="0" smtClean="0"/>
              <a:t>Advantage of use:</a:t>
            </a:r>
          </a:p>
          <a:p>
            <a:r>
              <a:rPr lang="en-US" altLang="ja-JP" dirty="0" smtClean="0"/>
              <a:t>Modifying SLDV configurations without making the model dirty.</a:t>
            </a:r>
          </a:p>
          <a:p>
            <a:r>
              <a:rPr kumimoji="1" lang="en-US" altLang="ja-JP" dirty="0" smtClean="0"/>
              <a:t>You can apply the same configuration to multiple models easily.</a:t>
            </a:r>
            <a:endParaRPr kumimoji="1" lang="ja-JP" altLang="en-US" dirty="0"/>
          </a:p>
        </p:txBody>
      </p:sp>
      <p:sp>
        <p:nvSpPr>
          <p:cNvPr id="5" name="テキスト ボックス 4"/>
          <p:cNvSpPr txBox="1"/>
          <p:nvPr/>
        </p:nvSpPr>
        <p:spPr>
          <a:xfrm>
            <a:off x="539552" y="2492896"/>
            <a:ext cx="7468711" cy="1107996"/>
          </a:xfrm>
          <a:prstGeom prst="rect">
            <a:avLst/>
          </a:prstGeom>
          <a:noFill/>
        </p:spPr>
        <p:txBody>
          <a:bodyPr wrap="none" rtlCol="0">
            <a:spAutoFit/>
          </a:bodyPr>
          <a:lstStyle/>
          <a:p>
            <a:r>
              <a:rPr lang="en-US" altLang="ja-JP" sz="1600" dirty="0">
                <a:solidFill>
                  <a:srgbClr val="000000"/>
                </a:solidFill>
                <a:latin typeface="ＭＳ ゴシック"/>
                <a:ea typeface="ＭＳ ゴシック"/>
              </a:rPr>
              <a:t>opts = </a:t>
            </a:r>
            <a:r>
              <a:rPr lang="en-US" altLang="ja-JP" sz="1600" dirty="0" err="1">
                <a:solidFill>
                  <a:srgbClr val="000000"/>
                </a:solidFill>
                <a:latin typeface="ＭＳ ゴシック"/>
                <a:ea typeface="ＭＳ ゴシック"/>
              </a:rPr>
              <a:t>sldvoptions</a:t>
            </a:r>
            <a:r>
              <a:rPr lang="en-US" altLang="ja-JP" sz="1600" dirty="0">
                <a:solidFill>
                  <a:srgbClr val="000000"/>
                </a:solidFill>
                <a:latin typeface="ＭＳ ゴシック"/>
                <a:ea typeface="ＭＳ ゴシック"/>
              </a:rPr>
              <a:t>();</a:t>
            </a:r>
          </a:p>
          <a:p>
            <a:r>
              <a:rPr lang="en-US" altLang="ja-JP" sz="1600" dirty="0" err="1">
                <a:solidFill>
                  <a:srgbClr val="000000"/>
                </a:solidFill>
                <a:latin typeface="ＭＳ ゴシック"/>
                <a:ea typeface="ＭＳ ゴシック"/>
              </a:rPr>
              <a:t>opts.Mode</a:t>
            </a:r>
            <a:r>
              <a:rPr lang="en-US" altLang="ja-JP" sz="1600" dirty="0">
                <a:solidFill>
                  <a:srgbClr val="000000"/>
                </a:solidFill>
                <a:latin typeface="ＭＳ ゴシック"/>
                <a:ea typeface="ＭＳ ゴシック"/>
              </a:rPr>
              <a:t> = </a:t>
            </a:r>
            <a:r>
              <a:rPr lang="en-US" altLang="ja-JP" sz="1600" dirty="0">
                <a:solidFill>
                  <a:srgbClr val="A020F0"/>
                </a:solidFill>
                <a:latin typeface="ＭＳ ゴシック"/>
                <a:ea typeface="ＭＳ ゴシック"/>
              </a:rPr>
              <a:t>'</a:t>
            </a:r>
            <a:r>
              <a:rPr lang="en-US" altLang="ja-JP" sz="1600" dirty="0" err="1">
                <a:solidFill>
                  <a:srgbClr val="A020F0"/>
                </a:solidFill>
                <a:latin typeface="ＭＳ ゴシック"/>
                <a:ea typeface="ＭＳ ゴシック"/>
              </a:rPr>
              <a:t>TestGeneration</a:t>
            </a:r>
            <a:r>
              <a:rPr lang="en-US" altLang="ja-JP" sz="1600" dirty="0">
                <a:solidFill>
                  <a:srgbClr val="A020F0"/>
                </a:solidFill>
                <a:latin typeface="ＭＳ ゴシック"/>
                <a:ea typeface="ＭＳ ゴシック"/>
              </a:rPr>
              <a:t>'</a:t>
            </a:r>
            <a:r>
              <a:rPr lang="en-US" altLang="ja-JP" sz="1600" dirty="0">
                <a:solidFill>
                  <a:srgbClr val="000000"/>
                </a:solidFill>
                <a:latin typeface="ＭＳ ゴシック"/>
                <a:ea typeface="ＭＳ ゴシック"/>
              </a:rPr>
              <a:t>;</a:t>
            </a:r>
          </a:p>
          <a:p>
            <a:r>
              <a:rPr lang="en-US" altLang="ja-JP" sz="1600" dirty="0" err="1">
                <a:solidFill>
                  <a:srgbClr val="000000"/>
                </a:solidFill>
                <a:latin typeface="ＭＳ ゴシック"/>
                <a:ea typeface="ＭＳ ゴシック"/>
              </a:rPr>
              <a:t>opts.TestSuiteOptimization</a:t>
            </a:r>
            <a:r>
              <a:rPr lang="en-US" altLang="ja-JP" sz="1600" dirty="0">
                <a:solidFill>
                  <a:srgbClr val="000000"/>
                </a:solidFill>
                <a:latin typeface="ＭＳ ゴシック"/>
                <a:ea typeface="ＭＳ ゴシック"/>
              </a:rPr>
              <a:t> = </a:t>
            </a:r>
            <a:r>
              <a:rPr lang="en-US" altLang="ja-JP" sz="1600" dirty="0">
                <a:solidFill>
                  <a:srgbClr val="A020F0"/>
                </a:solidFill>
                <a:latin typeface="ＭＳ ゴシック"/>
                <a:ea typeface="ＭＳ ゴシック"/>
              </a:rPr>
              <a:t>'</a:t>
            </a:r>
            <a:r>
              <a:rPr lang="en-US" altLang="ja-JP" sz="1600" dirty="0" err="1">
                <a:solidFill>
                  <a:srgbClr val="A020F0"/>
                </a:solidFill>
                <a:latin typeface="ＭＳ ゴシック"/>
                <a:ea typeface="ＭＳ ゴシック"/>
              </a:rPr>
              <a:t>CombinedObjectives</a:t>
            </a:r>
            <a:r>
              <a:rPr lang="en-US" altLang="ja-JP" sz="1600" dirty="0">
                <a:solidFill>
                  <a:srgbClr val="A020F0"/>
                </a:solidFill>
                <a:latin typeface="ＭＳ ゴシック"/>
                <a:ea typeface="ＭＳ ゴシック"/>
              </a:rPr>
              <a:t> (Nonlinear Extended)'</a:t>
            </a:r>
            <a:r>
              <a:rPr lang="en-US" altLang="ja-JP" sz="1600" dirty="0">
                <a:solidFill>
                  <a:srgbClr val="000000"/>
                </a:solidFill>
                <a:latin typeface="ＭＳ ゴシック"/>
                <a:ea typeface="ＭＳ ゴシック"/>
              </a:rPr>
              <a:t>;</a:t>
            </a:r>
          </a:p>
          <a:p>
            <a:r>
              <a:rPr lang="en-US" altLang="ja-JP" sz="1600" dirty="0" err="1">
                <a:solidFill>
                  <a:srgbClr val="000000"/>
                </a:solidFill>
                <a:latin typeface="ＭＳ ゴシック"/>
                <a:ea typeface="ＭＳ ゴシック"/>
              </a:rPr>
              <a:t>sldvrun</a:t>
            </a:r>
            <a:r>
              <a:rPr lang="en-US" altLang="ja-JP" sz="1600" dirty="0">
                <a:solidFill>
                  <a:srgbClr val="000000"/>
                </a:solidFill>
                <a:latin typeface="ＭＳ ゴシック"/>
                <a:ea typeface="ＭＳ ゴシック"/>
              </a:rPr>
              <a:t>(</a:t>
            </a:r>
            <a:r>
              <a:rPr lang="en-US" altLang="ja-JP" sz="1600" dirty="0" err="1">
                <a:solidFill>
                  <a:srgbClr val="000000"/>
                </a:solidFill>
                <a:latin typeface="ＭＳ ゴシック"/>
                <a:ea typeface="ＭＳ ゴシック"/>
              </a:rPr>
              <a:t>bdroot,opts,true</a:t>
            </a:r>
            <a:r>
              <a:rPr lang="en-US" altLang="ja-JP" sz="1600" dirty="0" smtClean="0">
                <a:solidFill>
                  <a:srgbClr val="000000"/>
                </a:solidFill>
                <a:latin typeface="ＭＳ ゴシック"/>
                <a:ea typeface="ＭＳ ゴシック"/>
              </a:rPr>
              <a:t>)</a:t>
            </a:r>
            <a:endParaRPr lang="en-US" altLang="ja-JP" sz="1600" dirty="0">
              <a:solidFill>
                <a:srgbClr val="000000"/>
              </a:solidFill>
              <a:latin typeface="ＭＳ ゴシック"/>
              <a:ea typeface="ＭＳ ゴシック"/>
            </a:endParaRPr>
          </a:p>
        </p:txBody>
      </p:sp>
    </p:spTree>
    <p:extLst>
      <p:ext uri="{BB962C8B-B14F-4D97-AF65-F5344CB8AC3E}">
        <p14:creationId xmlns:p14="http://schemas.microsoft.com/office/powerpoint/2010/main" val="2809269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Reference to SLDV document</a:t>
            </a:r>
            <a:endParaRPr kumimoji="1" lang="ja-JP" altLang="en-US" dirty="0"/>
          </a:p>
        </p:txBody>
      </p:sp>
      <p:sp>
        <p:nvSpPr>
          <p:cNvPr id="3" name="コンテンツ プレースホルダー 2"/>
          <p:cNvSpPr>
            <a:spLocks noGrp="1"/>
          </p:cNvSpPr>
          <p:nvPr>
            <p:ph idx="1"/>
          </p:nvPr>
        </p:nvSpPr>
        <p:spPr>
          <a:xfrm>
            <a:off x="3995936" y="1628800"/>
            <a:ext cx="4824536" cy="2116832"/>
          </a:xfrm>
        </p:spPr>
        <p:txBody>
          <a:bodyPr/>
          <a:lstStyle/>
          <a:p>
            <a:pPr marL="0" indent="0">
              <a:buNone/>
            </a:pPr>
            <a:r>
              <a:rPr lang="en-US" altLang="ja-JP" sz="2000" dirty="0" smtClean="0"/>
              <a:t>Document on Web : </a:t>
            </a:r>
            <a:br>
              <a:rPr lang="en-US" altLang="ja-JP" sz="2000" dirty="0" smtClean="0"/>
            </a:br>
            <a:r>
              <a:rPr lang="en-US" altLang="ja-JP" sz="2000" dirty="0" smtClean="0"/>
              <a:t>http://www.mathworks.co.jp/help/toolbox/sldv/ug/bqz8jpw.html</a:t>
            </a:r>
            <a:endParaRPr kumimoji="1" lang="ja-JP" alt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268760"/>
            <a:ext cx="3240360" cy="5286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正方形/長方形 3"/>
          <p:cNvSpPr/>
          <p:nvPr/>
        </p:nvSpPr>
        <p:spPr>
          <a:xfrm>
            <a:off x="683568" y="3717032"/>
            <a:ext cx="3024336" cy="1656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2939816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Simulink Design Verifier Blocks</a:t>
            </a:r>
            <a:endParaRPr kumimoji="1" lang="ja-JP" altLang="en-US" dirty="0"/>
          </a:p>
        </p:txBody>
      </p:sp>
    </p:spTree>
    <p:extLst>
      <p:ext uri="{BB962C8B-B14F-4D97-AF65-F5344CB8AC3E}">
        <p14:creationId xmlns:p14="http://schemas.microsoft.com/office/powerpoint/2010/main" val="114559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sz="2400" dirty="0" smtClean="0"/>
              <a:t>Structure of Simulink Design Verifier Blocks</a:t>
            </a:r>
            <a:endParaRPr kumimoji="1" lang="ja-JP" altLang="en-US" sz="24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5726"/>
          <a:stretch/>
        </p:blipFill>
        <p:spPr bwMode="auto">
          <a:xfrm>
            <a:off x="251520" y="1916832"/>
            <a:ext cx="361172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9490"/>
          <a:stretch/>
        </p:blipFill>
        <p:spPr bwMode="auto">
          <a:xfrm>
            <a:off x="5004048" y="1124744"/>
            <a:ext cx="1725746" cy="1890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13500"/>
          <a:stretch/>
        </p:blipFill>
        <p:spPr bwMode="auto">
          <a:xfrm>
            <a:off x="4932040" y="3212976"/>
            <a:ext cx="1971675" cy="1730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b="9628"/>
          <a:stretch/>
        </p:blipFill>
        <p:spPr bwMode="auto">
          <a:xfrm>
            <a:off x="4932040" y="5301208"/>
            <a:ext cx="2419350" cy="1144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直線矢印コネクタ 14"/>
          <p:cNvCxnSpPr/>
          <p:nvPr/>
        </p:nvCxnSpPr>
        <p:spPr>
          <a:xfrm flipV="1">
            <a:off x="3779912" y="2060848"/>
            <a:ext cx="1080120" cy="864096"/>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5124" idx="1"/>
          </p:cNvCxnSpPr>
          <p:nvPr/>
        </p:nvCxnSpPr>
        <p:spPr>
          <a:xfrm>
            <a:off x="3563888" y="3429000"/>
            <a:ext cx="1368152" cy="649084"/>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491880" y="3789040"/>
            <a:ext cx="1368152" cy="2016224"/>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310645" y="6153679"/>
            <a:ext cx="3867534" cy="584775"/>
          </a:xfrm>
          <a:prstGeom prst="rect">
            <a:avLst/>
          </a:prstGeom>
          <a:noFill/>
        </p:spPr>
        <p:txBody>
          <a:bodyPr wrap="square" rtlCol="0">
            <a:spAutoFit/>
          </a:bodyPr>
          <a:lstStyle/>
          <a:p>
            <a:r>
              <a:rPr kumimoji="1" lang="en-US" altLang="ja-JP" sz="1600" dirty="0" smtClean="0">
                <a:latin typeface="Arial" pitchFamily="34" charset="0"/>
                <a:cs typeface="Arial" pitchFamily="34" charset="0"/>
              </a:rPr>
              <a:t>* The library structure has been changed in R2011a.</a:t>
            </a:r>
            <a:endParaRPr kumimoji="1" lang="ja-JP" altLang="en-US" sz="1600" dirty="0">
              <a:latin typeface="Arial" pitchFamily="34" charset="0"/>
              <a:cs typeface="Arial" pitchFamily="34" charset="0"/>
            </a:endParaRPr>
          </a:p>
        </p:txBody>
      </p:sp>
      <p:sp>
        <p:nvSpPr>
          <p:cNvPr id="3" name="右中かっこ 2"/>
          <p:cNvSpPr/>
          <p:nvPr/>
        </p:nvSpPr>
        <p:spPr>
          <a:xfrm>
            <a:off x="7362372" y="3338988"/>
            <a:ext cx="180024" cy="1620216"/>
          </a:xfrm>
          <a:prstGeom prst="rightBrac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kumimoji="1" lang="ja-JP" altLang="en-US"/>
          </a:p>
        </p:txBody>
      </p:sp>
      <p:sp>
        <p:nvSpPr>
          <p:cNvPr id="12" name="テキスト ボックス 11"/>
          <p:cNvSpPr txBox="1"/>
          <p:nvPr/>
        </p:nvSpPr>
        <p:spPr>
          <a:xfrm>
            <a:off x="7471328" y="3969072"/>
            <a:ext cx="1687450" cy="338554"/>
          </a:xfrm>
          <a:prstGeom prst="rect">
            <a:avLst/>
          </a:prstGeom>
          <a:noFill/>
        </p:spPr>
        <p:txBody>
          <a:bodyPr wrap="square" rtlCol="0">
            <a:spAutoFit/>
          </a:bodyPr>
          <a:lstStyle/>
          <a:p>
            <a:r>
              <a:rPr kumimoji="1" lang="en-US" altLang="ja-JP" sz="1600" dirty="0" smtClean="0">
                <a:latin typeface="Arial" pitchFamily="34" charset="0"/>
                <a:cs typeface="Arial" pitchFamily="34" charset="0"/>
              </a:rPr>
              <a:t>* Add in R2011a.</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34636890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smtClean="0"/>
              <a:t>Simulink Design Verifier Blocks #1</a:t>
            </a:r>
            <a:endParaRPr kumimoji="1" lang="ja-JP" altLang="en-US" sz="2400" dirty="0"/>
          </a:p>
        </p:txBody>
      </p:sp>
      <p:sp>
        <p:nvSpPr>
          <p:cNvPr id="3" name="コンテンツ プレースホルダー 2"/>
          <p:cNvSpPr>
            <a:spLocks noGrp="1"/>
          </p:cNvSpPr>
          <p:nvPr>
            <p:ph idx="1"/>
          </p:nvPr>
        </p:nvSpPr>
        <p:spPr>
          <a:xfrm>
            <a:off x="457200" y="1340768"/>
            <a:ext cx="8077200" cy="4907632"/>
          </a:xfrm>
        </p:spPr>
        <p:txBody>
          <a:bodyPr/>
          <a:lstStyle/>
          <a:p>
            <a:pPr marL="0" indent="0">
              <a:buNone/>
            </a:pPr>
            <a:r>
              <a:rPr lang="en-US" altLang="ja-JP" sz="2000" b="1" dirty="0" smtClean="0"/>
              <a:t>Objectives and Constraints library</a:t>
            </a:r>
          </a:p>
          <a:p>
            <a:pPr marL="0" indent="0">
              <a:buNone/>
            </a:pPr>
            <a:endParaRPr lang="en-US" altLang="ja-JP" sz="2000" b="1" dirty="0" smtClean="0"/>
          </a:p>
          <a:p>
            <a:r>
              <a:rPr lang="en-US" altLang="ja-JP" sz="2000" b="1" dirty="0" smtClean="0"/>
              <a:t>Proof Objective block :</a:t>
            </a:r>
            <a:endParaRPr lang="en-US" altLang="ja-JP" sz="2000" dirty="0"/>
          </a:p>
          <a:p>
            <a:pPr lvl="1">
              <a:buFont typeface="Wingdings" pitchFamily="2" charset="2"/>
              <a:buNone/>
            </a:pPr>
            <a:r>
              <a:rPr lang="en-US" altLang="ja-JP" dirty="0" smtClean="0"/>
              <a:t>Specifying a property by this block when you run </a:t>
            </a:r>
          </a:p>
          <a:p>
            <a:pPr lvl="1">
              <a:buFont typeface="Wingdings" pitchFamily="2" charset="2"/>
              <a:buNone/>
            </a:pPr>
            <a:r>
              <a:rPr lang="en-US" altLang="ja-JP" dirty="0"/>
              <a:t> </a:t>
            </a:r>
            <a:r>
              <a:rPr lang="en-US" altLang="ja-JP" dirty="0" smtClean="0"/>
              <a:t>Property Proving.</a:t>
            </a:r>
          </a:p>
          <a:p>
            <a:pPr lvl="1">
              <a:buFont typeface="Wingdings" pitchFamily="2" charset="2"/>
              <a:buNone/>
            </a:pPr>
            <a:r>
              <a:rPr lang="en-US" altLang="ja-JP" dirty="0" smtClean="0"/>
              <a:t>(Assertion block in Model Verification library can also be used)</a:t>
            </a:r>
            <a:endParaRPr lang="en-US" altLang="ja-JP" sz="2000" b="1" dirty="0"/>
          </a:p>
          <a:p>
            <a:r>
              <a:rPr lang="en-US" altLang="ja-JP" sz="2000" b="1" dirty="0" smtClean="0"/>
              <a:t>Assumption block</a:t>
            </a:r>
            <a:endParaRPr lang="ja-JP" altLang="en-US" sz="2000" b="1" dirty="0"/>
          </a:p>
          <a:p>
            <a:pPr lvl="1">
              <a:buFont typeface="Wingdings" pitchFamily="2" charset="2"/>
              <a:buNone/>
            </a:pPr>
            <a:r>
              <a:rPr lang="en-US" altLang="ja-JP" dirty="0" smtClean="0"/>
              <a:t>Limit a signal range when you run Property Proving. </a:t>
            </a:r>
          </a:p>
          <a:p>
            <a:pPr lvl="1">
              <a:buFont typeface="Wingdings" pitchFamily="2" charset="2"/>
              <a:buNone/>
            </a:pPr>
            <a:r>
              <a:rPr lang="en-US" altLang="ja-JP" dirty="0" smtClean="0"/>
              <a:t>(</a:t>
            </a:r>
            <a:r>
              <a:rPr lang="en-US" altLang="ja-JP" dirty="0"/>
              <a:t>R</a:t>
            </a:r>
            <a:r>
              <a:rPr lang="en-US" altLang="ja-JP" dirty="0" smtClean="0"/>
              <a:t>eduction of analysis space).</a:t>
            </a:r>
            <a:endParaRPr lang="ja-JP" altLang="en-US" sz="1400" dirty="0"/>
          </a:p>
          <a:p>
            <a:r>
              <a:rPr lang="en-US" altLang="ja-JP" sz="2000" b="1" dirty="0" smtClean="0"/>
              <a:t>Test Objective block</a:t>
            </a:r>
            <a:endParaRPr lang="ja-JP" altLang="en-US" sz="2000" dirty="0"/>
          </a:p>
          <a:p>
            <a:pPr lvl="1">
              <a:buFont typeface="Wingdings" pitchFamily="2" charset="2"/>
              <a:buNone/>
            </a:pPr>
            <a:r>
              <a:rPr lang="en-US" altLang="ja-JP" dirty="0" smtClean="0"/>
              <a:t>Specifying user defined test objective with this block.</a:t>
            </a:r>
            <a:endParaRPr lang="ja-JP" altLang="en-US" dirty="0"/>
          </a:p>
          <a:p>
            <a:pPr lvl="1">
              <a:buFont typeface="Wingdings" pitchFamily="2" charset="2"/>
              <a:buNone/>
            </a:pPr>
            <a:endParaRPr lang="ja-JP" altLang="en-US" sz="1600" dirty="0"/>
          </a:p>
          <a:p>
            <a:r>
              <a:rPr lang="en-US" altLang="ja-JP" sz="2000" b="1" dirty="0" smtClean="0"/>
              <a:t>Test Condition block</a:t>
            </a:r>
            <a:endParaRPr lang="ja-JP" altLang="en-US" sz="2000" dirty="0"/>
          </a:p>
          <a:p>
            <a:pPr lvl="1">
              <a:buFont typeface="Wingdings" pitchFamily="2" charset="2"/>
              <a:buNone/>
            </a:pPr>
            <a:r>
              <a:rPr lang="en-US" altLang="ja-JP" dirty="0" smtClean="0"/>
              <a:t>The model input value at the time of test case generation is limited (reduction of analysis space).</a:t>
            </a:r>
            <a:endParaRPr lang="ja-JP" alt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490"/>
          <a:stretch/>
        </p:blipFill>
        <p:spPr bwMode="auto">
          <a:xfrm>
            <a:off x="6804248" y="1268760"/>
            <a:ext cx="1725746" cy="1890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646421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smtClean="0"/>
              <a:t>Simulink Design Verifier Blocks #2</a:t>
            </a:r>
            <a:endParaRPr kumimoji="1" lang="ja-JP" altLang="en-US" sz="2400" dirty="0"/>
          </a:p>
        </p:txBody>
      </p:sp>
      <p:sp>
        <p:nvSpPr>
          <p:cNvPr id="3" name="コンテンツ プレースホルダー 2"/>
          <p:cNvSpPr>
            <a:spLocks noGrp="1"/>
          </p:cNvSpPr>
          <p:nvPr>
            <p:ph idx="1"/>
          </p:nvPr>
        </p:nvSpPr>
        <p:spPr/>
        <p:txBody>
          <a:bodyPr/>
          <a:lstStyle/>
          <a:p>
            <a:pPr marL="0" indent="0">
              <a:buNone/>
            </a:pPr>
            <a:r>
              <a:rPr kumimoji="1" lang="en-US" altLang="ja-JP" b="1" dirty="0" smtClean="0"/>
              <a:t>Temporal Operators (tense operator)</a:t>
            </a:r>
          </a:p>
          <a:p>
            <a:pPr marL="0" indent="0">
              <a:buNone/>
            </a:pPr>
            <a:endParaRPr kumimoji="1" lang="en-US" altLang="ja-JP" dirty="0" smtClean="0"/>
          </a:p>
          <a:p>
            <a:r>
              <a:rPr lang="en-US" altLang="ja-JP" b="1" dirty="0" smtClean="0"/>
              <a:t>Detector</a:t>
            </a:r>
          </a:p>
          <a:p>
            <a:pPr lvl="1"/>
            <a:r>
              <a:rPr lang="en-US" altLang="ja-JP" dirty="0" smtClean="0"/>
              <a:t>Detected "truth" input is delayed.</a:t>
            </a:r>
            <a:endParaRPr lang="ja-JP" altLang="en-US" dirty="0"/>
          </a:p>
          <a:p>
            <a:r>
              <a:rPr kumimoji="1" lang="en-US" altLang="ja-JP" b="1" dirty="0" smtClean="0"/>
              <a:t>Extender</a:t>
            </a:r>
          </a:p>
          <a:p>
            <a:pPr lvl="1"/>
            <a:r>
              <a:rPr lang="en-US" altLang="ja-JP" dirty="0" smtClean="0"/>
              <a:t>Detected "truth" input is extended.</a:t>
            </a:r>
            <a:endParaRPr lang="ja-JP" altLang="en-US" dirty="0"/>
          </a:p>
          <a:p>
            <a:r>
              <a:rPr kumimoji="1" lang="en-US" altLang="ja-JP" b="1" dirty="0" smtClean="0"/>
              <a:t>Within Implies</a:t>
            </a:r>
          </a:p>
          <a:p>
            <a:pPr lvl="1"/>
            <a:r>
              <a:rPr lang="en-US" altLang="ja-JP" dirty="0" smtClean="0"/>
              <a:t>If </a:t>
            </a:r>
            <a:r>
              <a:rPr lang="en-US" altLang="ja-JP" dirty="0" err="1" smtClean="0"/>
              <a:t>Obs</a:t>
            </a:r>
            <a:r>
              <a:rPr lang="en-US" altLang="ja-JP" dirty="0" smtClean="0"/>
              <a:t> never becomes true while In is true, the block outputs false.</a:t>
            </a:r>
            <a:endParaRPr lang="en-US" altLang="ja-JP" dirty="0"/>
          </a:p>
          <a:p>
            <a:pPr lvl="1"/>
            <a:endParaRPr kumimoji="1" lang="ja-JP" altLang="en-US" dirty="0"/>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3500"/>
          <a:stretch/>
        </p:blipFill>
        <p:spPr bwMode="auto">
          <a:xfrm>
            <a:off x="6372200" y="1772816"/>
            <a:ext cx="1971675" cy="1730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6822300" y="6399396"/>
            <a:ext cx="1687450"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 Add by R2011a.</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1482593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Table of contents (continuation)</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Block replacement</a:t>
            </a:r>
            <a:endParaRPr lang="en-US" altLang="ja-JP" dirty="0"/>
          </a:p>
          <a:p>
            <a:r>
              <a:rPr lang="en-US" altLang="ja-JP" dirty="0" smtClean="0"/>
              <a:t>Parameter configuration</a:t>
            </a:r>
          </a:p>
          <a:p>
            <a:r>
              <a:rPr lang="en-US" altLang="ja-JP" dirty="0" smtClean="0"/>
              <a:t>Property proving</a:t>
            </a:r>
          </a:p>
          <a:p>
            <a:r>
              <a:rPr lang="en-US" altLang="ja-JP" dirty="0" smtClean="0"/>
              <a:t>What should be proved by property proving?</a:t>
            </a:r>
          </a:p>
          <a:p>
            <a:r>
              <a:rPr lang="en-US" altLang="ja-JP" dirty="0" smtClean="0"/>
              <a:t>Use of Property Specification UI</a:t>
            </a:r>
          </a:p>
          <a:p>
            <a:r>
              <a:rPr lang="en-US" altLang="ja-JP" dirty="0" smtClean="0"/>
              <a:t>About the performance of Property proving</a:t>
            </a:r>
          </a:p>
          <a:p>
            <a:r>
              <a:rPr lang="en-US" altLang="ja-JP" dirty="0" smtClean="0"/>
              <a:t>Design error detection</a:t>
            </a:r>
            <a:endParaRPr lang="en-US" altLang="ja-JP" dirty="0"/>
          </a:p>
          <a:p>
            <a:endParaRPr kumimoji="1" lang="ja-JP" altLang="en-US" dirty="0"/>
          </a:p>
        </p:txBody>
      </p:sp>
    </p:spTree>
    <p:extLst>
      <p:ext uri="{BB962C8B-B14F-4D97-AF65-F5344CB8AC3E}">
        <p14:creationId xmlns:p14="http://schemas.microsoft.com/office/powerpoint/2010/main" val="720764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smtClean="0"/>
              <a:t>Simulink Design Verifier block #4</a:t>
            </a:r>
            <a:endParaRPr kumimoji="1" lang="ja-JP" altLang="en-US" sz="2400" dirty="0"/>
          </a:p>
        </p:txBody>
      </p:sp>
      <p:sp>
        <p:nvSpPr>
          <p:cNvPr id="3" name="コンテンツ プレースホルダー 2"/>
          <p:cNvSpPr>
            <a:spLocks noGrp="1"/>
          </p:cNvSpPr>
          <p:nvPr>
            <p:ph idx="1"/>
          </p:nvPr>
        </p:nvSpPr>
        <p:spPr>
          <a:xfrm>
            <a:off x="539552" y="1556792"/>
            <a:ext cx="8077200" cy="4648200"/>
          </a:xfrm>
        </p:spPr>
        <p:txBody>
          <a:bodyPr/>
          <a:lstStyle/>
          <a:p>
            <a:pPr marL="0" indent="0">
              <a:buNone/>
            </a:pPr>
            <a:r>
              <a:rPr lang="en-US" altLang="ja-JP" b="1" dirty="0" smtClean="0"/>
              <a:t>Verification Utilities</a:t>
            </a:r>
          </a:p>
          <a:p>
            <a:pPr marL="0" indent="0">
              <a:buNone/>
            </a:pPr>
            <a:endParaRPr lang="en-US" altLang="ja-JP" sz="2000" b="1" dirty="0" smtClean="0"/>
          </a:p>
          <a:p>
            <a:r>
              <a:rPr lang="en-US" altLang="ja-JP" sz="2000" b="1" dirty="0" smtClean="0">
                <a:latin typeface="+mj-lt"/>
              </a:rPr>
              <a:t>Verification Subsystem block</a:t>
            </a:r>
            <a:endParaRPr lang="ja-JP" altLang="en-US" sz="2000" b="1" dirty="0">
              <a:latin typeface="+mj-lt"/>
            </a:endParaRPr>
          </a:p>
          <a:p>
            <a:pPr lvl="1"/>
            <a:r>
              <a:rPr lang="en-US" altLang="ja-JP" dirty="0"/>
              <a:t>V</a:t>
            </a:r>
            <a:r>
              <a:rPr lang="en-US" altLang="ja-JP" dirty="0" smtClean="0"/>
              <a:t>erification logic can be visually separated by this Subsystem.</a:t>
            </a:r>
            <a:endParaRPr lang="ja-JP" altLang="en-US" dirty="0"/>
          </a:p>
          <a:p>
            <a:pPr lvl="1"/>
            <a:r>
              <a:rPr lang="en-US" altLang="ja-JP" dirty="0" smtClean="0"/>
              <a:t>Inside of this subsystem is out of Code generation scope. </a:t>
            </a:r>
            <a:endParaRPr lang="en-US" altLang="ja-JP" dirty="0"/>
          </a:p>
          <a:p>
            <a:pPr lvl="1"/>
            <a:r>
              <a:rPr lang="en-US" altLang="ja-JP" dirty="0" smtClean="0"/>
              <a:t>Inside of this subsystem is out of coverage measurement.</a:t>
            </a:r>
          </a:p>
          <a:p>
            <a:pPr lvl="1"/>
            <a:endParaRPr lang="en-US" altLang="ja-JP" sz="1600" dirty="0"/>
          </a:p>
          <a:p>
            <a:r>
              <a:rPr lang="en-US" altLang="ja-JP" b="1" dirty="0" smtClean="0"/>
              <a:t>Implies</a:t>
            </a:r>
          </a:p>
          <a:p>
            <a:pPr lvl="1"/>
            <a:r>
              <a:rPr lang="en-US" altLang="ja-JP" dirty="0" smtClean="0"/>
              <a:t>Propositional operator: "implies"</a:t>
            </a:r>
          </a:p>
          <a:p>
            <a:pPr lvl="1"/>
            <a:r>
              <a:rPr lang="en-US" altLang="ja-JP" dirty="0" smtClean="0"/>
              <a:t>A  implies B  &lt;=&gt; ! A || B </a:t>
            </a:r>
            <a:endParaRPr lang="en-US" altLang="ja-JP" dirty="0"/>
          </a:p>
          <a:p>
            <a:pPr lvl="1"/>
            <a:r>
              <a:rPr lang="en-US" altLang="ja-JP" dirty="0" smtClean="0"/>
              <a:t>If A is true, B must be true.</a:t>
            </a:r>
          </a:p>
          <a:p>
            <a:pPr lvl="1"/>
            <a:r>
              <a:rPr lang="en-US" altLang="ja-JP" dirty="0" smtClean="0"/>
              <a:t>If A is false, B is don't care.</a:t>
            </a:r>
            <a:endParaRPr lang="ja-JP" altLang="en-US" dirty="0"/>
          </a:p>
          <a:p>
            <a:endParaRPr kumimoji="1" lang="ja-JP" altLang="en-US" dirty="0"/>
          </a:p>
        </p:txBody>
      </p:sp>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9628"/>
          <a:stretch/>
        </p:blipFill>
        <p:spPr bwMode="auto">
          <a:xfrm>
            <a:off x="6012160" y="1484784"/>
            <a:ext cx="2419350" cy="1144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Group 7"/>
          <p:cNvGraphicFramePr>
            <a:graphicFrameLocks noGrp="1"/>
          </p:cNvGraphicFramePr>
          <p:nvPr>
            <p:extLst>
              <p:ext uri="{D42A27DB-BD31-4B8C-83A1-F6EECF244321}">
                <p14:modId xmlns:p14="http://schemas.microsoft.com/office/powerpoint/2010/main" val="3933715054"/>
              </p:ext>
            </p:extLst>
          </p:nvPr>
        </p:nvGraphicFramePr>
        <p:xfrm>
          <a:off x="6552264" y="4599155"/>
          <a:ext cx="1890252" cy="1423223"/>
        </p:xfrm>
        <a:graphic>
          <a:graphicData uri="http://schemas.openxmlformats.org/drawingml/2006/table">
            <a:tbl>
              <a:tblPr/>
              <a:tblGrid>
                <a:gridCol w="414705"/>
                <a:gridCol w="414704"/>
                <a:gridCol w="1060843"/>
              </a:tblGrid>
              <a:tr h="325943">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A</a:t>
                      </a:r>
                      <a:endParaRPr kumimoji="0" lang="en-US" altLang="ja-JP" sz="12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A implies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489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2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489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489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165">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2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200" b="0" i="0" u="none" strike="noStrike" cap="none" normalizeH="0" baseline="0" smtClean="0">
                          <a:ln>
                            <a:noFill/>
                          </a:ln>
                          <a:solidFill>
                            <a:schemeClr val="tx1"/>
                          </a:solidFill>
                          <a:effectLst/>
                          <a:latin typeface="ＭＳ Ｐゴシック" charset="-128"/>
                          <a:ea typeface="ＭＳ Ｐゴシック" charset="-128"/>
                        </a:rPr>
                        <a:t>1</a:t>
                      </a:r>
                      <a:endParaRPr kumimoji="0" lang="en-US" altLang="ja-JP" sz="1200" b="0" i="0" u="none" strike="noStrike" cap="none" normalizeH="0" baseline="0" dirty="0" smtClean="0">
                        <a:ln>
                          <a:noFill/>
                        </a:ln>
                        <a:solidFill>
                          <a:schemeClr val="tx1"/>
                        </a:solidFill>
                        <a:effectLst/>
                        <a:latin typeface="ＭＳ Ｐゴシック" charset="-128"/>
                        <a:ea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33"/>
          <p:cNvSpPr txBox="1">
            <a:spLocks noChangeArrowheads="1"/>
          </p:cNvSpPr>
          <p:nvPr/>
        </p:nvSpPr>
        <p:spPr bwMode="auto">
          <a:xfrm>
            <a:off x="6282228" y="4239108"/>
            <a:ext cx="1350180" cy="279180"/>
          </a:xfrm>
          <a:prstGeom prst="rect">
            <a:avLst/>
          </a:prstGeom>
          <a:noFill/>
          <a:ln w="6350" algn="ctr">
            <a:noFill/>
            <a:miter lim="800000"/>
            <a:headEnd/>
            <a:tailEnd/>
          </a:ln>
          <a:effectLst/>
        </p:spPr>
        <p:txBody>
          <a:bodyPr wrap="square" lIns="90000" tIns="46800" rIns="90000" bIns="46800">
            <a:spAutoFit/>
          </a:bodyPr>
          <a:lstStyle/>
          <a:p>
            <a:pPr algn="ctr" eaLnBrk="1" hangingPunct="1"/>
            <a:r>
              <a:rPr kumimoji="1" lang="en-US" altLang="ja-JP" sz="1200" dirty="0" smtClean="0">
                <a:latin typeface="Arial" charset="0"/>
              </a:rPr>
              <a:t>Truth table</a:t>
            </a:r>
            <a:endParaRPr kumimoji="1" lang="ja-JP" altLang="en-US" sz="1200" dirty="0">
              <a:latin typeface="Arial" charset="0"/>
            </a:endParaRPr>
          </a:p>
        </p:txBody>
      </p:sp>
      <p:sp>
        <p:nvSpPr>
          <p:cNvPr id="8" name="AutoShape 34"/>
          <p:cNvSpPr>
            <a:spLocks noChangeArrowheads="1"/>
          </p:cNvSpPr>
          <p:nvPr/>
        </p:nvSpPr>
        <p:spPr bwMode="auto">
          <a:xfrm>
            <a:off x="7632408" y="4059084"/>
            <a:ext cx="1223962" cy="288925"/>
          </a:xfrm>
          <a:prstGeom prst="wedgeRoundRectCallout">
            <a:avLst>
              <a:gd name="adj1" fmla="val -19388"/>
              <a:gd name="adj2" fmla="val 136261"/>
              <a:gd name="adj3" fmla="val 16667"/>
            </a:avLst>
          </a:prstGeom>
          <a:solidFill>
            <a:schemeClr val="accent1"/>
          </a:solidFill>
          <a:ln>
            <a:headEnd/>
            <a:tailEnd/>
          </a:ln>
        </p:spPr>
        <p:style>
          <a:lnRef idx="2">
            <a:schemeClr val="accent1"/>
          </a:lnRef>
          <a:fillRef idx="1">
            <a:schemeClr val="lt1"/>
          </a:fillRef>
          <a:effectRef idx="0">
            <a:schemeClr val="accent1"/>
          </a:effectRef>
          <a:fontRef idx="minor">
            <a:schemeClr val="dk1"/>
          </a:fontRef>
        </p:style>
        <p:txBody>
          <a:bodyPr wrap="square" lIns="90000" tIns="46800" rIns="90000" bIns="46800"/>
          <a:lstStyle/>
          <a:p>
            <a:pPr algn="ctr" eaLnBrk="1" hangingPunct="1">
              <a:spcBef>
                <a:spcPct val="20000"/>
              </a:spcBef>
              <a:buFont typeface="Wingdings" pitchFamily="2" charset="2"/>
              <a:buNone/>
            </a:pPr>
            <a:r>
              <a:rPr lang="en-US" altLang="ja-JP" sz="1200" smtClean="0">
                <a:latin typeface="Arial" charset="0"/>
              </a:rPr>
              <a:t>(not A) or B</a:t>
            </a:r>
            <a:endParaRPr lang="en-US" altLang="ja-JP" sz="1200" dirty="0">
              <a:latin typeface="Arial" charset="0"/>
            </a:endParaRPr>
          </a:p>
          <a:p>
            <a:pPr algn="ctr" eaLnBrk="1" hangingPunct="1"/>
            <a:endParaRPr kumimoji="1" lang="en-US" altLang="ja-JP" sz="1200" dirty="0">
              <a:latin typeface="Arial" charset="0"/>
            </a:endParaRPr>
          </a:p>
        </p:txBody>
      </p:sp>
    </p:spTree>
    <p:extLst>
      <p:ext uri="{BB962C8B-B14F-4D97-AF65-F5344CB8AC3E}">
        <p14:creationId xmlns:p14="http://schemas.microsoft.com/office/powerpoint/2010/main" val="739708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Ensuring compatibility with SLDV</a:t>
            </a:r>
            <a:endParaRPr kumimoji="1" lang="ja-JP" altLang="en-US" dirty="0"/>
          </a:p>
        </p:txBody>
      </p:sp>
      <p:sp>
        <p:nvSpPr>
          <p:cNvPr id="2" name="テキスト ボックス 1"/>
          <p:cNvSpPr txBox="1"/>
          <p:nvPr/>
        </p:nvSpPr>
        <p:spPr>
          <a:xfrm>
            <a:off x="4752024" y="5949336"/>
            <a:ext cx="3631122"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Exercise folder:   02_Compatibility</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15369572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Overview of compatibility of SLDV</a:t>
            </a:r>
            <a:endParaRPr kumimoji="1" lang="ja-JP" altLang="en-US" dirty="0"/>
          </a:p>
        </p:txBody>
      </p:sp>
      <p:sp>
        <p:nvSpPr>
          <p:cNvPr id="3" name="コンテンツ プレースホルダー 2"/>
          <p:cNvSpPr>
            <a:spLocks noGrp="1"/>
          </p:cNvSpPr>
          <p:nvPr>
            <p:ph idx="1"/>
          </p:nvPr>
        </p:nvSpPr>
        <p:spPr>
          <a:xfrm>
            <a:off x="457200" y="1358724"/>
            <a:ext cx="8077200" cy="4889676"/>
          </a:xfrm>
        </p:spPr>
        <p:txBody>
          <a:bodyPr/>
          <a:lstStyle/>
          <a:p>
            <a:r>
              <a:rPr lang="en-US" altLang="ja-JP" dirty="0" smtClean="0"/>
              <a:t>To ensure compatibility with SLDV, the model should be constructed by SLDV compatible blocks and configurations.</a:t>
            </a:r>
          </a:p>
          <a:p>
            <a:r>
              <a:rPr lang="en-US" altLang="ja-JP" dirty="0" smtClean="0"/>
              <a:t>Usually, SLDV is adopted to discrete controller model. Continuous integration often used by plant model is not supported. </a:t>
            </a:r>
          </a:p>
          <a:p>
            <a:r>
              <a:rPr lang="en-US" altLang="ja-JP" dirty="0" smtClean="0"/>
              <a:t>Compatibility checking can be applied.</a:t>
            </a:r>
            <a:endParaRPr kumimoji="1" lang="en-US" altLang="ja-JP" dirty="0" smtClean="0"/>
          </a:p>
          <a:p>
            <a:r>
              <a:rPr kumimoji="1" lang="en-US" altLang="ja-JP" dirty="0" smtClean="0"/>
              <a:t>If the model includes incompatible portion, block replacement or automatic stubbing might be applied to apply </a:t>
            </a:r>
            <a:r>
              <a:rPr kumimoji="1" lang="en-US" altLang="ja-JP" smtClean="0"/>
              <a:t>SLDV analysis.</a:t>
            </a:r>
            <a:endParaRPr kumimoji="1" lang="ja-JP" altLang="en-US" dirty="0"/>
          </a:p>
        </p:txBody>
      </p:sp>
    </p:spTree>
    <p:extLst>
      <p:ext uri="{BB962C8B-B14F-4D97-AF65-F5344CB8AC3E}">
        <p14:creationId xmlns:p14="http://schemas.microsoft.com/office/powerpoint/2010/main" val="2160227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Compatibility check functionality</a:t>
            </a:r>
            <a:endParaRPr kumimoji="1" lang="ja-JP" altLang="en-US" dirty="0"/>
          </a:p>
        </p:txBody>
      </p:sp>
      <p:sp>
        <p:nvSpPr>
          <p:cNvPr id="3" name="コンテンツ プレースホルダー 2"/>
          <p:cNvSpPr>
            <a:spLocks noGrp="1"/>
          </p:cNvSpPr>
          <p:nvPr>
            <p:ph idx="1"/>
          </p:nvPr>
        </p:nvSpPr>
        <p:spPr>
          <a:xfrm>
            <a:off x="457200" y="1600200"/>
            <a:ext cx="8147248" cy="1036712"/>
          </a:xfrm>
        </p:spPr>
        <p:txBody>
          <a:bodyPr/>
          <a:lstStyle/>
          <a:p>
            <a:pPr marL="0" indent="0">
              <a:buNone/>
            </a:pPr>
            <a:r>
              <a:rPr kumimoji="1" lang="en-US" altLang="ja-JP" smtClean="0"/>
              <a:t>By a check, a check of the SLDV compatibility of the present model is possible in the compatibility of a tool &gt; Design Verifier &gt; model.</a:t>
            </a:r>
            <a:endParaRPr kumimoji="1" lang="ja-JP"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40968"/>
            <a:ext cx="4258419" cy="307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2771800" y="5085184"/>
            <a:ext cx="1584176"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4" name="テキスト ボックス 3"/>
          <p:cNvSpPr txBox="1"/>
          <p:nvPr/>
        </p:nvSpPr>
        <p:spPr>
          <a:xfrm>
            <a:off x="5076056" y="3248681"/>
            <a:ext cx="3816520" cy="707886"/>
          </a:xfrm>
          <a:prstGeom prst="rect">
            <a:avLst/>
          </a:prstGeom>
          <a:noFill/>
        </p:spPr>
        <p:txBody>
          <a:bodyPr wrap="square" rtlCol="0">
            <a:spAutoFit/>
          </a:bodyPr>
          <a:lstStyle/>
          <a:p>
            <a:r>
              <a:rPr kumimoji="1" lang="en-US" altLang="ja-JP" sz="2000" dirty="0" smtClean="0">
                <a:latin typeface="Arial" pitchFamily="34" charset="0"/>
                <a:cs typeface="Arial" pitchFamily="34" charset="0"/>
              </a:rPr>
              <a:t>API:</a:t>
            </a:r>
            <a:br>
              <a:rPr kumimoji="1" lang="en-US" altLang="ja-JP" sz="2000" dirty="0" smtClean="0">
                <a:latin typeface="Arial" pitchFamily="34" charset="0"/>
                <a:cs typeface="Arial" pitchFamily="34" charset="0"/>
              </a:rPr>
            </a:br>
            <a:r>
              <a:rPr kumimoji="1" lang="en-US" altLang="ja-JP" sz="2000" dirty="0" smtClean="0">
                <a:latin typeface="Arial" pitchFamily="34" charset="0"/>
                <a:cs typeface="Arial" pitchFamily="34" charset="0"/>
              </a:rPr>
              <a:t>&gt;&gt; </a:t>
            </a:r>
            <a:r>
              <a:rPr kumimoji="1" lang="en-US" altLang="ja-JP" sz="2000" dirty="0" err="1" smtClean="0">
                <a:latin typeface="Arial" pitchFamily="34" charset="0"/>
                <a:cs typeface="Arial" pitchFamily="34" charset="0"/>
              </a:rPr>
              <a:t>sldvcompat</a:t>
            </a:r>
            <a:r>
              <a:rPr kumimoji="1" lang="en-US" altLang="ja-JP" sz="2000" dirty="0" smtClean="0">
                <a:latin typeface="Arial" pitchFamily="34" charset="0"/>
                <a:cs typeface="Arial" pitchFamily="34" charset="0"/>
              </a:rPr>
              <a:t> ('model name')</a:t>
            </a:r>
            <a:endParaRPr kumimoji="1" lang="ja-JP" altLang="en-US" sz="2000" dirty="0">
              <a:latin typeface="Arial" pitchFamily="34" charset="0"/>
              <a:cs typeface="Arial"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509120"/>
            <a:ext cx="4004899" cy="1582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92813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Unsupported Simulink Software Features</a:t>
            </a:r>
            <a:endParaRPr kumimoji="1" lang="ja-JP" altLang="en-US" dirty="0"/>
          </a:p>
        </p:txBody>
      </p:sp>
      <p:sp>
        <p:nvSpPr>
          <p:cNvPr id="3" name="コンテンツ プレースホルダー 2"/>
          <p:cNvSpPr>
            <a:spLocks noGrp="1"/>
          </p:cNvSpPr>
          <p:nvPr>
            <p:ph idx="1"/>
          </p:nvPr>
        </p:nvSpPr>
        <p:spPr>
          <a:xfrm>
            <a:off x="457200" y="1196752"/>
            <a:ext cx="8077200" cy="5051648"/>
          </a:xfrm>
        </p:spPr>
        <p:txBody>
          <a:bodyPr/>
          <a:lstStyle/>
          <a:p>
            <a:r>
              <a:rPr lang="en-US" altLang="ja-JP" sz="2000" dirty="0"/>
              <a:t>Variable-step </a:t>
            </a:r>
            <a:r>
              <a:rPr lang="en-US" altLang="ja-JP" sz="2000" dirty="0" smtClean="0"/>
              <a:t>solvers</a:t>
            </a:r>
          </a:p>
          <a:p>
            <a:r>
              <a:rPr lang="en-US" altLang="ja-JP" sz="2000" dirty="0" smtClean="0"/>
              <a:t>Callback </a:t>
            </a:r>
            <a:r>
              <a:rPr kumimoji="1" lang="en-US" altLang="ja-JP" sz="2000" dirty="0" smtClean="0"/>
              <a:t>function (when the callback changes behavior of the model)</a:t>
            </a:r>
          </a:p>
          <a:p>
            <a:r>
              <a:rPr lang="en-US" altLang="ja-JP" sz="2000" dirty="0" smtClean="0"/>
              <a:t>Model Callback function (</a:t>
            </a:r>
            <a:r>
              <a:rPr lang="en-US" altLang="ja-JP" sz="2000" dirty="0" err="1" smtClean="0"/>
              <a:t>InitFcn</a:t>
            </a:r>
            <a:r>
              <a:rPr lang="en-US" altLang="ja-JP" sz="2000" dirty="0" smtClean="0"/>
              <a:t> must be empty)</a:t>
            </a:r>
          </a:p>
          <a:p>
            <a:r>
              <a:rPr lang="en-US" altLang="ja-JP" sz="2000" dirty="0"/>
              <a:t>Algebraic </a:t>
            </a:r>
            <a:r>
              <a:rPr lang="en-US" altLang="ja-JP" sz="2000" dirty="0" smtClean="0"/>
              <a:t>loops</a:t>
            </a:r>
          </a:p>
          <a:p>
            <a:r>
              <a:rPr lang="en-US" altLang="ja-JP" sz="2000" dirty="0"/>
              <a:t>Masked subsystem initialization </a:t>
            </a:r>
            <a:r>
              <a:rPr lang="en-US" altLang="ja-JP" sz="2000" dirty="0" smtClean="0"/>
              <a:t>functions</a:t>
            </a:r>
          </a:p>
          <a:p>
            <a:r>
              <a:rPr lang="en-US" altLang="ja-JP" sz="2000" dirty="0"/>
              <a:t>Complex </a:t>
            </a:r>
            <a:r>
              <a:rPr lang="en-US" altLang="ja-JP" sz="2000" dirty="0" smtClean="0"/>
              <a:t>signals</a:t>
            </a:r>
          </a:p>
          <a:p>
            <a:r>
              <a:rPr lang="en-US" altLang="ja-JP" sz="2000" dirty="0"/>
              <a:t>Variable-size </a:t>
            </a:r>
            <a:r>
              <a:rPr lang="en-US" altLang="ja-JP" sz="2000" dirty="0" smtClean="0"/>
              <a:t>signals</a:t>
            </a:r>
          </a:p>
          <a:p>
            <a:r>
              <a:rPr lang="en-US" altLang="ja-JP" sz="2000" dirty="0" smtClean="0"/>
              <a:t>Arrays of buses</a:t>
            </a:r>
          </a:p>
          <a:p>
            <a:r>
              <a:rPr kumimoji="1" lang="en-US" altLang="ja-JP" sz="2000" dirty="0" smtClean="0">
                <a:solidFill>
                  <a:srgbClr val="FF0000"/>
                </a:solidFill>
              </a:rPr>
              <a:t>Multi-word fixed-point data types</a:t>
            </a:r>
            <a:endParaRPr kumimoji="1" lang="en-US" altLang="ja-JP" sz="2000" dirty="0" smtClean="0"/>
          </a:p>
          <a:p>
            <a:r>
              <a:rPr lang="en-US" altLang="ja-JP" sz="2000" dirty="0" smtClean="0"/>
              <a:t>Nonzero </a:t>
            </a:r>
            <a:r>
              <a:rPr lang="en-US" altLang="ja-JP" sz="2000" dirty="0"/>
              <a:t>start </a:t>
            </a:r>
            <a:r>
              <a:rPr lang="en-US" altLang="ja-JP" sz="2000" dirty="0" smtClean="0"/>
              <a:t>times</a:t>
            </a:r>
          </a:p>
          <a:p>
            <a:r>
              <a:rPr lang="en-US" altLang="ja-JP" sz="2000" dirty="0"/>
              <a:t>Nonfinite </a:t>
            </a:r>
            <a:r>
              <a:rPr lang="en-US" altLang="ja-JP" sz="2000" dirty="0" smtClean="0"/>
              <a:t>data (</a:t>
            </a:r>
            <a:r>
              <a:rPr lang="en-US" altLang="ja-JP" sz="2000" dirty="0" err="1"/>
              <a:t>NaN</a:t>
            </a:r>
            <a:r>
              <a:rPr lang="en-US" altLang="ja-JP" sz="2000" dirty="0" smtClean="0"/>
              <a:t>, </a:t>
            </a:r>
            <a:r>
              <a:rPr lang="en-US" altLang="ja-JP" sz="2000" dirty="0" err="1" smtClean="0"/>
              <a:t>Inf</a:t>
            </a:r>
            <a:r>
              <a:rPr lang="en-US" altLang="ja-JP" sz="2000" dirty="0" smtClean="0"/>
              <a:t>)</a:t>
            </a:r>
          </a:p>
          <a:p>
            <a:r>
              <a:rPr lang="en-US" altLang="ja-JP" sz="2000" dirty="0" smtClean="0"/>
              <a:t>Concurrent execution</a:t>
            </a:r>
          </a:p>
          <a:p>
            <a:r>
              <a:rPr lang="en-US" altLang="ja-JP" sz="2000" dirty="0"/>
              <a:t>Signals with nonzero sample time </a:t>
            </a:r>
            <a:r>
              <a:rPr lang="en-US" altLang="ja-JP" sz="2000" dirty="0" smtClean="0"/>
              <a:t>offset</a:t>
            </a:r>
          </a:p>
          <a:p>
            <a:r>
              <a:rPr lang="en-US" altLang="ja-JP" sz="2000" dirty="0" smtClean="0"/>
              <a:t>Models </a:t>
            </a:r>
            <a:r>
              <a:rPr lang="en-US" altLang="ja-JP" sz="2000" dirty="0"/>
              <a:t>with no output </a:t>
            </a:r>
            <a:r>
              <a:rPr lang="en-US" altLang="ja-JP" sz="2000" dirty="0" smtClean="0"/>
              <a:t>ports</a:t>
            </a:r>
            <a:endParaRPr kumimoji="1" lang="ja-JP" altLang="en-US" sz="2000" dirty="0"/>
          </a:p>
        </p:txBody>
      </p:sp>
      <p:sp>
        <p:nvSpPr>
          <p:cNvPr id="4" name="テキスト ボックス 3"/>
          <p:cNvSpPr txBox="1"/>
          <p:nvPr/>
        </p:nvSpPr>
        <p:spPr>
          <a:xfrm>
            <a:off x="5076056" y="4869192"/>
            <a:ext cx="3672408" cy="1077218"/>
          </a:xfrm>
          <a:prstGeom prst="rect">
            <a:avLst/>
          </a:prstGeom>
          <a:noFill/>
        </p:spPr>
        <p:txBody>
          <a:bodyPr wrap="square" rtlCol="0">
            <a:spAutoFit/>
          </a:bodyPr>
          <a:lstStyle/>
          <a:p>
            <a:r>
              <a:rPr kumimoji="1" lang="en-US" altLang="ja-JP" sz="1600" dirty="0" smtClean="0">
                <a:latin typeface="Arial" pitchFamily="34" charset="0"/>
                <a:cs typeface="Arial" pitchFamily="34" charset="0"/>
              </a:rPr>
              <a:t>Refer to the product document for the newest information. </a:t>
            </a:r>
            <a:br>
              <a:rPr kumimoji="1" lang="en-US" altLang="ja-JP" sz="1600" dirty="0" smtClean="0">
                <a:latin typeface="Arial" pitchFamily="34" charset="0"/>
                <a:cs typeface="Arial" pitchFamily="34" charset="0"/>
              </a:rPr>
            </a:br>
            <a:r>
              <a:rPr kumimoji="1" lang="en-US" altLang="ja-JP" sz="1600" dirty="0" smtClean="0">
                <a:latin typeface="Arial" pitchFamily="34" charset="0"/>
                <a:cs typeface="Arial" pitchFamily="34" charset="0"/>
              </a:rPr>
              <a:t>http://www.mathworks.co.jp/help/toolbox/sldv/ug/bq0mufa.html</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3118550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Unsupported Stateflow Software Features</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ml </a:t>
            </a:r>
            <a:r>
              <a:rPr lang="en-US" altLang="ja-JP" dirty="0"/>
              <a:t>Namespace Operator, ml Function, ml </a:t>
            </a:r>
            <a:r>
              <a:rPr lang="en-US" altLang="ja-JP" dirty="0" smtClean="0"/>
              <a:t>Expressions</a:t>
            </a:r>
            <a:endParaRPr lang="en-US" altLang="ja-JP" dirty="0"/>
          </a:p>
          <a:p>
            <a:r>
              <a:rPr lang="en-US" altLang="ja-JP" dirty="0"/>
              <a:t>C Math </a:t>
            </a:r>
            <a:r>
              <a:rPr lang="en-US" altLang="ja-JP" dirty="0" smtClean="0"/>
              <a:t>Functions</a:t>
            </a:r>
            <a:endParaRPr lang="en-US" altLang="ja-JP" dirty="0"/>
          </a:p>
          <a:p>
            <a:r>
              <a:rPr lang="en-US" altLang="ja-JP" dirty="0"/>
              <a:t>Atomic </a:t>
            </a:r>
            <a:r>
              <a:rPr lang="en-US" altLang="ja-JP" dirty="0" err="1"/>
              <a:t>Subcharts</a:t>
            </a:r>
            <a:r>
              <a:rPr lang="en-US" altLang="ja-JP" dirty="0"/>
              <a:t> That Call Exported Graphical Functions Outside a </a:t>
            </a:r>
            <a:r>
              <a:rPr lang="en-US" altLang="ja-JP" dirty="0" err="1" smtClean="0"/>
              <a:t>Subchart</a:t>
            </a:r>
            <a:endParaRPr lang="en-US" altLang="ja-JP" dirty="0"/>
          </a:p>
          <a:p>
            <a:r>
              <a:rPr lang="en-US" altLang="ja-JP" dirty="0"/>
              <a:t>Recursion and Cyclic </a:t>
            </a:r>
            <a:r>
              <a:rPr lang="en-US" altLang="ja-JP" dirty="0" smtClean="0"/>
              <a:t>Behavior</a:t>
            </a:r>
            <a:endParaRPr lang="en-US" altLang="ja-JP" dirty="0"/>
          </a:p>
          <a:p>
            <a:r>
              <a:rPr lang="en-US" altLang="ja-JP" dirty="0"/>
              <a:t>Custom C or C++ </a:t>
            </a:r>
            <a:r>
              <a:rPr lang="en-US" altLang="ja-JP" dirty="0" smtClean="0"/>
              <a:t>Code</a:t>
            </a:r>
            <a:endParaRPr lang="en-US" altLang="ja-JP" dirty="0"/>
          </a:p>
          <a:p>
            <a:r>
              <a:rPr lang="en-US" altLang="ja-JP" dirty="0"/>
              <a:t>Machine-Parented </a:t>
            </a:r>
            <a:r>
              <a:rPr lang="en-US" altLang="ja-JP" dirty="0" smtClean="0"/>
              <a:t>Data</a:t>
            </a:r>
            <a:endParaRPr lang="en-US" altLang="ja-JP" dirty="0"/>
          </a:p>
          <a:p>
            <a:r>
              <a:rPr lang="en-US" altLang="ja-JP" dirty="0"/>
              <a:t>Textual Functions with Literal String Argument</a:t>
            </a:r>
            <a:endParaRPr kumimoji="1" lang="ja-JP" altLang="en-US" dirty="0"/>
          </a:p>
        </p:txBody>
      </p:sp>
      <p:sp>
        <p:nvSpPr>
          <p:cNvPr id="4" name="テキスト ボックス 3"/>
          <p:cNvSpPr txBox="1"/>
          <p:nvPr/>
        </p:nvSpPr>
        <p:spPr>
          <a:xfrm>
            <a:off x="3347864" y="5949280"/>
            <a:ext cx="5716501"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Refer to the product document for the newest information. </a:t>
            </a:r>
            <a:br>
              <a:rPr kumimoji="1" lang="en-US" altLang="ja-JP" sz="1600" smtClean="0">
                <a:latin typeface="Arial" pitchFamily="34" charset="0"/>
                <a:cs typeface="Arial" pitchFamily="34" charset="0"/>
              </a:rPr>
            </a:br>
            <a:r>
              <a:rPr kumimoji="1" lang="en-US" altLang="ja-JP" sz="1600" smtClean="0">
                <a:latin typeface="Arial" pitchFamily="34" charset="0"/>
                <a:cs typeface="Arial" pitchFamily="34" charset="0"/>
              </a:rPr>
              <a:t>http://www.mathworks.co.jp/help/toolbox/sldv/ug/bq1lkr_.html</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1442066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Unsupported MATLAB for Code Generation Features</a:t>
            </a:r>
            <a:endParaRPr kumimoji="1" lang="ja-JP" altLang="en-US" dirty="0"/>
          </a:p>
        </p:txBody>
      </p:sp>
      <p:sp>
        <p:nvSpPr>
          <p:cNvPr id="3" name="コンテンツ プレースホルダー 2"/>
          <p:cNvSpPr>
            <a:spLocks noGrp="1"/>
          </p:cNvSpPr>
          <p:nvPr>
            <p:ph idx="1"/>
          </p:nvPr>
        </p:nvSpPr>
        <p:spPr>
          <a:xfrm>
            <a:off x="1151544" y="1808784"/>
            <a:ext cx="5842992" cy="2764904"/>
          </a:xfrm>
        </p:spPr>
        <p:txBody>
          <a:bodyPr/>
          <a:lstStyle/>
          <a:p>
            <a:r>
              <a:rPr lang="en-US" altLang="ja-JP" dirty="0" smtClean="0"/>
              <a:t>Complex numbers</a:t>
            </a:r>
            <a:endParaRPr lang="en-US" altLang="ja-JP" dirty="0"/>
          </a:p>
          <a:p>
            <a:r>
              <a:rPr lang="en-US" altLang="ja-JP" dirty="0" smtClean="0"/>
              <a:t>Characters</a:t>
            </a:r>
            <a:endParaRPr lang="en-US" altLang="ja-JP" dirty="0"/>
          </a:p>
          <a:p>
            <a:r>
              <a:rPr lang="en-US" altLang="ja-JP" dirty="0"/>
              <a:t>C </a:t>
            </a:r>
            <a:r>
              <a:rPr lang="en-US" altLang="ja-JP" dirty="0" smtClean="0"/>
              <a:t>functions</a:t>
            </a:r>
            <a:endParaRPr lang="en-US" altLang="ja-JP" dirty="0"/>
          </a:p>
          <a:p>
            <a:r>
              <a:rPr lang="en-US" altLang="ja-JP" dirty="0"/>
              <a:t>Extrinsic functions</a:t>
            </a:r>
            <a:endParaRPr kumimoji="1" lang="ja-JP" altLang="en-US" dirty="0"/>
          </a:p>
        </p:txBody>
      </p:sp>
      <p:sp>
        <p:nvSpPr>
          <p:cNvPr id="4" name="テキスト ボックス 3"/>
          <p:cNvSpPr txBox="1"/>
          <p:nvPr/>
        </p:nvSpPr>
        <p:spPr>
          <a:xfrm>
            <a:off x="2843808" y="5229200"/>
            <a:ext cx="5945730" cy="584775"/>
          </a:xfrm>
          <a:prstGeom prst="rect">
            <a:avLst/>
          </a:prstGeom>
          <a:noFill/>
        </p:spPr>
        <p:txBody>
          <a:bodyPr wrap="square" rtlCol="0">
            <a:spAutoFit/>
          </a:bodyPr>
          <a:lstStyle/>
          <a:p>
            <a:r>
              <a:rPr kumimoji="1" lang="en-US" altLang="ja-JP" sz="1600" smtClean="0">
                <a:latin typeface="Arial" pitchFamily="34" charset="0"/>
                <a:cs typeface="Arial" pitchFamily="34" charset="0"/>
              </a:rPr>
              <a:t>Refer to the product document for the newest information. </a:t>
            </a:r>
            <a:br>
              <a:rPr kumimoji="1" lang="en-US" altLang="ja-JP" sz="1600" smtClean="0">
                <a:latin typeface="Arial" pitchFamily="34" charset="0"/>
                <a:cs typeface="Arial" pitchFamily="34" charset="0"/>
              </a:rPr>
            </a:br>
            <a:r>
              <a:rPr kumimoji="1" lang="en-US" altLang="ja-JP" sz="1600" smtClean="0">
                <a:latin typeface="Arial" pitchFamily="34" charset="0"/>
                <a:cs typeface="Arial" pitchFamily="34" charset="0"/>
              </a:rPr>
              <a:t>http://www.mathworks.co.jp/help/toolbox/sldv/ug/briyumc-1.html</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3543214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57200"/>
            <a:ext cx="8077200" cy="595536"/>
          </a:xfrm>
        </p:spPr>
        <p:txBody>
          <a:bodyPr/>
          <a:lstStyle/>
          <a:p>
            <a:r>
              <a:rPr lang="en-US" altLang="ja-JP" smtClean="0"/>
              <a:t>Correspondence Simulink block</a:t>
            </a:r>
            <a:endParaRPr kumimoji="1" lang="ja-JP" altLang="en-US" dirty="0"/>
          </a:p>
        </p:txBody>
      </p:sp>
      <p:sp>
        <p:nvSpPr>
          <p:cNvPr id="3" name="コンテンツ プレースホルダー 2"/>
          <p:cNvSpPr>
            <a:spLocks noGrp="1"/>
          </p:cNvSpPr>
          <p:nvPr>
            <p:ph idx="1"/>
          </p:nvPr>
        </p:nvSpPr>
        <p:spPr>
          <a:xfrm>
            <a:off x="457200" y="1196752"/>
            <a:ext cx="8077200" cy="5400600"/>
          </a:xfrm>
        </p:spPr>
        <p:txBody>
          <a:bodyPr/>
          <a:lstStyle/>
          <a:p>
            <a:r>
              <a:rPr lang="en-US" altLang="ja-JP" sz="1600" b="1" dirty="0" smtClean="0"/>
              <a:t>Additional Math and Discrete Library</a:t>
            </a:r>
            <a:r>
              <a:rPr lang="en-US" altLang="ja-JP" sz="1600" dirty="0" smtClean="0"/>
              <a:t>: Fully supported.</a:t>
            </a:r>
            <a:endParaRPr lang="en-US" altLang="ja-JP" sz="1600" dirty="0"/>
          </a:p>
          <a:p>
            <a:r>
              <a:rPr lang="en-US" altLang="ja-JP" sz="1600" b="1" dirty="0" smtClean="0"/>
              <a:t>Continuous Library</a:t>
            </a:r>
            <a:r>
              <a:rPr lang="en-US" altLang="ja-JP" sz="1600" dirty="0" smtClean="0"/>
              <a:t>:   Fully unsupported</a:t>
            </a:r>
            <a:endParaRPr lang="en-US" altLang="ja-JP" sz="1600" dirty="0"/>
          </a:p>
          <a:p>
            <a:r>
              <a:rPr lang="en-US" altLang="ja-JP" sz="1600" b="1" dirty="0" smtClean="0"/>
              <a:t>Discontinuities Library</a:t>
            </a:r>
            <a:r>
              <a:rPr lang="en-US" altLang="ja-JP" sz="1600" dirty="0" smtClean="0"/>
              <a:t>  </a:t>
            </a:r>
            <a:r>
              <a:rPr lang="en-US" altLang="ja-JP" sz="1600" dirty="0"/>
              <a:t>: Fully supported </a:t>
            </a:r>
            <a:endParaRPr lang="en-US" altLang="ja-JP" sz="1600" dirty="0" smtClean="0"/>
          </a:p>
          <a:p>
            <a:r>
              <a:rPr lang="en-US" altLang="ja-JP" sz="1600" b="1" dirty="0" smtClean="0"/>
              <a:t>Discrete Library</a:t>
            </a:r>
            <a:r>
              <a:rPr lang="en-US" altLang="ja-JP" sz="1600" dirty="0" smtClean="0"/>
              <a:t>: Supported expect Discrete State-Space and Discrete Zero-Pole.</a:t>
            </a:r>
            <a:endParaRPr lang="en-US" altLang="ja-JP" sz="1400" dirty="0"/>
          </a:p>
          <a:p>
            <a:r>
              <a:rPr lang="en-US" altLang="ja-JP" sz="1600" b="1" dirty="0" smtClean="0"/>
              <a:t>Logic and Bit Operations Library</a:t>
            </a:r>
            <a:r>
              <a:rPr lang="en-US" altLang="ja-JP" sz="1600" dirty="0"/>
              <a:t>: Fully supported.</a:t>
            </a:r>
          </a:p>
          <a:p>
            <a:r>
              <a:rPr lang="en-US" altLang="ja-JP" sz="1600" b="1" dirty="0" smtClean="0"/>
              <a:t>Lookup Tables Library</a:t>
            </a:r>
            <a:r>
              <a:rPr lang="en-US" altLang="ja-JP" sz="1600" dirty="0" smtClean="0"/>
              <a:t>:  Supported but there are limitations in interpolation / extrapolation methods.</a:t>
            </a:r>
          </a:p>
          <a:p>
            <a:r>
              <a:rPr lang="en-US" altLang="ja-JP" sz="1600" b="1" dirty="0" smtClean="0"/>
              <a:t>Math Operations Library: </a:t>
            </a:r>
            <a:r>
              <a:rPr lang="en-US" altLang="ja-JP" sz="1600" dirty="0" smtClean="0"/>
              <a:t>Partially supported. (</a:t>
            </a:r>
            <a:r>
              <a:rPr lang="en-US" altLang="ja-JP" sz="1600" dirty="0"/>
              <a:t>N</a:t>
            </a:r>
            <a:r>
              <a:rPr lang="en-US" altLang="ja-JP" sz="1600" dirty="0" smtClean="0"/>
              <a:t>onlinear operations, such as </a:t>
            </a:r>
            <a:r>
              <a:rPr lang="en-US" altLang="ja-JP" sz="1600" dirty="0" err="1" smtClean="0"/>
              <a:t>sqrt</a:t>
            </a:r>
            <a:r>
              <a:rPr lang="en-US" altLang="ja-JP" sz="1600" dirty="0" smtClean="0"/>
              <a:t>, complex number operation, etc. are not supported.).</a:t>
            </a:r>
            <a:endParaRPr lang="en-US" altLang="ja-JP" sz="1600" dirty="0"/>
          </a:p>
          <a:p>
            <a:r>
              <a:rPr lang="en-US" altLang="ja-JP" sz="1600" b="1" dirty="0" smtClean="0"/>
              <a:t>Model Verification Library</a:t>
            </a:r>
            <a:r>
              <a:rPr lang="en-US" altLang="ja-JP" sz="1600" dirty="0" smtClean="0"/>
              <a:t>: Fully supported.</a:t>
            </a:r>
            <a:endParaRPr lang="en-US" altLang="ja-JP" sz="1600" dirty="0"/>
          </a:p>
          <a:p>
            <a:r>
              <a:rPr lang="en-US" altLang="ja-JP" sz="1600" b="1" dirty="0" smtClean="0"/>
              <a:t>Model-Wide Utilities Library:</a:t>
            </a:r>
            <a:r>
              <a:rPr lang="en-US" altLang="ja-JP" sz="1600" dirty="0" smtClean="0"/>
              <a:t> Partially supported (Timed-Based Linearization, Trigger-Based Linearization are not supported).</a:t>
            </a:r>
            <a:endParaRPr lang="en-US" altLang="ja-JP" sz="1600" dirty="0"/>
          </a:p>
          <a:p>
            <a:r>
              <a:rPr lang="en-US" altLang="ja-JP" sz="1600" b="1" dirty="0" smtClean="0"/>
              <a:t>Ports &amp; Subsystems Library: </a:t>
            </a:r>
            <a:r>
              <a:rPr lang="en-US" altLang="ja-JP" sz="1600" dirty="0" smtClean="0"/>
              <a:t>Partially supported (For-each block is not supported. Some limitations are exist for conditional-executed subsystems).</a:t>
            </a:r>
            <a:endParaRPr lang="en-US" altLang="ja-JP" sz="1600" dirty="0"/>
          </a:p>
          <a:p>
            <a:r>
              <a:rPr lang="en-US" altLang="ja-JP" sz="1600" b="1" dirty="0" smtClean="0"/>
              <a:t>Signal Attributes Library</a:t>
            </a:r>
            <a:r>
              <a:rPr lang="en-US" altLang="ja-JP" sz="1600" dirty="0" smtClean="0"/>
              <a:t>: Fully supported.</a:t>
            </a:r>
            <a:endParaRPr lang="en-US" altLang="ja-JP" sz="1600" dirty="0"/>
          </a:p>
          <a:p>
            <a:r>
              <a:rPr lang="en-US" altLang="ja-JP" sz="1600" b="1" dirty="0" smtClean="0"/>
              <a:t>Signal Routing Library</a:t>
            </a:r>
            <a:r>
              <a:rPr lang="en-US" altLang="ja-JP" sz="1600" dirty="0" smtClean="0"/>
              <a:t>:   Fully supported </a:t>
            </a:r>
            <a:r>
              <a:rPr lang="en-US" altLang="ja-JP" sz="1600" dirty="0"/>
              <a:t>(</a:t>
            </a:r>
            <a:r>
              <a:rPr lang="en-US" altLang="ja-JP" sz="1600" dirty="0" smtClean="0"/>
              <a:t>Manual Switch makes dead-logic)</a:t>
            </a:r>
            <a:endParaRPr lang="en-US" altLang="ja-JP" sz="1600" dirty="0"/>
          </a:p>
          <a:p>
            <a:r>
              <a:rPr lang="en-US" altLang="ja-JP" sz="1600" b="1" dirty="0" smtClean="0"/>
              <a:t>Sinks Library</a:t>
            </a:r>
            <a:r>
              <a:rPr lang="en-US" altLang="ja-JP" sz="1600" dirty="0" smtClean="0"/>
              <a:t>:   Fully supported except Stop Simulation.</a:t>
            </a:r>
            <a:endParaRPr lang="en-US" altLang="ja-JP" sz="1600" dirty="0"/>
          </a:p>
          <a:p>
            <a:r>
              <a:rPr lang="en-US" altLang="ja-JP" sz="1600" b="1" dirty="0" smtClean="0"/>
              <a:t>Sources Library</a:t>
            </a:r>
            <a:r>
              <a:rPr lang="en-US" altLang="ja-JP" sz="1600" dirty="0" smtClean="0"/>
              <a:t>:   Partially supported.</a:t>
            </a:r>
            <a:endParaRPr lang="en-US" altLang="ja-JP" sz="1600" dirty="0"/>
          </a:p>
          <a:p>
            <a:r>
              <a:rPr lang="en-US" altLang="ja-JP" sz="1600" b="1" dirty="0" smtClean="0"/>
              <a:t>User-Defined Functions Library</a:t>
            </a:r>
            <a:r>
              <a:rPr lang="en-US" altLang="ja-JP" sz="1600" dirty="0" smtClean="0"/>
              <a:t>: Partially supported.</a:t>
            </a:r>
            <a:endParaRPr kumimoji="1" lang="ja-JP" altLang="en-US" sz="1600" dirty="0"/>
          </a:p>
        </p:txBody>
      </p:sp>
    </p:spTree>
    <p:extLst>
      <p:ext uri="{BB962C8B-B14F-4D97-AF65-F5344CB8AC3E}">
        <p14:creationId xmlns:p14="http://schemas.microsoft.com/office/powerpoint/2010/main" val="612685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Automatic Stubbing</a:t>
            </a:r>
            <a:endParaRPr kumimoji="1" lang="ja-JP" altLang="en-US" dirty="0"/>
          </a:p>
        </p:txBody>
      </p:sp>
      <p:sp>
        <p:nvSpPr>
          <p:cNvPr id="3" name="コンテンツ プレースホルダー 2"/>
          <p:cNvSpPr>
            <a:spLocks noGrp="1"/>
          </p:cNvSpPr>
          <p:nvPr>
            <p:ph idx="1"/>
          </p:nvPr>
        </p:nvSpPr>
        <p:spPr>
          <a:xfrm>
            <a:off x="241176" y="980728"/>
            <a:ext cx="8363272" cy="2160240"/>
          </a:xfrm>
        </p:spPr>
        <p:txBody>
          <a:bodyPr/>
          <a:lstStyle/>
          <a:p>
            <a:r>
              <a:rPr lang="en-US" altLang="ja-JP" sz="1800" dirty="0"/>
              <a:t>Automatic stubbing lets you analyze a model that contains objects that the </a:t>
            </a:r>
            <a:r>
              <a:rPr lang="en-US" altLang="ja-JP" sz="1800" dirty="0" smtClean="0"/>
              <a:t>SLDV</a:t>
            </a:r>
            <a:r>
              <a:rPr lang="ja-JP" altLang="en-US" sz="1800" dirty="0" smtClean="0"/>
              <a:t> </a:t>
            </a:r>
            <a:r>
              <a:rPr lang="en-US" altLang="ja-JP" sz="1800" dirty="0" smtClean="0"/>
              <a:t>does </a:t>
            </a:r>
            <a:r>
              <a:rPr lang="en-US" altLang="ja-JP" sz="1800" dirty="0"/>
              <a:t>not support.</a:t>
            </a:r>
          </a:p>
          <a:p>
            <a:r>
              <a:rPr lang="en-US" altLang="ja-JP" sz="1800" dirty="0"/>
              <a:t>When you enable the automatic stubbing option (it is enabled by default), the software considers only the interface of the unsupported objects, not their actual behavior. This technique allows the software to complete the analysis. However, the analysis may achieve only partial results if any unsupported model element affects the simulation outcome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714" b="71628"/>
          <a:stretch/>
        </p:blipFill>
        <p:spPr bwMode="auto">
          <a:xfrm>
            <a:off x="4788024" y="3140968"/>
            <a:ext cx="3981565" cy="114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6300192" y="4005064"/>
            <a:ext cx="244827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テキスト ボックス 5"/>
          <p:cNvSpPr txBox="1"/>
          <p:nvPr/>
        </p:nvSpPr>
        <p:spPr>
          <a:xfrm>
            <a:off x="107504" y="6413266"/>
            <a:ext cx="2149948" cy="400110"/>
          </a:xfrm>
          <a:prstGeom prst="rect">
            <a:avLst/>
          </a:prstGeom>
          <a:noFill/>
        </p:spPr>
        <p:txBody>
          <a:bodyPr wrap="square" rtlCol="0">
            <a:spAutoFit/>
          </a:bodyPr>
          <a:lstStyle/>
          <a:p>
            <a:r>
              <a:rPr kumimoji="1" lang="en-US" altLang="ja-JP" sz="2000" smtClean="0">
                <a:latin typeface="Arial" pitchFamily="34" charset="0"/>
                <a:cs typeface="Arial" pitchFamily="34" charset="0"/>
              </a:rPr>
              <a:t>m_compat01.mdl</a:t>
            </a:r>
            <a:endParaRPr kumimoji="1" lang="ja-JP" altLang="en-US" sz="2000" dirty="0">
              <a:latin typeface="Arial" pitchFamily="34" charset="0"/>
              <a:cs typeface="Arial" pitchFamily="34" charset="0"/>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83" t="22497" r="5283" b="31428"/>
          <a:stretch/>
        </p:blipFill>
        <p:spPr bwMode="auto">
          <a:xfrm>
            <a:off x="755576" y="2852936"/>
            <a:ext cx="405593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4426421"/>
            <a:ext cx="2409134" cy="2026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49" y="5251144"/>
            <a:ext cx="3816499" cy="134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4522277" y="4725144"/>
            <a:ext cx="4262257" cy="338554"/>
          </a:xfrm>
          <a:prstGeom prst="rect">
            <a:avLst/>
          </a:prstGeom>
          <a:noFill/>
        </p:spPr>
        <p:txBody>
          <a:bodyPr wrap="square" rtlCol="0">
            <a:spAutoFit/>
          </a:bodyPr>
          <a:lstStyle/>
          <a:p>
            <a:r>
              <a:rPr kumimoji="1" lang="en-US" altLang="ja-JP" sz="1600" dirty="0" smtClean="0">
                <a:latin typeface="Arial" pitchFamily="34" charset="0"/>
                <a:cs typeface="Arial" pitchFamily="34" charset="0"/>
              </a:rPr>
              <a:t>SLDV Report</a:t>
            </a:r>
            <a:endParaRPr kumimoji="1" lang="ja-JP" altLang="en-US" sz="1600" dirty="0">
              <a:latin typeface="Arial" pitchFamily="34" charset="0"/>
              <a:cs typeface="Arial" pitchFamily="34" charset="0"/>
            </a:endParaRPr>
          </a:p>
        </p:txBody>
      </p:sp>
      <p:sp>
        <p:nvSpPr>
          <p:cNvPr id="11" name="テキスト ボックス 10"/>
          <p:cNvSpPr txBox="1"/>
          <p:nvPr/>
        </p:nvSpPr>
        <p:spPr>
          <a:xfrm>
            <a:off x="5733224" y="2820410"/>
            <a:ext cx="3339376" cy="338554"/>
          </a:xfrm>
          <a:prstGeom prst="rect">
            <a:avLst/>
          </a:prstGeom>
          <a:noFill/>
        </p:spPr>
        <p:txBody>
          <a:bodyPr wrap="square" rtlCol="0">
            <a:spAutoFit/>
          </a:bodyPr>
          <a:lstStyle/>
          <a:p>
            <a:r>
              <a:rPr kumimoji="1" lang="en-US" altLang="ja-JP" sz="1600" dirty="0" smtClean="0">
                <a:latin typeface="Arial" pitchFamily="34" charset="0"/>
                <a:cs typeface="Arial" pitchFamily="34" charset="0"/>
              </a:rPr>
              <a:t>Configuration parameter</a:t>
            </a:r>
            <a:endParaRPr kumimoji="1" lang="ja-JP" altLang="en-US" sz="1600" dirty="0">
              <a:latin typeface="Arial" pitchFamily="34" charset="0"/>
              <a:cs typeface="Arial" pitchFamily="34" charset="0"/>
            </a:endParaRPr>
          </a:p>
        </p:txBody>
      </p:sp>
      <p:sp>
        <p:nvSpPr>
          <p:cNvPr id="12" name="テキスト ボックス 11"/>
          <p:cNvSpPr txBox="1"/>
          <p:nvPr/>
        </p:nvSpPr>
        <p:spPr>
          <a:xfrm>
            <a:off x="431448" y="5578549"/>
            <a:ext cx="3276456" cy="584775"/>
          </a:xfrm>
          <a:prstGeom prst="rect">
            <a:avLst/>
          </a:prstGeom>
          <a:noFill/>
        </p:spPr>
        <p:txBody>
          <a:bodyPr wrap="square" rtlCol="0">
            <a:spAutoFit/>
          </a:bodyPr>
          <a:lstStyle/>
          <a:p>
            <a:r>
              <a:rPr kumimoji="1" lang="en-US" altLang="ja-JP" sz="1600" dirty="0" smtClean="0">
                <a:latin typeface="Arial" pitchFamily="34" charset="0"/>
                <a:cs typeface="Arial" pitchFamily="34" charset="0"/>
              </a:rPr>
              <a:t>With a compatibility check </a:t>
            </a:r>
            <a:br>
              <a:rPr kumimoji="1" lang="en-US" altLang="ja-JP" sz="1600" dirty="0" smtClean="0">
                <a:latin typeface="Arial" pitchFamily="34" charset="0"/>
                <a:cs typeface="Arial" pitchFamily="34" charset="0"/>
              </a:rPr>
            </a:br>
            <a:r>
              <a:rPr kumimoji="1" lang="en-US" altLang="ja-JP" sz="1600" dirty="0" smtClean="0">
                <a:latin typeface="Arial" pitchFamily="34" charset="0"/>
                <a:cs typeface="Arial" pitchFamily="34" charset="0"/>
              </a:rPr>
              <a:t>It becomes "partially compatible."</a:t>
            </a:r>
            <a:endParaRPr kumimoji="1" lang="ja-JP" altLang="en-US" sz="1600" dirty="0">
              <a:latin typeface="Arial" pitchFamily="34" charset="0"/>
              <a:cs typeface="Arial" pitchFamily="34" charset="0"/>
            </a:endParaRPr>
          </a:p>
        </p:txBody>
      </p:sp>
      <p:sp>
        <p:nvSpPr>
          <p:cNvPr id="13" name="四角形吹き出し 12"/>
          <p:cNvSpPr/>
          <p:nvPr/>
        </p:nvSpPr>
        <p:spPr>
          <a:xfrm>
            <a:off x="-45487" y="3618253"/>
            <a:ext cx="1781639" cy="701615"/>
          </a:xfrm>
          <a:prstGeom prst="wedgeRectCallout">
            <a:avLst>
              <a:gd name="adj1" fmla="val 104989"/>
              <a:gd name="adj2" fmla="val 12411"/>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600" b="1" dirty="0" smtClean="0">
                <a:solidFill>
                  <a:schemeClr val="tx1"/>
                </a:solidFill>
                <a:latin typeface="Arial" pitchFamily="34" charset="0"/>
                <a:cs typeface="Arial" pitchFamily="34" charset="0"/>
              </a:rPr>
              <a:t>Unsupported block: </a:t>
            </a:r>
            <a:r>
              <a:rPr kumimoji="1" lang="en-US" altLang="ja-JP" sz="1600" b="1" dirty="0" err="1" smtClean="0">
                <a:solidFill>
                  <a:schemeClr val="tx1"/>
                </a:solidFill>
                <a:latin typeface="Arial" pitchFamily="34" charset="0"/>
                <a:cs typeface="Arial" pitchFamily="34" charset="0"/>
              </a:rPr>
              <a:t>sqrt</a:t>
            </a:r>
            <a:endParaRPr kumimoji="1" lang="ja-JP" altLang="en-US" sz="1600"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047045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Other considerations</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SLDV doesn't generate a test for a model which doesn't have free input (Inport, DSM, tunable parameter).</a:t>
            </a:r>
          </a:p>
          <a:p>
            <a:endParaRPr lang="en-US" altLang="ja-JP" dirty="0" smtClean="0"/>
          </a:p>
          <a:p>
            <a:r>
              <a:rPr lang="en-US" altLang="ja-JP" dirty="0" smtClean="0"/>
              <a:t>SLDV doesn't generate a </a:t>
            </a:r>
            <a:r>
              <a:rPr lang="en-US" altLang="ja-JP" smtClean="0"/>
              <a:t>test for a</a:t>
            </a:r>
            <a:r>
              <a:rPr kumimoji="1" lang="en-US" altLang="ja-JP" smtClean="0"/>
              <a:t> </a:t>
            </a:r>
            <a:r>
              <a:rPr kumimoji="1" lang="en-US" altLang="ja-JP" dirty="0" smtClean="0"/>
              <a:t>model without model </a:t>
            </a:r>
            <a:r>
              <a:rPr kumimoji="1" lang="en-US" altLang="ja-JP" smtClean="0"/>
              <a:t>coverage objective.</a:t>
            </a:r>
          </a:p>
          <a:p>
            <a:endParaRPr kumimoji="1" lang="ja-JP" altLang="en-US" dirty="0"/>
          </a:p>
        </p:txBody>
      </p:sp>
    </p:spTree>
    <p:extLst>
      <p:ext uri="{BB962C8B-B14F-4D97-AF65-F5344CB8AC3E}">
        <p14:creationId xmlns:p14="http://schemas.microsoft.com/office/powerpoint/2010/main" val="293918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What is Simulink Design Verifier</a:t>
            </a:r>
            <a:endParaRPr kumimoji="1" lang="ja-JP" altLang="en-US" dirty="0"/>
          </a:p>
        </p:txBody>
      </p:sp>
      <p:sp>
        <p:nvSpPr>
          <p:cNvPr id="3" name="コンテンツ プレースホルダー 2"/>
          <p:cNvSpPr>
            <a:spLocks noGrp="1"/>
          </p:cNvSpPr>
          <p:nvPr>
            <p:ph idx="1"/>
          </p:nvPr>
        </p:nvSpPr>
        <p:spPr>
          <a:xfrm>
            <a:off x="457200" y="1340768"/>
            <a:ext cx="8077200" cy="4176464"/>
          </a:xfrm>
        </p:spPr>
        <p:txBody>
          <a:bodyPr/>
          <a:lstStyle/>
          <a:p>
            <a:r>
              <a:rPr lang="en-US" altLang="ja-JP" dirty="0" smtClean="0"/>
              <a:t>Test case automatic generation</a:t>
            </a:r>
          </a:p>
          <a:p>
            <a:pPr lvl="1"/>
            <a:r>
              <a:rPr kumimoji="1" lang="en-US" altLang="ja-JP" dirty="0" smtClean="0"/>
              <a:t>The function which generates automatically the test input signal which fills the model coverage of a Simulink control model</a:t>
            </a:r>
          </a:p>
          <a:p>
            <a:r>
              <a:rPr lang="en-US" altLang="ja-JP" dirty="0" smtClean="0"/>
              <a:t>Property proving</a:t>
            </a:r>
          </a:p>
          <a:p>
            <a:pPr lvl="1"/>
            <a:r>
              <a:rPr lang="en-US" altLang="ja-JP" dirty="0" smtClean="0"/>
              <a:t>The function to verify that property you specified by a logical expression is always identical to the controller model for every time series input(s).</a:t>
            </a:r>
          </a:p>
          <a:p>
            <a:pPr marL="400050"/>
            <a:r>
              <a:rPr lang="en-US" altLang="ja-JP" dirty="0" smtClean="0"/>
              <a:t>Design error detection</a:t>
            </a:r>
          </a:p>
          <a:p>
            <a:pPr lvl="1"/>
            <a:r>
              <a:rPr kumimoji="1" lang="en-US" altLang="ja-JP" dirty="0" smtClean="0"/>
              <a:t>The function to verify that no run-time errors such as divide-by-zero or overflow can be occurred in a model.</a:t>
            </a:r>
            <a:endParaRPr kumimoji="1" lang="ja-JP" altLang="en-US" dirty="0"/>
          </a:p>
        </p:txBody>
      </p:sp>
      <p:sp>
        <p:nvSpPr>
          <p:cNvPr id="4" name="テキスト ボックス 3"/>
          <p:cNvSpPr txBox="1"/>
          <p:nvPr/>
        </p:nvSpPr>
        <p:spPr>
          <a:xfrm>
            <a:off x="601579" y="6077327"/>
            <a:ext cx="7380896"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 Simulink Design Verifier  :   Often abbreviated as SLDV.</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2890250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smtClean="0"/>
              <a:t>Model coverage analysis</a:t>
            </a:r>
            <a:endParaRPr kumimoji="1" lang="ja-JP" altLang="en-US" dirty="0"/>
          </a:p>
        </p:txBody>
      </p:sp>
      <p:sp>
        <p:nvSpPr>
          <p:cNvPr id="2" name="テキスト ボックス 1"/>
          <p:cNvSpPr txBox="1"/>
          <p:nvPr/>
        </p:nvSpPr>
        <p:spPr>
          <a:xfrm>
            <a:off x="4211952" y="6129360"/>
            <a:ext cx="4043094"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Exercise folder:   03_ModelCoverage</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969612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23850" y="332656"/>
            <a:ext cx="5803900" cy="609600"/>
          </a:xfrm>
          <a:noFill/>
        </p:spPr>
        <p:txBody>
          <a:bodyPr/>
          <a:lstStyle/>
          <a:p>
            <a:r>
              <a:rPr lang="en-US" altLang="ja-JP" sz="2400" smtClean="0"/>
              <a:t>The outline of the measurement function of model coverage</a:t>
            </a:r>
            <a:endParaRPr lang="en-US" altLang="ja-JP" sz="2400" dirty="0"/>
          </a:p>
        </p:txBody>
      </p:sp>
      <p:sp>
        <p:nvSpPr>
          <p:cNvPr id="16387" name="AutoShape 3"/>
          <p:cNvSpPr>
            <a:spLocks noChangeArrowheads="1"/>
          </p:cNvSpPr>
          <p:nvPr/>
        </p:nvSpPr>
        <p:spPr bwMode="auto">
          <a:xfrm>
            <a:off x="6227763" y="2290763"/>
            <a:ext cx="2376487" cy="574675"/>
          </a:xfrm>
          <a:prstGeom prst="horizontalScroll">
            <a:avLst>
              <a:gd name="adj" fmla="val 12500"/>
            </a:avLst>
          </a:prstGeom>
          <a:solidFill>
            <a:srgbClr val="FFFF99"/>
          </a:solidFill>
          <a:ln w="9525">
            <a:solidFill>
              <a:schemeClr val="tx1"/>
            </a:solidFill>
            <a:round/>
            <a:headEnd/>
            <a:tailEnd/>
          </a:ln>
          <a:effectLst/>
        </p:spPr>
        <p:txBody>
          <a:bodyPr wrap="square" anchor="ctr"/>
          <a:lstStyle/>
          <a:p>
            <a:pPr eaLnBrk="1" hangingPunct="1"/>
            <a:r>
              <a:rPr lang="en-US" altLang="ja-JP" sz="2000" b="1" smtClean="0">
                <a:latin typeface="Arial" charset="0"/>
              </a:rPr>
              <a:t>Coverage report</a:t>
            </a:r>
            <a:endParaRPr lang="ja-JP" altLang="en-US" sz="2000" b="1">
              <a:latin typeface="Arial" charset="0"/>
            </a:endParaRPr>
          </a:p>
        </p:txBody>
      </p:sp>
      <p:grpSp>
        <p:nvGrpSpPr>
          <p:cNvPr id="2" name="Group 4"/>
          <p:cNvGrpSpPr>
            <a:grpSpLocks/>
          </p:cNvGrpSpPr>
          <p:nvPr/>
        </p:nvGrpSpPr>
        <p:grpSpPr bwMode="auto">
          <a:xfrm>
            <a:off x="323850" y="3789363"/>
            <a:ext cx="2232025" cy="3100387"/>
            <a:chOff x="113" y="1253"/>
            <a:chExt cx="1406" cy="1953"/>
          </a:xfrm>
        </p:grpSpPr>
        <p:sp>
          <p:nvSpPr>
            <p:cNvPr id="16389" name="Rectangle 5"/>
            <p:cNvSpPr>
              <a:spLocks noChangeArrowheads="1"/>
            </p:cNvSpPr>
            <p:nvPr/>
          </p:nvSpPr>
          <p:spPr bwMode="auto">
            <a:xfrm>
              <a:off x="295" y="2799"/>
              <a:ext cx="756" cy="407"/>
            </a:xfrm>
            <a:prstGeom prst="rect">
              <a:avLst/>
            </a:prstGeom>
            <a:noFill/>
            <a:ln w="9525">
              <a:noFill/>
              <a:miter lim="800000"/>
              <a:headEnd/>
              <a:tailEnd/>
            </a:ln>
            <a:effectLst/>
          </p:spPr>
          <p:txBody>
            <a:bodyPr wrap="square">
              <a:spAutoFit/>
            </a:bodyPr>
            <a:lstStyle/>
            <a:p>
              <a:pPr algn="l" eaLnBrk="1" hangingPunct="1"/>
              <a:r>
                <a:rPr lang="en-US" altLang="ja-JP" sz="1800" b="1" smtClean="0">
                  <a:latin typeface="Arial" charset="0"/>
                </a:rPr>
                <a:t>Test signal</a:t>
              </a:r>
              <a:endParaRPr lang="ja-JP" altLang="en-US" sz="1800" b="1">
                <a:latin typeface="Arial" charset="0"/>
              </a:endParaRPr>
            </a:p>
          </p:txBody>
        </p:sp>
        <p:sp>
          <p:nvSpPr>
            <p:cNvPr id="16390" name="AutoShape 6"/>
            <p:cNvSpPr>
              <a:spLocks noChangeArrowheads="1"/>
            </p:cNvSpPr>
            <p:nvPr/>
          </p:nvSpPr>
          <p:spPr bwMode="auto">
            <a:xfrm>
              <a:off x="295" y="1389"/>
              <a:ext cx="576" cy="576"/>
            </a:xfrm>
            <a:prstGeom prst="foldedCorner">
              <a:avLst>
                <a:gd name="adj" fmla="val 12500"/>
              </a:avLst>
            </a:prstGeom>
            <a:solidFill>
              <a:schemeClr val="accent1"/>
            </a:solidFill>
            <a:ln w="9525">
              <a:solidFill>
                <a:schemeClr val="tx1"/>
              </a:solidFill>
              <a:round/>
              <a:headEnd/>
              <a:tailEnd/>
            </a:ln>
            <a:effectLst/>
          </p:spPr>
          <p:txBody>
            <a:bodyPr wrap="square" anchor="ctr"/>
            <a:lstStyle/>
            <a:p>
              <a:pPr eaLnBrk="1" hangingPunct="1"/>
              <a:endParaRPr lang="ja-JP" altLang="ja-JP" sz="2400" b="1">
                <a:latin typeface="Arial" charset="0"/>
              </a:endParaRPr>
            </a:p>
          </p:txBody>
        </p:sp>
        <p:sp>
          <p:nvSpPr>
            <p:cNvPr id="16391" name="AutoShape 7"/>
            <p:cNvSpPr>
              <a:spLocks noChangeArrowheads="1"/>
            </p:cNvSpPr>
            <p:nvPr/>
          </p:nvSpPr>
          <p:spPr bwMode="auto">
            <a:xfrm>
              <a:off x="476" y="1661"/>
              <a:ext cx="576" cy="576"/>
            </a:xfrm>
            <a:prstGeom prst="foldedCorner">
              <a:avLst>
                <a:gd name="adj" fmla="val 12500"/>
              </a:avLst>
            </a:prstGeom>
            <a:solidFill>
              <a:schemeClr val="accent1"/>
            </a:solidFill>
            <a:ln w="9525">
              <a:solidFill>
                <a:schemeClr val="tx1"/>
              </a:solidFill>
              <a:round/>
              <a:headEnd/>
              <a:tailEnd/>
            </a:ln>
            <a:effectLst/>
          </p:spPr>
          <p:txBody>
            <a:bodyPr wrap="square" anchor="ctr"/>
            <a:lstStyle/>
            <a:p>
              <a:endParaRPr lang="ja-JP" altLang="en-US"/>
            </a:p>
          </p:txBody>
        </p:sp>
        <p:sp>
          <p:nvSpPr>
            <p:cNvPr id="16392" name="AutoShape 8"/>
            <p:cNvSpPr>
              <a:spLocks noChangeArrowheads="1"/>
            </p:cNvSpPr>
            <p:nvPr/>
          </p:nvSpPr>
          <p:spPr bwMode="auto">
            <a:xfrm>
              <a:off x="657" y="1888"/>
              <a:ext cx="576" cy="576"/>
            </a:xfrm>
            <a:prstGeom prst="foldedCorner">
              <a:avLst>
                <a:gd name="adj" fmla="val 12500"/>
              </a:avLst>
            </a:prstGeom>
            <a:solidFill>
              <a:schemeClr val="accent1"/>
            </a:solidFill>
            <a:ln w="9525">
              <a:solidFill>
                <a:schemeClr val="tx1"/>
              </a:solidFill>
              <a:round/>
              <a:headEnd/>
              <a:tailEnd/>
            </a:ln>
            <a:effectLst/>
          </p:spPr>
          <p:txBody>
            <a:bodyPr wrap="square" anchor="ctr"/>
            <a:lstStyle/>
            <a:p>
              <a:endParaRPr lang="ja-JP" altLang="en-US"/>
            </a:p>
          </p:txBody>
        </p:sp>
        <p:sp>
          <p:nvSpPr>
            <p:cNvPr id="16393" name="AutoShape 9"/>
            <p:cNvSpPr>
              <a:spLocks noChangeArrowheads="1"/>
            </p:cNvSpPr>
            <p:nvPr/>
          </p:nvSpPr>
          <p:spPr bwMode="auto">
            <a:xfrm>
              <a:off x="839" y="2115"/>
              <a:ext cx="576" cy="576"/>
            </a:xfrm>
            <a:prstGeom prst="foldedCorner">
              <a:avLst>
                <a:gd name="adj" fmla="val 12500"/>
              </a:avLst>
            </a:prstGeom>
            <a:solidFill>
              <a:schemeClr val="accent1"/>
            </a:solidFill>
            <a:ln w="9525">
              <a:solidFill>
                <a:schemeClr val="tx1"/>
              </a:solidFill>
              <a:round/>
              <a:headEnd/>
              <a:tailEnd/>
            </a:ln>
            <a:effectLst/>
          </p:spPr>
          <p:txBody>
            <a:bodyPr wrap="square" anchor="ctr"/>
            <a:lstStyle/>
            <a:p>
              <a:endParaRPr lang="ja-JP" altLang="en-US"/>
            </a:p>
          </p:txBody>
        </p:sp>
        <p:sp>
          <p:nvSpPr>
            <p:cNvPr id="16394" name="Text Box 10"/>
            <p:cNvSpPr txBox="1">
              <a:spLocks noChangeArrowheads="1"/>
            </p:cNvSpPr>
            <p:nvPr/>
          </p:nvSpPr>
          <p:spPr bwMode="auto">
            <a:xfrm>
              <a:off x="385" y="1480"/>
              <a:ext cx="358" cy="192"/>
            </a:xfrm>
            <a:prstGeom prst="rect">
              <a:avLst/>
            </a:prstGeom>
            <a:noFill/>
            <a:ln w="9525">
              <a:noFill/>
              <a:miter lim="800000"/>
              <a:headEnd/>
              <a:tailEnd/>
            </a:ln>
            <a:effectLst/>
          </p:spPr>
          <p:txBody>
            <a:bodyPr wrap="square">
              <a:spAutoFit/>
            </a:bodyPr>
            <a:lstStyle/>
            <a:p>
              <a:pPr algn="l" eaLnBrk="1" hangingPunct="1"/>
              <a:r>
                <a:rPr lang="en-US" altLang="ja-JP" sz="1400" smtClean="0">
                  <a:latin typeface="Arial" charset="0"/>
                </a:rPr>
                <a:t>test1</a:t>
              </a:r>
              <a:endParaRPr lang="en-US" altLang="ja-JP" sz="1400">
                <a:latin typeface="Arial" charset="0"/>
              </a:endParaRPr>
            </a:p>
          </p:txBody>
        </p:sp>
        <p:sp>
          <p:nvSpPr>
            <p:cNvPr id="16395" name="Text Box 11"/>
            <p:cNvSpPr txBox="1">
              <a:spLocks noChangeArrowheads="1"/>
            </p:cNvSpPr>
            <p:nvPr/>
          </p:nvSpPr>
          <p:spPr bwMode="auto">
            <a:xfrm>
              <a:off x="612" y="1706"/>
              <a:ext cx="358" cy="192"/>
            </a:xfrm>
            <a:prstGeom prst="rect">
              <a:avLst/>
            </a:prstGeom>
            <a:noFill/>
            <a:ln w="9525">
              <a:noFill/>
              <a:miter lim="800000"/>
              <a:headEnd/>
              <a:tailEnd/>
            </a:ln>
            <a:effectLst/>
          </p:spPr>
          <p:txBody>
            <a:bodyPr wrap="square">
              <a:spAutoFit/>
            </a:bodyPr>
            <a:lstStyle/>
            <a:p>
              <a:pPr algn="l" eaLnBrk="1" hangingPunct="1"/>
              <a:r>
                <a:rPr lang="en-US" altLang="ja-JP" sz="1400" smtClean="0">
                  <a:latin typeface="Arial" charset="0"/>
                </a:rPr>
                <a:t>test2</a:t>
              </a:r>
              <a:endParaRPr lang="en-US" altLang="ja-JP" sz="1400">
                <a:latin typeface="Arial" charset="0"/>
              </a:endParaRPr>
            </a:p>
          </p:txBody>
        </p:sp>
        <p:sp>
          <p:nvSpPr>
            <p:cNvPr id="16396" name="Text Box 12"/>
            <p:cNvSpPr txBox="1">
              <a:spLocks noChangeArrowheads="1"/>
            </p:cNvSpPr>
            <p:nvPr/>
          </p:nvSpPr>
          <p:spPr bwMode="auto">
            <a:xfrm>
              <a:off x="793" y="1933"/>
              <a:ext cx="358" cy="192"/>
            </a:xfrm>
            <a:prstGeom prst="rect">
              <a:avLst/>
            </a:prstGeom>
            <a:noFill/>
            <a:ln w="9525">
              <a:noFill/>
              <a:miter lim="800000"/>
              <a:headEnd/>
              <a:tailEnd/>
            </a:ln>
            <a:effectLst/>
          </p:spPr>
          <p:txBody>
            <a:bodyPr wrap="square">
              <a:spAutoFit/>
            </a:bodyPr>
            <a:lstStyle/>
            <a:p>
              <a:pPr algn="l" eaLnBrk="1" hangingPunct="1"/>
              <a:r>
                <a:rPr lang="en-US" altLang="ja-JP" sz="1400" smtClean="0">
                  <a:latin typeface="Arial" charset="0"/>
                </a:rPr>
                <a:t>test3</a:t>
              </a:r>
              <a:endParaRPr lang="en-US" altLang="ja-JP" sz="1400">
                <a:latin typeface="Arial" charset="0"/>
              </a:endParaRPr>
            </a:p>
          </p:txBody>
        </p:sp>
        <p:sp>
          <p:nvSpPr>
            <p:cNvPr id="16397" name="Text Box 13"/>
            <p:cNvSpPr txBox="1">
              <a:spLocks noChangeArrowheads="1"/>
            </p:cNvSpPr>
            <p:nvPr/>
          </p:nvSpPr>
          <p:spPr bwMode="auto">
            <a:xfrm>
              <a:off x="975" y="2160"/>
              <a:ext cx="358" cy="192"/>
            </a:xfrm>
            <a:prstGeom prst="rect">
              <a:avLst/>
            </a:prstGeom>
            <a:noFill/>
            <a:ln w="9525">
              <a:noFill/>
              <a:miter lim="800000"/>
              <a:headEnd/>
              <a:tailEnd/>
            </a:ln>
            <a:effectLst/>
          </p:spPr>
          <p:txBody>
            <a:bodyPr wrap="square">
              <a:spAutoFit/>
            </a:bodyPr>
            <a:lstStyle/>
            <a:p>
              <a:pPr algn="l" eaLnBrk="1" hangingPunct="1"/>
              <a:r>
                <a:rPr lang="en-US" altLang="ja-JP" sz="1400" smtClean="0">
                  <a:latin typeface="Arial" charset="0"/>
                </a:rPr>
                <a:t>test4</a:t>
              </a:r>
              <a:endParaRPr lang="en-US" altLang="ja-JP" sz="1400">
                <a:latin typeface="Arial" charset="0"/>
              </a:endParaRPr>
            </a:p>
          </p:txBody>
        </p:sp>
        <p:sp>
          <p:nvSpPr>
            <p:cNvPr id="16398" name="Rectangle 14"/>
            <p:cNvSpPr>
              <a:spLocks noChangeArrowheads="1"/>
            </p:cNvSpPr>
            <p:nvPr/>
          </p:nvSpPr>
          <p:spPr bwMode="auto">
            <a:xfrm>
              <a:off x="113" y="1253"/>
              <a:ext cx="1406" cy="1497"/>
            </a:xfrm>
            <a:prstGeom prst="rect">
              <a:avLst/>
            </a:prstGeom>
            <a:noFill/>
            <a:ln w="15875">
              <a:solidFill>
                <a:schemeClr val="tx1"/>
              </a:solidFill>
              <a:miter lim="800000"/>
              <a:headEnd/>
              <a:tailEnd/>
            </a:ln>
            <a:effectLst/>
          </p:spPr>
          <p:txBody>
            <a:bodyPr wrap="square" anchor="ctr"/>
            <a:lstStyle/>
            <a:p>
              <a:endParaRPr lang="ja-JP" altLang="en-US"/>
            </a:p>
          </p:txBody>
        </p:sp>
      </p:grpSp>
      <p:pic>
        <p:nvPicPr>
          <p:cNvPr id="16399" name="Picture 15"/>
          <p:cNvPicPr preferRelativeResize="0">
            <a:picLocks noChangeAspect="1" noChangeArrowheads="1"/>
          </p:cNvPicPr>
          <p:nvPr/>
        </p:nvPicPr>
        <p:blipFill>
          <a:blip r:embed="rId4" cstate="print"/>
          <a:srcRect/>
          <a:stretch>
            <a:fillRect/>
          </a:stretch>
        </p:blipFill>
        <p:spPr bwMode="auto">
          <a:xfrm>
            <a:off x="6300788" y="2938463"/>
            <a:ext cx="2119312" cy="931862"/>
          </a:xfrm>
          <a:prstGeom prst="rect">
            <a:avLst/>
          </a:prstGeom>
          <a:noFill/>
          <a:ln w="6350" algn="ctr">
            <a:solidFill>
              <a:schemeClr val="tx1"/>
            </a:solidFill>
            <a:miter lim="800000"/>
            <a:headEnd/>
            <a:tailEnd/>
          </a:ln>
          <a:effectLst/>
        </p:spPr>
      </p:pic>
      <p:sp>
        <p:nvSpPr>
          <p:cNvPr id="16400" name="Text Box 16"/>
          <p:cNvSpPr txBox="1">
            <a:spLocks noChangeArrowheads="1"/>
          </p:cNvSpPr>
          <p:nvPr/>
        </p:nvSpPr>
        <p:spPr bwMode="auto">
          <a:xfrm>
            <a:off x="467544" y="1124744"/>
            <a:ext cx="7632848" cy="1944687"/>
          </a:xfrm>
          <a:prstGeom prst="rect">
            <a:avLst/>
          </a:prstGeom>
          <a:noFill/>
          <a:ln w="9525">
            <a:noFill/>
            <a:miter lim="800000"/>
            <a:headEnd/>
            <a:tailEnd/>
          </a:ln>
          <a:effectLst/>
        </p:spPr>
        <p:txBody>
          <a:bodyPr wrap="square"/>
          <a:lstStyle/>
          <a:p>
            <a:pPr algn="l" eaLnBrk="1" hangingPunct="1"/>
            <a:r>
              <a:rPr lang="en-US" altLang="ja-JP" sz="2400" smtClean="0"/>
              <a:t>It is possible to measure the model coverage at the time of a simulation by using the function of Simulink Verification and Validation.</a:t>
            </a:r>
            <a:endParaRPr lang="ja-JP" altLang="en-US" sz="2400" dirty="0"/>
          </a:p>
        </p:txBody>
      </p:sp>
      <p:graphicFrame>
        <p:nvGraphicFramePr>
          <p:cNvPr id="16401" name="Object 17"/>
          <p:cNvGraphicFramePr>
            <a:graphicFrameLocks noChangeAspect="1"/>
          </p:cNvGraphicFramePr>
          <p:nvPr/>
        </p:nvGraphicFramePr>
        <p:xfrm>
          <a:off x="6300788" y="4019550"/>
          <a:ext cx="2171700" cy="2344738"/>
        </p:xfrm>
        <a:graphic>
          <a:graphicData uri="http://schemas.openxmlformats.org/presentationml/2006/ole">
            <mc:AlternateContent xmlns:mc="http://schemas.openxmlformats.org/markup-compatibility/2006">
              <mc:Choice xmlns:v="urn:schemas-microsoft-com:vml" Requires="v">
                <p:oleObj spid="_x0000_s3310" name="ビットマップ イメージ" r:id="rId5" imgW="5009524" imgH="5409524" progId="PBrush">
                  <p:embed/>
                </p:oleObj>
              </mc:Choice>
              <mc:Fallback>
                <p:oleObj name="ビットマップ イメージ" r:id="rId5" imgW="5009524" imgH="5409524" progId="PBrush">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4019550"/>
                        <a:ext cx="2171700" cy="23447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2" name="Text Box 18"/>
          <p:cNvSpPr txBox="1">
            <a:spLocks noChangeArrowheads="1"/>
          </p:cNvSpPr>
          <p:nvPr/>
        </p:nvSpPr>
        <p:spPr bwMode="auto">
          <a:xfrm>
            <a:off x="6804025" y="2938463"/>
            <a:ext cx="1608138" cy="336550"/>
          </a:xfrm>
          <a:prstGeom prst="rect">
            <a:avLst/>
          </a:prstGeom>
          <a:solidFill>
            <a:srgbClr val="FFFF99"/>
          </a:solidFill>
          <a:ln w="22225">
            <a:noFill/>
            <a:miter lim="800000"/>
            <a:headEnd/>
            <a:tailEnd/>
          </a:ln>
          <a:effectLst/>
        </p:spPr>
        <p:txBody>
          <a:bodyPr wrap="square" lIns="36000" rIns="36000">
            <a:spAutoFit/>
          </a:bodyPr>
          <a:lstStyle/>
          <a:p>
            <a:pPr algn="l" eaLnBrk="1" hangingPunct="1"/>
            <a:r>
              <a:rPr kumimoji="1" lang="en-US" altLang="ja-JP" sz="1600" smtClean="0">
                <a:latin typeface="Arial" charset="0"/>
              </a:rPr>
              <a:t>Subsystem unit</a:t>
            </a:r>
            <a:endParaRPr kumimoji="1" lang="ja-JP" altLang="en-US" sz="1600">
              <a:latin typeface="Arial" charset="0"/>
            </a:endParaRPr>
          </a:p>
        </p:txBody>
      </p:sp>
      <p:sp>
        <p:nvSpPr>
          <p:cNvPr id="16403" name="Text Box 19"/>
          <p:cNvSpPr txBox="1">
            <a:spLocks noChangeArrowheads="1"/>
          </p:cNvSpPr>
          <p:nvPr/>
        </p:nvSpPr>
        <p:spPr bwMode="auto">
          <a:xfrm>
            <a:off x="7019925" y="4379913"/>
            <a:ext cx="1350963" cy="830997"/>
          </a:xfrm>
          <a:prstGeom prst="rect">
            <a:avLst/>
          </a:prstGeom>
          <a:solidFill>
            <a:srgbClr val="FFFF99"/>
          </a:solidFill>
          <a:ln w="22225">
            <a:noFill/>
            <a:miter lim="800000"/>
            <a:headEnd/>
            <a:tailEnd/>
          </a:ln>
          <a:effectLst/>
        </p:spPr>
        <p:txBody>
          <a:bodyPr wrap="square" lIns="36000" rIns="36000">
            <a:spAutoFit/>
          </a:bodyPr>
          <a:lstStyle/>
          <a:p>
            <a:pPr algn="l" eaLnBrk="1" hangingPunct="1"/>
            <a:r>
              <a:rPr kumimoji="1" lang="en-US" altLang="ja-JP" sz="1600" smtClean="0">
                <a:latin typeface="Arial" charset="0"/>
              </a:rPr>
              <a:t>They are details the whole block.</a:t>
            </a:r>
            <a:endParaRPr kumimoji="1" lang="ja-JP" altLang="en-US" sz="1600">
              <a:latin typeface="Arial" charset="0"/>
            </a:endParaRPr>
          </a:p>
        </p:txBody>
      </p:sp>
      <p:graphicFrame>
        <p:nvGraphicFramePr>
          <p:cNvPr id="16404" name="Object 20"/>
          <p:cNvGraphicFramePr>
            <a:graphicFrameLocks noChangeAspect="1"/>
          </p:cNvGraphicFramePr>
          <p:nvPr/>
        </p:nvGraphicFramePr>
        <p:xfrm>
          <a:off x="2843213" y="3789363"/>
          <a:ext cx="3025775" cy="2363787"/>
        </p:xfrm>
        <a:graphic>
          <a:graphicData uri="http://schemas.openxmlformats.org/presentationml/2006/ole">
            <mc:AlternateContent xmlns:mc="http://schemas.openxmlformats.org/markup-compatibility/2006">
              <mc:Choice xmlns:v="urn:schemas-microsoft-com:vml" Requires="v">
                <p:oleObj spid="_x0000_s3311" name="ビットマップ イメージ" r:id="rId7" imgW="3742857" imgH="2924583" progId="PBrush">
                  <p:embed/>
                </p:oleObj>
              </mc:Choice>
              <mc:Fallback>
                <p:oleObj name="ビットマップ イメージ" r:id="rId7" imgW="3742857" imgH="2924583" progId="PBrush">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3789363"/>
                        <a:ext cx="3025775" cy="23637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21"/>
          <p:cNvGrpSpPr>
            <a:grpSpLocks/>
          </p:cNvGrpSpPr>
          <p:nvPr/>
        </p:nvGrpSpPr>
        <p:grpSpPr bwMode="auto">
          <a:xfrm>
            <a:off x="3209925" y="4424363"/>
            <a:ext cx="2281238" cy="677862"/>
            <a:chOff x="2022" y="2787"/>
            <a:chExt cx="1437" cy="427"/>
          </a:xfrm>
        </p:grpSpPr>
        <p:sp>
          <p:nvSpPr>
            <p:cNvPr id="16406" name="Freeform 22"/>
            <p:cNvSpPr>
              <a:spLocks/>
            </p:cNvSpPr>
            <p:nvPr/>
          </p:nvSpPr>
          <p:spPr bwMode="auto">
            <a:xfrm>
              <a:off x="2676" y="2795"/>
              <a:ext cx="783" cy="228"/>
            </a:xfrm>
            <a:custGeom>
              <a:avLst/>
              <a:gdLst/>
              <a:ahLst/>
              <a:cxnLst>
                <a:cxn ang="0">
                  <a:pos x="0" y="0"/>
                </a:cxn>
                <a:cxn ang="0">
                  <a:pos x="432" y="0"/>
                </a:cxn>
                <a:cxn ang="0">
                  <a:pos x="435" y="228"/>
                </a:cxn>
                <a:cxn ang="0">
                  <a:pos x="783" y="228"/>
                </a:cxn>
              </a:cxnLst>
              <a:rect l="0" t="0" r="r" b="b"/>
              <a:pathLst>
                <a:path w="783" h="228">
                  <a:moveTo>
                    <a:pt x="0" y="0"/>
                  </a:moveTo>
                  <a:lnTo>
                    <a:pt x="432" y="0"/>
                  </a:lnTo>
                  <a:lnTo>
                    <a:pt x="435" y="228"/>
                  </a:lnTo>
                  <a:lnTo>
                    <a:pt x="783" y="228"/>
                  </a:lnTo>
                </a:path>
              </a:pathLst>
            </a:custGeom>
            <a:noFill/>
            <a:ln w="38100">
              <a:solidFill>
                <a:srgbClr val="FF0000"/>
              </a:solidFill>
              <a:round/>
              <a:headEnd type="none" w="med" len="med"/>
              <a:tailEnd type="triangle" w="med" len="med"/>
            </a:ln>
            <a:effectLst/>
          </p:spPr>
          <p:txBody>
            <a:bodyPr/>
            <a:lstStyle/>
            <a:p>
              <a:endParaRPr lang="ja-JP" altLang="en-US"/>
            </a:p>
          </p:txBody>
        </p:sp>
        <p:sp>
          <p:nvSpPr>
            <p:cNvPr id="16407" name="Text Box 23"/>
            <p:cNvSpPr txBox="1">
              <a:spLocks noChangeArrowheads="1"/>
            </p:cNvSpPr>
            <p:nvPr/>
          </p:nvSpPr>
          <p:spPr bwMode="auto">
            <a:xfrm>
              <a:off x="2699" y="2923"/>
              <a:ext cx="178" cy="192"/>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1</a:t>
              </a:r>
              <a:endParaRPr kumimoji="1" lang="en-US" altLang="ja-JP" sz="1400">
                <a:latin typeface="Arial" charset="0"/>
              </a:endParaRPr>
            </a:p>
          </p:txBody>
        </p:sp>
        <p:sp>
          <p:nvSpPr>
            <p:cNvPr id="16408" name="Text Box 24"/>
            <p:cNvSpPr txBox="1">
              <a:spLocks noChangeArrowheads="1"/>
            </p:cNvSpPr>
            <p:nvPr/>
          </p:nvSpPr>
          <p:spPr bwMode="auto">
            <a:xfrm>
              <a:off x="2022" y="2787"/>
              <a:ext cx="178" cy="192"/>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1</a:t>
              </a:r>
              <a:endParaRPr kumimoji="1" lang="en-US" altLang="ja-JP" sz="1400">
                <a:latin typeface="Arial" charset="0"/>
              </a:endParaRPr>
            </a:p>
          </p:txBody>
        </p:sp>
        <p:sp>
          <p:nvSpPr>
            <p:cNvPr id="16409" name="Text Box 25"/>
            <p:cNvSpPr txBox="1">
              <a:spLocks noChangeArrowheads="1"/>
            </p:cNvSpPr>
            <p:nvPr/>
          </p:nvSpPr>
          <p:spPr bwMode="auto">
            <a:xfrm>
              <a:off x="2022" y="3022"/>
              <a:ext cx="178" cy="192"/>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1</a:t>
              </a:r>
              <a:endParaRPr kumimoji="1" lang="en-US" altLang="ja-JP" sz="1400">
                <a:latin typeface="Arial" charset="0"/>
              </a:endParaRPr>
            </a:p>
          </p:txBody>
        </p:sp>
      </p:grpSp>
      <p:sp>
        <p:nvSpPr>
          <p:cNvPr id="16412" name="AutoShape 28"/>
          <p:cNvSpPr>
            <a:spLocks noChangeArrowheads="1"/>
          </p:cNvSpPr>
          <p:nvPr/>
        </p:nvSpPr>
        <p:spPr bwMode="auto">
          <a:xfrm>
            <a:off x="2216150" y="6063070"/>
            <a:ext cx="3994150" cy="777061"/>
          </a:xfrm>
          <a:prstGeom prst="horizontalScroll">
            <a:avLst>
              <a:gd name="adj" fmla="val 12500"/>
            </a:avLst>
          </a:prstGeom>
          <a:solidFill>
            <a:srgbClr val="FFFF99"/>
          </a:solidFill>
          <a:ln w="9525">
            <a:solidFill>
              <a:schemeClr val="tx1"/>
            </a:solidFill>
            <a:round/>
            <a:headEnd/>
            <a:tailEnd/>
          </a:ln>
          <a:effectLst/>
        </p:spPr>
        <p:txBody>
          <a:bodyPr wrap="square" anchor="ctr">
            <a:spAutoFit/>
          </a:bodyPr>
          <a:lstStyle/>
          <a:p>
            <a:pPr eaLnBrk="1" hangingPunct="1"/>
            <a:r>
              <a:rPr lang="en-US" altLang="ja-JP" sz="1600" b="1" smtClean="0">
                <a:latin typeface="Arial" charset="0"/>
              </a:rPr>
              <a:t>It is measured whether all branches in a model were performed.</a:t>
            </a:r>
            <a:endParaRPr lang="ja-JP" altLang="en-US" sz="1600" b="1">
              <a:latin typeface="Arial" charset="0"/>
            </a:endParaRPr>
          </a:p>
        </p:txBody>
      </p:sp>
      <p:sp>
        <p:nvSpPr>
          <p:cNvPr id="16413" name="Freeform 29"/>
          <p:cNvSpPr>
            <a:spLocks/>
          </p:cNvSpPr>
          <p:nvPr/>
        </p:nvSpPr>
        <p:spPr bwMode="auto">
          <a:xfrm>
            <a:off x="3132138" y="5070475"/>
            <a:ext cx="2376487" cy="938213"/>
          </a:xfrm>
          <a:custGeom>
            <a:avLst/>
            <a:gdLst/>
            <a:ahLst/>
            <a:cxnLst>
              <a:cxn ang="0">
                <a:pos x="0" y="591"/>
              </a:cxn>
              <a:cxn ang="0">
                <a:pos x="787" y="588"/>
              </a:cxn>
              <a:cxn ang="0">
                <a:pos x="787" y="186"/>
              </a:cxn>
              <a:cxn ang="0">
                <a:pos x="1108" y="186"/>
              </a:cxn>
              <a:cxn ang="0">
                <a:pos x="1111" y="0"/>
              </a:cxn>
              <a:cxn ang="0">
                <a:pos x="1497" y="1"/>
              </a:cxn>
            </a:cxnLst>
            <a:rect l="0" t="0" r="r" b="b"/>
            <a:pathLst>
              <a:path w="1497" h="591">
                <a:moveTo>
                  <a:pt x="0" y="591"/>
                </a:moveTo>
                <a:lnTo>
                  <a:pt x="787" y="588"/>
                </a:lnTo>
                <a:lnTo>
                  <a:pt x="787" y="186"/>
                </a:lnTo>
                <a:lnTo>
                  <a:pt x="1108" y="186"/>
                </a:lnTo>
                <a:lnTo>
                  <a:pt x="1111" y="0"/>
                </a:lnTo>
                <a:lnTo>
                  <a:pt x="1497" y="1"/>
                </a:lnTo>
              </a:path>
            </a:pathLst>
          </a:custGeom>
          <a:noFill/>
          <a:ln w="38100">
            <a:solidFill>
              <a:srgbClr val="0000FF"/>
            </a:solidFill>
            <a:round/>
            <a:headEnd type="none" w="med" len="med"/>
            <a:tailEnd type="triangle" w="med" len="med"/>
          </a:ln>
          <a:effectLst/>
        </p:spPr>
        <p:txBody>
          <a:bodyPr/>
          <a:lstStyle/>
          <a:p>
            <a:endParaRPr lang="ja-JP" altLang="en-US"/>
          </a:p>
        </p:txBody>
      </p:sp>
      <p:sp>
        <p:nvSpPr>
          <p:cNvPr id="16414" name="Text Box 30"/>
          <p:cNvSpPr txBox="1">
            <a:spLocks noChangeArrowheads="1"/>
          </p:cNvSpPr>
          <p:nvPr/>
        </p:nvSpPr>
        <p:spPr bwMode="auto">
          <a:xfrm>
            <a:off x="4284663" y="4652963"/>
            <a:ext cx="282575" cy="304800"/>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0</a:t>
            </a:r>
            <a:endParaRPr kumimoji="1" lang="en-US" altLang="ja-JP" sz="1400">
              <a:latin typeface="Arial" charset="0"/>
            </a:endParaRPr>
          </a:p>
        </p:txBody>
      </p:sp>
      <p:sp>
        <p:nvSpPr>
          <p:cNvPr id="16415" name="Text Box 31"/>
          <p:cNvSpPr txBox="1">
            <a:spLocks noChangeArrowheads="1"/>
          </p:cNvSpPr>
          <p:nvPr/>
        </p:nvSpPr>
        <p:spPr bwMode="auto">
          <a:xfrm>
            <a:off x="3209925" y="4437063"/>
            <a:ext cx="282575" cy="304800"/>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1</a:t>
            </a:r>
            <a:endParaRPr kumimoji="1" lang="en-US" altLang="ja-JP" sz="1400">
              <a:latin typeface="Arial" charset="0"/>
            </a:endParaRPr>
          </a:p>
        </p:txBody>
      </p:sp>
      <p:sp>
        <p:nvSpPr>
          <p:cNvPr id="16416" name="Text Box 32"/>
          <p:cNvSpPr txBox="1">
            <a:spLocks noChangeArrowheads="1"/>
          </p:cNvSpPr>
          <p:nvPr/>
        </p:nvSpPr>
        <p:spPr bwMode="auto">
          <a:xfrm>
            <a:off x="3209925" y="4810125"/>
            <a:ext cx="282575" cy="304800"/>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0</a:t>
            </a:r>
            <a:endParaRPr kumimoji="1" lang="en-US" altLang="ja-JP" sz="1400">
              <a:latin typeface="Arial" charset="0"/>
            </a:endParaRPr>
          </a:p>
        </p:txBody>
      </p:sp>
      <p:sp>
        <p:nvSpPr>
          <p:cNvPr id="16417" name="Text Box 33"/>
          <p:cNvSpPr txBox="1">
            <a:spLocks noChangeArrowheads="1"/>
          </p:cNvSpPr>
          <p:nvPr/>
        </p:nvSpPr>
        <p:spPr bwMode="auto">
          <a:xfrm>
            <a:off x="4433441" y="4652963"/>
            <a:ext cx="282575" cy="304800"/>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0</a:t>
            </a:r>
            <a:endParaRPr kumimoji="1" lang="en-US" altLang="ja-JP" sz="1400" dirty="0">
              <a:latin typeface="Arial" charset="0"/>
            </a:endParaRPr>
          </a:p>
        </p:txBody>
      </p:sp>
      <p:sp>
        <p:nvSpPr>
          <p:cNvPr id="16418" name="Text Box 34"/>
          <p:cNvSpPr txBox="1">
            <a:spLocks noChangeArrowheads="1"/>
          </p:cNvSpPr>
          <p:nvPr/>
        </p:nvSpPr>
        <p:spPr bwMode="auto">
          <a:xfrm>
            <a:off x="3353321" y="4437063"/>
            <a:ext cx="282575" cy="304800"/>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0</a:t>
            </a:r>
            <a:endParaRPr kumimoji="1" lang="en-US" altLang="ja-JP" sz="1400" dirty="0">
              <a:latin typeface="Arial" charset="0"/>
            </a:endParaRPr>
          </a:p>
        </p:txBody>
      </p:sp>
      <p:sp>
        <p:nvSpPr>
          <p:cNvPr id="16419" name="Text Box 35"/>
          <p:cNvSpPr txBox="1">
            <a:spLocks noChangeArrowheads="1"/>
          </p:cNvSpPr>
          <p:nvPr/>
        </p:nvSpPr>
        <p:spPr bwMode="auto">
          <a:xfrm>
            <a:off x="3353321" y="4810125"/>
            <a:ext cx="282575" cy="304800"/>
          </a:xfrm>
          <a:prstGeom prst="rect">
            <a:avLst/>
          </a:prstGeom>
          <a:noFill/>
          <a:ln w="9525">
            <a:noFill/>
            <a:miter lim="800000"/>
            <a:headEnd/>
            <a:tailEnd/>
          </a:ln>
          <a:effectLst/>
        </p:spPr>
        <p:txBody>
          <a:bodyPr wrap="square">
            <a:spAutoFit/>
          </a:bodyPr>
          <a:lstStyle/>
          <a:p>
            <a:pPr algn="l" eaLnBrk="1" hangingPunct="1"/>
            <a:r>
              <a:rPr kumimoji="1" lang="en-US" altLang="ja-JP" sz="1400" smtClean="0">
                <a:latin typeface="Arial" charset="0"/>
              </a:rPr>
              <a:t>1</a:t>
            </a:r>
            <a:endParaRPr kumimoji="1" lang="en-US" altLang="ja-JP" sz="1400" dirty="0">
              <a:latin typeface="Arial" charset="0"/>
            </a:endParaRPr>
          </a:p>
        </p:txBody>
      </p:sp>
    </p:spTree>
    <p:extLst>
      <p:ext uri="{BB962C8B-B14F-4D97-AF65-F5344CB8AC3E}">
        <p14:creationId xmlns:p14="http://schemas.microsoft.com/office/powerpoint/2010/main" val="20552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4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4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4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4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4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41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41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4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4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17"/>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164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41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41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417"/>
                                        </p:tgtEl>
                                        <p:attrNameLst>
                                          <p:attrName>style.visibility</p:attrName>
                                        </p:attrNameLst>
                                      </p:cBhvr>
                                      <p:to>
                                        <p:strVal val="hidden"/>
                                      </p:to>
                                    </p:set>
                                  </p:childTnLst>
                                </p:cTn>
                              </p:par>
                              <p:par>
                                <p:cTn id="45" presetID="1" presetClass="exit" presetSubtype="0" fill="hold" grpId="3" nodeType="withEffect">
                                  <p:stCondLst>
                                    <p:cond delay="0"/>
                                  </p:stCondLst>
                                  <p:childTnLst>
                                    <p:set>
                                      <p:cBhvr>
                                        <p:cTn id="46" dur="1" fill="hold">
                                          <p:stCondLst>
                                            <p:cond delay="0"/>
                                          </p:stCondLst>
                                        </p:cTn>
                                        <p:tgtEl>
                                          <p:spTgt spid="164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3" grpId="0" animBg="1"/>
      <p:bldP spid="16413" grpId="1" animBg="1"/>
      <p:bldP spid="16413" grpId="2" animBg="1"/>
      <p:bldP spid="16413" grpId="3" animBg="1"/>
      <p:bldP spid="16414" grpId="0"/>
      <p:bldP spid="16414" grpId="1"/>
      <p:bldP spid="16415" grpId="0"/>
      <p:bldP spid="16415" grpId="1"/>
      <p:bldP spid="16416" grpId="0"/>
      <p:bldP spid="16416" grpId="1"/>
      <p:bldP spid="16417" grpId="0"/>
      <p:bldP spid="16417" grpId="1"/>
      <p:bldP spid="16418" grpId="0"/>
      <p:bldP spid="16418" grpId="1"/>
      <p:bldP spid="16419" grpId="0"/>
      <p:bldP spid="1641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p:txBody>
          <a:bodyPr/>
          <a:lstStyle/>
          <a:p>
            <a:r>
              <a:rPr lang="en-US" altLang="ja-JP" dirty="0" smtClean="0"/>
              <a:t>Model objects that receive model coverage</a:t>
            </a:r>
            <a:endParaRPr lang="ja-JP" altLang="en-US" dirty="0"/>
          </a:p>
        </p:txBody>
      </p:sp>
      <p:sp>
        <p:nvSpPr>
          <p:cNvPr id="3076" name="Rectangle 4"/>
          <p:cNvSpPr>
            <a:spLocks noGrp="1" noChangeArrowheads="1"/>
          </p:cNvSpPr>
          <p:nvPr>
            <p:ph idx="1"/>
          </p:nvPr>
        </p:nvSpPr>
        <p:spPr>
          <a:xfrm>
            <a:off x="539553" y="1196753"/>
            <a:ext cx="8280920" cy="864096"/>
          </a:xfrm>
        </p:spPr>
        <p:txBody>
          <a:bodyPr/>
          <a:lstStyle/>
          <a:p>
            <a:pPr>
              <a:buFont typeface="Wingdings" pitchFamily="2" charset="2"/>
              <a:buNone/>
            </a:pPr>
            <a:r>
              <a:rPr lang="en-US" altLang="ja-JP" sz="2000" dirty="0" smtClean="0"/>
              <a:t>There is a list in </a:t>
            </a:r>
            <a:r>
              <a:rPr lang="en-US" altLang="ja-JP" sz="2000" dirty="0" err="1" smtClean="0"/>
              <a:t>SLVnV</a:t>
            </a:r>
            <a:r>
              <a:rPr lang="en-US" altLang="ja-JP" sz="2000" dirty="0" smtClean="0"/>
              <a:t> document.</a:t>
            </a:r>
            <a:endParaRPr lang="ja-JP" altLang="en-US" sz="2000" dirty="0"/>
          </a:p>
        </p:txBody>
      </p:sp>
      <p:pic>
        <p:nvPicPr>
          <p:cNvPr id="3078" name="Picture 6"/>
          <p:cNvPicPr>
            <a:picLocks noChangeAspect="1" noChangeArrowheads="1"/>
          </p:cNvPicPr>
          <p:nvPr/>
        </p:nvPicPr>
        <p:blipFill>
          <a:blip r:embed="rId3" cstate="print"/>
          <a:srcRect/>
          <a:stretch>
            <a:fillRect/>
          </a:stretch>
        </p:blipFill>
        <p:spPr bwMode="auto">
          <a:xfrm>
            <a:off x="730250" y="2547764"/>
            <a:ext cx="3313113" cy="1254125"/>
          </a:xfrm>
          <a:prstGeom prst="rect">
            <a:avLst/>
          </a:prstGeom>
          <a:noFill/>
          <a:ln w="9525">
            <a:noFill/>
            <a:miter lim="800000"/>
            <a:headEnd/>
            <a:tailEnd/>
          </a:ln>
        </p:spPr>
      </p:pic>
      <p:sp>
        <p:nvSpPr>
          <p:cNvPr id="3079" name="Text Box 7"/>
          <p:cNvSpPr txBox="1">
            <a:spLocks noChangeArrowheads="1"/>
          </p:cNvSpPr>
          <p:nvPr/>
        </p:nvSpPr>
        <p:spPr bwMode="auto">
          <a:xfrm>
            <a:off x="227013" y="2204864"/>
            <a:ext cx="4164963" cy="2965450"/>
          </a:xfrm>
          <a:prstGeom prst="rect">
            <a:avLst/>
          </a:prstGeom>
          <a:noFill/>
          <a:ln w="38100" cap="rnd" algn="ctr">
            <a:solidFill>
              <a:schemeClr val="tx1"/>
            </a:solidFill>
            <a:prstDash val="sysDot"/>
            <a:miter lim="800000"/>
            <a:headEnd/>
            <a:tailEnd/>
          </a:ln>
          <a:effectLst/>
        </p:spPr>
        <p:txBody>
          <a:bodyPr wrap="square"/>
          <a:lstStyle/>
          <a:p>
            <a:pPr algn="l" eaLnBrk="1" hangingPunct="1"/>
            <a:r>
              <a:rPr lang="en-US" altLang="ja-JP" sz="2000" dirty="0" smtClean="0">
                <a:latin typeface="Arial" charset="0"/>
              </a:rPr>
              <a:t>Coverage objects (typical example)</a:t>
            </a:r>
            <a:endParaRPr lang="en-US" altLang="ja-JP" sz="2000" dirty="0">
              <a:latin typeface="Arial" charset="0"/>
            </a:endParaRPr>
          </a:p>
        </p:txBody>
      </p:sp>
      <p:sp>
        <p:nvSpPr>
          <p:cNvPr id="3080" name="Text Box 8"/>
          <p:cNvSpPr txBox="1">
            <a:spLocks noChangeArrowheads="1"/>
          </p:cNvSpPr>
          <p:nvPr/>
        </p:nvSpPr>
        <p:spPr bwMode="auto">
          <a:xfrm>
            <a:off x="658813" y="4652789"/>
            <a:ext cx="1414462" cy="523220"/>
          </a:xfrm>
          <a:prstGeom prst="rect">
            <a:avLst/>
          </a:prstGeom>
          <a:noFill/>
          <a:ln w="9525" algn="ctr">
            <a:noFill/>
            <a:miter lim="800000"/>
            <a:headEnd/>
            <a:tailEnd/>
          </a:ln>
          <a:effectLst/>
        </p:spPr>
        <p:txBody>
          <a:bodyPr wrap="square">
            <a:spAutoFit/>
          </a:bodyPr>
          <a:lstStyle/>
          <a:p>
            <a:pPr eaLnBrk="1" hangingPunct="1"/>
            <a:r>
              <a:rPr lang="en-US" altLang="ja-JP" sz="1400" dirty="0" smtClean="0">
                <a:latin typeface="Arial" charset="0"/>
              </a:rPr>
              <a:t>Stateflow </a:t>
            </a:r>
            <a:br>
              <a:rPr lang="en-US" altLang="ja-JP" sz="1400" dirty="0" smtClean="0">
                <a:latin typeface="Arial" charset="0"/>
              </a:rPr>
            </a:br>
            <a:r>
              <a:rPr lang="en-US" altLang="ja-JP" sz="1400" dirty="0" smtClean="0">
                <a:latin typeface="Arial" charset="0"/>
              </a:rPr>
              <a:t>State</a:t>
            </a:r>
            <a:endParaRPr lang="ja-JP" altLang="en-US" sz="1400" dirty="0">
              <a:latin typeface="Arial" charset="0"/>
            </a:endParaRPr>
          </a:p>
        </p:txBody>
      </p:sp>
      <p:sp>
        <p:nvSpPr>
          <p:cNvPr id="3081" name="Text Box 9"/>
          <p:cNvSpPr txBox="1">
            <a:spLocks noChangeArrowheads="1"/>
          </p:cNvSpPr>
          <p:nvPr/>
        </p:nvSpPr>
        <p:spPr bwMode="auto">
          <a:xfrm>
            <a:off x="2771775" y="4638501"/>
            <a:ext cx="1414463" cy="523220"/>
          </a:xfrm>
          <a:prstGeom prst="rect">
            <a:avLst/>
          </a:prstGeom>
          <a:noFill/>
          <a:ln w="9525" algn="ctr">
            <a:noFill/>
            <a:miter lim="800000"/>
            <a:headEnd/>
            <a:tailEnd/>
          </a:ln>
          <a:effectLst/>
        </p:spPr>
        <p:txBody>
          <a:bodyPr wrap="square">
            <a:spAutoFit/>
          </a:bodyPr>
          <a:lstStyle/>
          <a:p>
            <a:pPr eaLnBrk="1" hangingPunct="1"/>
            <a:r>
              <a:rPr lang="en-US" altLang="ja-JP" sz="1400" dirty="0" smtClean="0">
                <a:latin typeface="Arial" charset="0"/>
              </a:rPr>
              <a:t>Stateflow </a:t>
            </a:r>
            <a:br>
              <a:rPr lang="en-US" altLang="ja-JP" sz="1400" dirty="0" smtClean="0">
                <a:latin typeface="Arial" charset="0"/>
              </a:rPr>
            </a:br>
            <a:r>
              <a:rPr lang="en-US" altLang="ja-JP" sz="1400" dirty="0" smtClean="0">
                <a:latin typeface="Arial" charset="0"/>
              </a:rPr>
              <a:t>Transition</a:t>
            </a:r>
            <a:endParaRPr lang="ja-JP" altLang="en-US" sz="1400" dirty="0">
              <a:latin typeface="Arial" charset="0"/>
            </a:endParaRPr>
          </a:p>
        </p:txBody>
      </p:sp>
      <p:pic>
        <p:nvPicPr>
          <p:cNvPr id="3084" name="Picture 12"/>
          <p:cNvPicPr>
            <a:picLocks noChangeAspect="1" noChangeArrowheads="1"/>
          </p:cNvPicPr>
          <p:nvPr/>
        </p:nvPicPr>
        <p:blipFill>
          <a:blip r:embed="rId4" cstate="print"/>
          <a:srcRect/>
          <a:stretch>
            <a:fillRect/>
          </a:stretch>
        </p:blipFill>
        <p:spPr bwMode="auto">
          <a:xfrm>
            <a:off x="803275" y="3860626"/>
            <a:ext cx="1179513" cy="806450"/>
          </a:xfrm>
          <a:prstGeom prst="rect">
            <a:avLst/>
          </a:prstGeom>
          <a:noFill/>
        </p:spPr>
      </p:pic>
      <p:sp>
        <p:nvSpPr>
          <p:cNvPr id="3085" name="Text Box 13"/>
          <p:cNvSpPr txBox="1">
            <a:spLocks noChangeArrowheads="1"/>
          </p:cNvSpPr>
          <p:nvPr/>
        </p:nvSpPr>
        <p:spPr bwMode="auto">
          <a:xfrm>
            <a:off x="107504" y="6309320"/>
            <a:ext cx="4487126" cy="415498"/>
          </a:xfrm>
          <a:prstGeom prst="rect">
            <a:avLst/>
          </a:prstGeom>
          <a:noFill/>
          <a:ln w="9525" algn="ctr">
            <a:noFill/>
            <a:miter lim="800000"/>
            <a:headEnd/>
            <a:tailEnd/>
          </a:ln>
          <a:effectLst/>
        </p:spPr>
        <p:txBody>
          <a:bodyPr wrap="square">
            <a:spAutoFit/>
          </a:bodyPr>
          <a:lstStyle/>
          <a:p>
            <a:r>
              <a:rPr lang="en-US" altLang="ja-JP" sz="1050" smtClean="0">
                <a:latin typeface="Arial" charset="0"/>
              </a:rPr>
              <a:t>Object list http://www.mathworks.co.jp/help/toolbox/slvnv/ug/bstx5sz.html</a:t>
            </a:r>
            <a:endParaRPr lang="en-US" altLang="ja-JP" sz="1050" dirty="0" smtClean="0">
              <a:latin typeface="Arial" charset="0"/>
            </a:endParaRPr>
          </a:p>
        </p:txBody>
      </p:sp>
      <p:pic>
        <p:nvPicPr>
          <p:cNvPr id="3074" name="Picture 2"/>
          <p:cNvPicPr>
            <a:picLocks noChangeAspect="1" noChangeArrowheads="1"/>
          </p:cNvPicPr>
          <p:nvPr/>
        </p:nvPicPr>
        <p:blipFill>
          <a:blip r:embed="rId5" cstate="print"/>
          <a:srcRect/>
          <a:stretch>
            <a:fillRect/>
          </a:stretch>
        </p:blipFill>
        <p:spPr bwMode="auto">
          <a:xfrm>
            <a:off x="2914650" y="3630439"/>
            <a:ext cx="1154113" cy="1008062"/>
          </a:xfrm>
          <a:prstGeom prst="rect">
            <a:avLst/>
          </a:prstGeom>
          <a:noFill/>
        </p:spPr>
      </p:pic>
      <p:sp>
        <p:nvSpPr>
          <p:cNvPr id="12" name="テキスト ボックス 11"/>
          <p:cNvSpPr txBox="1"/>
          <p:nvPr/>
        </p:nvSpPr>
        <p:spPr>
          <a:xfrm>
            <a:off x="4788024" y="1916832"/>
            <a:ext cx="3654492" cy="307777"/>
          </a:xfrm>
          <a:prstGeom prst="rect">
            <a:avLst/>
          </a:prstGeom>
          <a:noFill/>
        </p:spPr>
        <p:txBody>
          <a:bodyPr wrap="square" rtlCol="0">
            <a:spAutoFit/>
          </a:bodyPr>
          <a:lstStyle/>
          <a:p>
            <a:r>
              <a:rPr kumimoji="1" lang="en-US" altLang="ja-JP" sz="1400" dirty="0" smtClean="0">
                <a:latin typeface="Arial" pitchFamily="34" charset="0"/>
                <a:cs typeface="Arial" pitchFamily="34" charset="0"/>
              </a:rPr>
              <a:t>The object block list of in a document.</a:t>
            </a:r>
            <a:endParaRPr kumimoji="1" lang="ja-JP" altLang="en-US" sz="1400" dirty="0">
              <a:latin typeface="Arial" pitchFamily="34" charset="0"/>
              <a:cs typeface="Arial" pitchFamily="34" charset="0"/>
            </a:endParaRPr>
          </a:p>
        </p:txBody>
      </p:sp>
      <p:pic>
        <p:nvPicPr>
          <p:cNvPr id="153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2276872"/>
            <a:ext cx="34956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4301269"/>
            <a:ext cx="4075187" cy="2264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正方形/長方形 14"/>
          <p:cNvSpPr/>
          <p:nvPr/>
        </p:nvSpPr>
        <p:spPr>
          <a:xfrm>
            <a:off x="5508104" y="3789040"/>
            <a:ext cx="244827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19565970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541" y="1111291"/>
            <a:ext cx="2373254" cy="200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313" y="728640"/>
            <a:ext cx="2440522" cy="247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2" name="Rectangle 2"/>
          <p:cNvSpPr>
            <a:spLocks noGrp="1" noChangeArrowheads="1"/>
          </p:cNvSpPr>
          <p:nvPr>
            <p:ph type="title"/>
          </p:nvPr>
        </p:nvSpPr>
        <p:spPr>
          <a:xfrm>
            <a:off x="457200" y="457200"/>
            <a:ext cx="8219256" cy="523528"/>
          </a:xfrm>
        </p:spPr>
        <p:txBody>
          <a:bodyPr/>
          <a:lstStyle/>
          <a:p>
            <a:r>
              <a:rPr lang="en-US" altLang="ja-JP" dirty="0" smtClean="0"/>
              <a:t>How to measure model coverage?</a:t>
            </a:r>
            <a:endParaRPr lang="ja-JP" altLang="en-US" dirty="0"/>
          </a:p>
        </p:txBody>
      </p:sp>
      <p:sp>
        <p:nvSpPr>
          <p:cNvPr id="25603" name="Rectangle 3"/>
          <p:cNvSpPr>
            <a:spLocks noGrp="1" noChangeArrowheads="1"/>
          </p:cNvSpPr>
          <p:nvPr>
            <p:ph idx="1"/>
          </p:nvPr>
        </p:nvSpPr>
        <p:spPr>
          <a:xfrm>
            <a:off x="467544" y="1412776"/>
            <a:ext cx="4734540" cy="4763616"/>
          </a:xfrm>
        </p:spPr>
        <p:txBody>
          <a:bodyPr/>
          <a:lstStyle/>
          <a:p>
            <a:r>
              <a:rPr lang="en-US" altLang="ja-JP" sz="2000" dirty="0" smtClean="0"/>
              <a:t>Enable coverage from Coverage Setting Window</a:t>
            </a:r>
          </a:p>
          <a:p>
            <a:endParaRPr lang="ja-JP" altLang="en-US" sz="2000" dirty="0"/>
          </a:p>
          <a:p>
            <a:r>
              <a:rPr lang="en-US" altLang="ja-JP" sz="2000" dirty="0" smtClean="0"/>
              <a:t>"Run All" button at Signal Builder</a:t>
            </a:r>
            <a:endParaRPr lang="ja-JP" altLang="en-US" sz="2000" dirty="0"/>
          </a:p>
          <a:p>
            <a:endParaRPr lang="en-US" altLang="ja-JP" sz="2000" dirty="0" smtClean="0"/>
          </a:p>
          <a:p>
            <a:r>
              <a:rPr lang="en-US" altLang="ja-JP" sz="2000" dirty="0" smtClean="0"/>
              <a:t>Calling API</a:t>
            </a:r>
            <a:endParaRPr lang="ja-JP" altLang="en-US" sz="2000" dirty="0"/>
          </a:p>
          <a:p>
            <a:pPr lvl="1"/>
            <a:r>
              <a:rPr lang="en-US" altLang="ja-JP" sz="1800" dirty="0" err="1" smtClean="0"/>
              <a:t>cvtest</a:t>
            </a:r>
            <a:r>
              <a:rPr lang="en-US" altLang="ja-JP" sz="1800" dirty="0" smtClean="0"/>
              <a:t>, </a:t>
            </a:r>
            <a:r>
              <a:rPr lang="en-US" altLang="ja-JP" sz="1800" dirty="0" err="1" smtClean="0"/>
              <a:t>cvsim</a:t>
            </a:r>
            <a:r>
              <a:rPr lang="en-US" altLang="ja-JP" sz="1800" dirty="0" smtClean="0"/>
              <a:t>, </a:t>
            </a:r>
            <a:r>
              <a:rPr lang="en-US" altLang="ja-JP" sz="1800" dirty="0" err="1" smtClean="0"/>
              <a:t>cvhtml</a:t>
            </a:r>
            <a:endParaRPr lang="en-US" altLang="ja-JP" sz="1800" dirty="0"/>
          </a:p>
        </p:txBody>
      </p:sp>
      <p:pic>
        <p:nvPicPr>
          <p:cNvPr id="25627" name="Picture 27"/>
          <p:cNvPicPr>
            <a:picLocks noChangeAspect="1" noChangeArrowheads="1"/>
          </p:cNvPicPr>
          <p:nvPr/>
        </p:nvPicPr>
        <p:blipFill>
          <a:blip r:embed="rId5" cstate="print"/>
          <a:srcRect/>
          <a:stretch>
            <a:fillRect/>
          </a:stretch>
        </p:blipFill>
        <p:spPr bwMode="auto">
          <a:xfrm>
            <a:off x="5580112" y="3933056"/>
            <a:ext cx="3525127" cy="2376264"/>
          </a:xfrm>
          <a:prstGeom prst="rect">
            <a:avLst/>
          </a:prstGeom>
          <a:noFill/>
          <a:ln w="9525" algn="ctr">
            <a:noFill/>
            <a:miter lim="800000"/>
            <a:headEnd/>
            <a:tailEnd/>
          </a:ln>
          <a:effectLst/>
        </p:spPr>
      </p:pic>
      <p:sp>
        <p:nvSpPr>
          <p:cNvPr id="9" name="正方形/長方形 8"/>
          <p:cNvSpPr/>
          <p:nvPr/>
        </p:nvSpPr>
        <p:spPr>
          <a:xfrm>
            <a:off x="5436096" y="2780928"/>
            <a:ext cx="1296144"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テキスト ボックス 10"/>
          <p:cNvSpPr txBox="1"/>
          <p:nvPr/>
        </p:nvSpPr>
        <p:spPr>
          <a:xfrm>
            <a:off x="881507" y="4293096"/>
            <a:ext cx="4016033" cy="1815882"/>
          </a:xfrm>
          <a:prstGeom prst="rect">
            <a:avLst/>
          </a:prstGeom>
          <a:noFill/>
          <a:ln w="19050">
            <a:solidFill>
              <a:schemeClr val="tx1"/>
            </a:solidFill>
          </a:ln>
        </p:spPr>
        <p:txBody>
          <a:bodyPr wrap="square" rtlCol="0">
            <a:spAutoFit/>
          </a:bodyPr>
          <a:lstStyle/>
          <a:p>
            <a:r>
              <a:rPr lang="en-US" altLang="ja-JP" sz="1400" dirty="0">
                <a:solidFill>
                  <a:srgbClr val="228B22"/>
                </a:solidFill>
                <a:latin typeface="Meiryo UI" pitchFamily="50" charset="-128"/>
                <a:ea typeface="Meiryo UI" pitchFamily="50" charset="-128"/>
                <a:cs typeface="Meiryo UI" pitchFamily="50" charset="-128"/>
              </a:rPr>
              <a:t>% </a:t>
            </a:r>
            <a:r>
              <a:rPr lang="en-US" altLang="ja-JP" sz="1400" dirty="0" smtClean="0">
                <a:solidFill>
                  <a:srgbClr val="228B22"/>
                </a:solidFill>
                <a:latin typeface="Meiryo UI" pitchFamily="50" charset="-128"/>
                <a:ea typeface="Meiryo UI" pitchFamily="50" charset="-128"/>
                <a:cs typeface="Meiryo UI" pitchFamily="50" charset="-128"/>
              </a:rPr>
              <a:t>Define Test object</a:t>
            </a:r>
            <a:endParaRPr lang="ja-JP" altLang="en-US" sz="1400" dirty="0">
              <a:solidFill>
                <a:srgbClr val="228B22"/>
              </a:solidFill>
              <a:latin typeface="Meiryo UI" pitchFamily="50" charset="-128"/>
              <a:ea typeface="Meiryo UI" pitchFamily="50" charset="-128"/>
              <a:cs typeface="Meiryo UI" pitchFamily="50" charset="-128"/>
            </a:endParaRPr>
          </a:p>
          <a:p>
            <a:r>
              <a:rPr lang="en-US" altLang="ja-JP" sz="1400" dirty="0" err="1">
                <a:solidFill>
                  <a:srgbClr val="000000"/>
                </a:solidFill>
                <a:latin typeface="Meiryo UI" pitchFamily="50" charset="-128"/>
                <a:ea typeface="Meiryo UI" pitchFamily="50" charset="-128"/>
                <a:cs typeface="Meiryo UI" pitchFamily="50" charset="-128"/>
              </a:rPr>
              <a:t>cvto</a:t>
            </a:r>
            <a:r>
              <a:rPr lang="en-US" altLang="ja-JP" sz="1400" dirty="0">
                <a:solidFill>
                  <a:srgbClr val="000000"/>
                </a:solidFill>
                <a:latin typeface="Meiryo UI" pitchFamily="50" charset="-128"/>
                <a:ea typeface="Meiryo UI" pitchFamily="50" charset="-128"/>
                <a:cs typeface="Meiryo UI" pitchFamily="50" charset="-128"/>
              </a:rPr>
              <a:t> = </a:t>
            </a:r>
            <a:r>
              <a:rPr lang="en-US" altLang="ja-JP" sz="1400" dirty="0" err="1">
                <a:solidFill>
                  <a:srgbClr val="000000"/>
                </a:solidFill>
                <a:latin typeface="Meiryo UI" pitchFamily="50" charset="-128"/>
                <a:ea typeface="Meiryo UI" pitchFamily="50" charset="-128"/>
                <a:cs typeface="Meiryo UI" pitchFamily="50" charset="-128"/>
              </a:rPr>
              <a:t>cvtest</a:t>
            </a:r>
            <a:r>
              <a:rPr lang="en-US" altLang="ja-JP" sz="1400" dirty="0" smtClean="0">
                <a:solidFill>
                  <a:srgbClr val="000000"/>
                </a:solidFill>
                <a:latin typeface="Meiryo UI" pitchFamily="50" charset="-128"/>
                <a:ea typeface="Meiryo UI" pitchFamily="50" charset="-128"/>
                <a:cs typeface="Meiryo UI" pitchFamily="50" charset="-128"/>
              </a:rPr>
              <a:t>(</a:t>
            </a:r>
            <a:r>
              <a:rPr lang="en-US" altLang="ja-JP" sz="1400" dirty="0" smtClean="0">
                <a:solidFill>
                  <a:srgbClr val="A020F0"/>
                </a:solidFill>
                <a:latin typeface="Meiryo UI" pitchFamily="50" charset="-128"/>
                <a:ea typeface="Meiryo UI" pitchFamily="50" charset="-128"/>
                <a:cs typeface="Meiryo UI" pitchFamily="50" charset="-128"/>
              </a:rPr>
              <a:t>'Model Name'</a:t>
            </a:r>
            <a:r>
              <a:rPr lang="en-US" altLang="ja-JP" sz="1400" dirty="0" smtClean="0">
                <a:solidFill>
                  <a:srgbClr val="000000"/>
                </a:solidFill>
                <a:latin typeface="Meiryo UI" pitchFamily="50" charset="-128"/>
                <a:ea typeface="Meiryo UI" pitchFamily="50" charset="-128"/>
                <a:cs typeface="Meiryo UI" pitchFamily="50" charset="-128"/>
              </a:rPr>
              <a:t>); </a:t>
            </a:r>
            <a:endParaRPr lang="en-US" altLang="ja-JP" sz="1400" dirty="0">
              <a:solidFill>
                <a:srgbClr val="000000"/>
              </a:solidFill>
              <a:latin typeface="Meiryo UI" pitchFamily="50" charset="-128"/>
              <a:ea typeface="Meiryo UI" pitchFamily="50" charset="-128"/>
              <a:cs typeface="Meiryo UI" pitchFamily="50" charset="-128"/>
            </a:endParaRPr>
          </a:p>
          <a:p>
            <a:r>
              <a:rPr lang="en-US" altLang="ja-JP" sz="1400" dirty="0">
                <a:solidFill>
                  <a:srgbClr val="228B22"/>
                </a:solidFill>
                <a:latin typeface="Meiryo UI" pitchFamily="50" charset="-128"/>
                <a:ea typeface="Meiryo UI" pitchFamily="50" charset="-128"/>
                <a:cs typeface="Meiryo UI" pitchFamily="50" charset="-128"/>
              </a:rPr>
              <a:t>% </a:t>
            </a:r>
            <a:r>
              <a:rPr lang="en-US" altLang="ja-JP" sz="1400" dirty="0" smtClean="0">
                <a:solidFill>
                  <a:srgbClr val="228B22"/>
                </a:solidFill>
                <a:latin typeface="Meiryo UI" pitchFamily="50" charset="-128"/>
                <a:ea typeface="Meiryo UI" pitchFamily="50" charset="-128"/>
                <a:cs typeface="Meiryo UI" pitchFamily="50" charset="-128"/>
              </a:rPr>
              <a:t>Measure MC/DC</a:t>
            </a:r>
            <a:endParaRPr lang="ja-JP" altLang="en-US" sz="1400" dirty="0">
              <a:solidFill>
                <a:srgbClr val="228B22"/>
              </a:solidFill>
              <a:latin typeface="Meiryo UI" pitchFamily="50" charset="-128"/>
              <a:ea typeface="Meiryo UI" pitchFamily="50" charset="-128"/>
              <a:cs typeface="Meiryo UI" pitchFamily="50" charset="-128"/>
            </a:endParaRPr>
          </a:p>
          <a:p>
            <a:r>
              <a:rPr lang="en-US" altLang="ja-JP" sz="1400" dirty="0" err="1">
                <a:solidFill>
                  <a:srgbClr val="000000"/>
                </a:solidFill>
                <a:latin typeface="Meiryo UI" pitchFamily="50" charset="-128"/>
                <a:ea typeface="Meiryo UI" pitchFamily="50" charset="-128"/>
                <a:cs typeface="Meiryo UI" pitchFamily="50" charset="-128"/>
              </a:rPr>
              <a:t>cvto.settings.mcdc</a:t>
            </a:r>
            <a:r>
              <a:rPr lang="en-US" altLang="ja-JP" sz="1400" dirty="0">
                <a:solidFill>
                  <a:srgbClr val="000000"/>
                </a:solidFill>
                <a:latin typeface="Meiryo UI" pitchFamily="50" charset="-128"/>
                <a:ea typeface="Meiryo UI" pitchFamily="50" charset="-128"/>
                <a:cs typeface="Meiryo UI" pitchFamily="50" charset="-128"/>
              </a:rPr>
              <a:t> = 1;</a:t>
            </a:r>
          </a:p>
          <a:p>
            <a:r>
              <a:rPr lang="en-US" altLang="ja-JP" sz="1400" dirty="0">
                <a:solidFill>
                  <a:srgbClr val="228B22"/>
                </a:solidFill>
                <a:latin typeface="Meiryo UI" pitchFamily="50" charset="-128"/>
                <a:ea typeface="Meiryo UI" pitchFamily="50" charset="-128"/>
                <a:cs typeface="Meiryo UI" pitchFamily="50" charset="-128"/>
              </a:rPr>
              <a:t>% </a:t>
            </a:r>
            <a:r>
              <a:rPr lang="en-US" altLang="ja-JP" sz="1400" dirty="0" smtClean="0">
                <a:solidFill>
                  <a:srgbClr val="228B22"/>
                </a:solidFill>
                <a:latin typeface="Meiryo UI" pitchFamily="50" charset="-128"/>
                <a:ea typeface="Meiryo UI" pitchFamily="50" charset="-128"/>
                <a:cs typeface="Meiryo UI" pitchFamily="50" charset="-128"/>
              </a:rPr>
              <a:t>Run simulation at 0-1 sec</a:t>
            </a:r>
            <a:endParaRPr lang="ja-JP" altLang="en-US" sz="1400" dirty="0">
              <a:solidFill>
                <a:srgbClr val="228B22"/>
              </a:solidFill>
              <a:latin typeface="Meiryo UI" pitchFamily="50" charset="-128"/>
              <a:ea typeface="Meiryo UI" pitchFamily="50" charset="-128"/>
              <a:cs typeface="Meiryo UI" pitchFamily="50" charset="-128"/>
            </a:endParaRPr>
          </a:p>
          <a:p>
            <a:r>
              <a:rPr lang="en-US" altLang="ja-JP" sz="1400" dirty="0">
                <a:solidFill>
                  <a:srgbClr val="000000"/>
                </a:solidFill>
                <a:latin typeface="Meiryo UI" pitchFamily="50" charset="-128"/>
                <a:ea typeface="Meiryo UI" pitchFamily="50" charset="-128"/>
                <a:cs typeface="Meiryo UI" pitchFamily="50" charset="-128"/>
              </a:rPr>
              <a:t>[</a:t>
            </a:r>
            <a:r>
              <a:rPr lang="en-US" altLang="ja-JP" sz="1400" dirty="0" err="1">
                <a:solidFill>
                  <a:srgbClr val="000000"/>
                </a:solidFill>
                <a:latin typeface="Meiryo UI" pitchFamily="50" charset="-128"/>
                <a:ea typeface="Meiryo UI" pitchFamily="50" charset="-128"/>
                <a:cs typeface="Meiryo UI" pitchFamily="50" charset="-128"/>
              </a:rPr>
              <a:t>cvdo,T,X,Y</a:t>
            </a:r>
            <a:r>
              <a:rPr lang="en-US" altLang="ja-JP" sz="1400" dirty="0">
                <a:solidFill>
                  <a:srgbClr val="000000"/>
                </a:solidFill>
                <a:latin typeface="Meiryo UI" pitchFamily="50" charset="-128"/>
                <a:ea typeface="Meiryo UI" pitchFamily="50" charset="-128"/>
                <a:cs typeface="Meiryo UI" pitchFamily="50" charset="-128"/>
              </a:rPr>
              <a:t>] = </a:t>
            </a:r>
            <a:r>
              <a:rPr lang="en-US" altLang="ja-JP" sz="1400" dirty="0" err="1">
                <a:solidFill>
                  <a:srgbClr val="000000"/>
                </a:solidFill>
                <a:latin typeface="Meiryo UI" pitchFamily="50" charset="-128"/>
                <a:ea typeface="Meiryo UI" pitchFamily="50" charset="-128"/>
                <a:cs typeface="Meiryo UI" pitchFamily="50" charset="-128"/>
              </a:rPr>
              <a:t>cvsim</a:t>
            </a:r>
            <a:r>
              <a:rPr lang="en-US" altLang="ja-JP" sz="1400" dirty="0">
                <a:solidFill>
                  <a:srgbClr val="000000"/>
                </a:solidFill>
                <a:latin typeface="Meiryo UI" pitchFamily="50" charset="-128"/>
                <a:ea typeface="Meiryo UI" pitchFamily="50" charset="-128"/>
                <a:cs typeface="Meiryo UI" pitchFamily="50" charset="-128"/>
              </a:rPr>
              <a:t>(</a:t>
            </a:r>
            <a:r>
              <a:rPr lang="en-US" altLang="ja-JP" sz="1400" dirty="0" err="1">
                <a:solidFill>
                  <a:srgbClr val="000000"/>
                </a:solidFill>
                <a:latin typeface="Meiryo UI" pitchFamily="50" charset="-128"/>
                <a:ea typeface="Meiryo UI" pitchFamily="50" charset="-128"/>
                <a:cs typeface="Meiryo UI" pitchFamily="50" charset="-128"/>
              </a:rPr>
              <a:t>cvdo</a:t>
            </a:r>
            <a:r>
              <a:rPr lang="en-US" altLang="ja-JP" sz="1400" dirty="0">
                <a:solidFill>
                  <a:srgbClr val="000000"/>
                </a:solidFill>
                <a:latin typeface="Meiryo UI" pitchFamily="50" charset="-128"/>
                <a:ea typeface="Meiryo UI" pitchFamily="50" charset="-128"/>
                <a:cs typeface="Meiryo UI" pitchFamily="50" charset="-128"/>
              </a:rPr>
              <a:t>,[0 1]);</a:t>
            </a:r>
          </a:p>
          <a:p>
            <a:r>
              <a:rPr lang="en-US" altLang="ja-JP" sz="1400" dirty="0">
                <a:solidFill>
                  <a:srgbClr val="228B22"/>
                </a:solidFill>
                <a:latin typeface="Meiryo UI" pitchFamily="50" charset="-128"/>
                <a:ea typeface="Meiryo UI" pitchFamily="50" charset="-128"/>
                <a:cs typeface="Meiryo UI" pitchFamily="50" charset="-128"/>
              </a:rPr>
              <a:t>% </a:t>
            </a:r>
            <a:r>
              <a:rPr lang="en-US" altLang="ja-JP" sz="1400" dirty="0" smtClean="0">
                <a:solidFill>
                  <a:srgbClr val="228B22"/>
                </a:solidFill>
                <a:latin typeface="Meiryo UI" pitchFamily="50" charset="-128"/>
                <a:ea typeface="Meiryo UI" pitchFamily="50" charset="-128"/>
                <a:cs typeface="Meiryo UI" pitchFamily="50" charset="-128"/>
              </a:rPr>
              <a:t>Generate coverage report</a:t>
            </a:r>
            <a:endParaRPr lang="ja-JP" altLang="en-US" sz="1400" dirty="0">
              <a:solidFill>
                <a:srgbClr val="228B22"/>
              </a:solidFill>
              <a:latin typeface="Meiryo UI" pitchFamily="50" charset="-128"/>
              <a:ea typeface="Meiryo UI" pitchFamily="50" charset="-128"/>
              <a:cs typeface="Meiryo UI" pitchFamily="50" charset="-128"/>
            </a:endParaRPr>
          </a:p>
          <a:p>
            <a:r>
              <a:rPr lang="en-US" altLang="ja-JP" sz="1400" dirty="0" err="1">
                <a:solidFill>
                  <a:srgbClr val="000000"/>
                </a:solidFill>
                <a:latin typeface="Meiryo UI" pitchFamily="50" charset="-128"/>
                <a:ea typeface="Meiryo UI" pitchFamily="50" charset="-128"/>
                <a:cs typeface="Meiryo UI" pitchFamily="50" charset="-128"/>
              </a:rPr>
              <a:t>cvhtml</a:t>
            </a:r>
            <a:r>
              <a:rPr lang="en-US" altLang="ja-JP" sz="1400" dirty="0">
                <a:solidFill>
                  <a:srgbClr val="000000"/>
                </a:solidFill>
                <a:latin typeface="Meiryo UI" pitchFamily="50" charset="-128"/>
                <a:ea typeface="Meiryo UI" pitchFamily="50" charset="-128"/>
                <a:cs typeface="Meiryo UI" pitchFamily="50" charset="-128"/>
              </a:rPr>
              <a:t>(</a:t>
            </a:r>
            <a:r>
              <a:rPr lang="en-US" altLang="ja-JP" sz="1400" dirty="0">
                <a:solidFill>
                  <a:srgbClr val="A020F0"/>
                </a:solidFill>
                <a:latin typeface="Meiryo UI" pitchFamily="50" charset="-128"/>
                <a:ea typeface="Meiryo UI" pitchFamily="50" charset="-128"/>
                <a:cs typeface="Meiryo UI" pitchFamily="50" charset="-128"/>
              </a:rPr>
              <a:t>'covreport.html'</a:t>
            </a:r>
            <a:r>
              <a:rPr lang="en-US" altLang="ja-JP" sz="1400" dirty="0">
                <a:solidFill>
                  <a:srgbClr val="000000"/>
                </a:solidFill>
                <a:latin typeface="Meiryo UI" pitchFamily="50" charset="-128"/>
                <a:ea typeface="Meiryo UI" pitchFamily="50" charset="-128"/>
                <a:cs typeface="Meiryo UI" pitchFamily="50" charset="-128"/>
              </a:rPr>
              <a:t>,</a:t>
            </a:r>
            <a:r>
              <a:rPr lang="en-US" altLang="ja-JP" sz="1400" dirty="0" err="1">
                <a:solidFill>
                  <a:srgbClr val="000000"/>
                </a:solidFill>
                <a:latin typeface="Meiryo UI" pitchFamily="50" charset="-128"/>
                <a:ea typeface="Meiryo UI" pitchFamily="50" charset="-128"/>
                <a:cs typeface="Meiryo UI" pitchFamily="50" charset="-128"/>
              </a:rPr>
              <a:t>cvdo</a:t>
            </a:r>
            <a:r>
              <a:rPr lang="en-US" altLang="ja-JP" sz="1400" dirty="0">
                <a:solidFill>
                  <a:srgbClr val="000000"/>
                </a:solidFill>
                <a:latin typeface="Meiryo UI" pitchFamily="50" charset="-128"/>
                <a:ea typeface="Meiryo UI" pitchFamily="50" charset="-128"/>
                <a:cs typeface="Meiryo UI" pitchFamily="50" charset="-128"/>
              </a:rPr>
              <a:t>)</a:t>
            </a:r>
          </a:p>
        </p:txBody>
      </p:sp>
      <p:sp>
        <p:nvSpPr>
          <p:cNvPr id="12" name="正方形/長方形 11"/>
          <p:cNvSpPr/>
          <p:nvPr/>
        </p:nvSpPr>
        <p:spPr>
          <a:xfrm>
            <a:off x="6804248" y="967275"/>
            <a:ext cx="1728192"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3" name="正方形/長方形 12"/>
          <p:cNvSpPr/>
          <p:nvPr/>
        </p:nvSpPr>
        <p:spPr>
          <a:xfrm>
            <a:off x="8244408" y="4149080"/>
            <a:ext cx="288032"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808116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Details of a coverage report</a:t>
            </a:r>
            <a:endParaRPr kumimoji="1" lang="ja-JP" altLang="en-US" dirty="0"/>
          </a:p>
        </p:txBody>
      </p:sp>
      <p:pic>
        <p:nvPicPr>
          <p:cNvPr id="15" name="Picture 5"/>
          <p:cNvPicPr>
            <a:picLocks noChangeAspect="1" noChangeArrowheads="1"/>
          </p:cNvPicPr>
          <p:nvPr/>
        </p:nvPicPr>
        <p:blipFill>
          <a:blip r:embed="rId3" cstate="print"/>
          <a:srcRect/>
          <a:stretch>
            <a:fillRect/>
          </a:stretch>
        </p:blipFill>
        <p:spPr bwMode="auto">
          <a:xfrm>
            <a:off x="5715000" y="3505200"/>
            <a:ext cx="2686050" cy="2543006"/>
          </a:xfrm>
          <a:prstGeom prst="rect">
            <a:avLst/>
          </a:prstGeom>
          <a:noFill/>
          <a:ln w="9525">
            <a:noFill/>
            <a:miter lim="800000"/>
            <a:headEnd/>
            <a:tailEnd/>
          </a:ln>
        </p:spPr>
      </p:pic>
      <p:grpSp>
        <p:nvGrpSpPr>
          <p:cNvPr id="16" name="グループ化 15"/>
          <p:cNvGrpSpPr/>
          <p:nvPr/>
        </p:nvGrpSpPr>
        <p:grpSpPr>
          <a:xfrm>
            <a:off x="1752600" y="2286000"/>
            <a:ext cx="3850159" cy="2693185"/>
            <a:chOff x="1752600" y="2286000"/>
            <a:chExt cx="3850159" cy="2693185"/>
          </a:xfrm>
        </p:grpSpPr>
        <p:pic>
          <p:nvPicPr>
            <p:cNvPr id="17" name="Picture 6"/>
            <p:cNvPicPr>
              <a:picLocks noChangeAspect="1" noChangeArrowheads="1"/>
            </p:cNvPicPr>
            <p:nvPr/>
          </p:nvPicPr>
          <p:blipFill>
            <a:blip r:embed="rId4" cstate="print"/>
            <a:srcRect/>
            <a:stretch>
              <a:fillRect/>
            </a:stretch>
          </p:blipFill>
          <p:spPr bwMode="auto">
            <a:xfrm>
              <a:off x="1792759" y="2743200"/>
              <a:ext cx="3810000" cy="2235985"/>
            </a:xfrm>
            <a:prstGeom prst="rect">
              <a:avLst/>
            </a:prstGeom>
            <a:noFill/>
            <a:ln w="9525">
              <a:solidFill>
                <a:schemeClr val="tx1"/>
              </a:solidFill>
              <a:miter lim="800000"/>
              <a:headEnd/>
              <a:tailEnd/>
            </a:ln>
          </p:spPr>
        </p:pic>
        <p:sp>
          <p:nvSpPr>
            <p:cNvPr id="18" name="テキスト ボックス 17"/>
            <p:cNvSpPr txBox="1"/>
            <p:nvPr/>
          </p:nvSpPr>
          <p:spPr>
            <a:xfrm>
              <a:off x="1752600" y="2286000"/>
              <a:ext cx="3773959"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Coverage report example</a:t>
              </a:r>
              <a:endParaRPr kumimoji="1" lang="ja-JP" altLang="en-US" sz="2000" dirty="0">
                <a:latin typeface="Arial" pitchFamily="34" charset="0"/>
                <a:cs typeface="Arial" pitchFamily="34" charset="0"/>
              </a:endParaRPr>
            </a:p>
          </p:txBody>
        </p:sp>
      </p:grpSp>
      <p:sp>
        <p:nvSpPr>
          <p:cNvPr id="19" name="円/楕円 18"/>
          <p:cNvSpPr/>
          <p:nvPr/>
        </p:nvSpPr>
        <p:spPr>
          <a:xfrm>
            <a:off x="4764559" y="4191000"/>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0" name="下矢印 19"/>
          <p:cNvSpPr/>
          <p:nvPr/>
        </p:nvSpPr>
        <p:spPr>
          <a:xfrm rot="2212909">
            <a:off x="5425710" y="2863012"/>
            <a:ext cx="533400" cy="139898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21" name="円/楕円 20"/>
          <p:cNvSpPr/>
          <p:nvPr/>
        </p:nvSpPr>
        <p:spPr>
          <a:xfrm>
            <a:off x="7239000" y="4419600"/>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2" name="下矢印 21"/>
          <p:cNvSpPr/>
          <p:nvPr/>
        </p:nvSpPr>
        <p:spPr>
          <a:xfrm rot="21220082">
            <a:off x="7264129" y="3027729"/>
            <a:ext cx="533400" cy="119120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
        <p:nvSpPr>
          <p:cNvPr id="23" name="横巻き 22"/>
          <p:cNvSpPr/>
          <p:nvPr/>
        </p:nvSpPr>
        <p:spPr>
          <a:xfrm>
            <a:off x="539552" y="5715000"/>
            <a:ext cx="7992888" cy="685800"/>
          </a:xfrm>
          <a:prstGeom prst="horizontalScroll">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2000" dirty="0" smtClean="0">
                <a:solidFill>
                  <a:schemeClr val="tx1"/>
                </a:solidFill>
                <a:latin typeface="Arial" pitchFamily="34" charset="0"/>
                <a:cs typeface="Arial" pitchFamily="34" charset="0"/>
              </a:rPr>
              <a:t>Completeness of test coverage can be measured in model-level</a:t>
            </a:r>
            <a:endParaRPr kumimoji="1" lang="ja-JP" altLang="en-US" sz="2000" dirty="0" smtClean="0">
              <a:solidFill>
                <a:schemeClr val="tx1"/>
              </a:solidFill>
              <a:latin typeface="Arial" pitchFamily="34" charset="0"/>
              <a:cs typeface="Arial" pitchFamily="34" charset="0"/>
            </a:endParaRPr>
          </a:p>
        </p:txBody>
      </p:sp>
      <p:sp>
        <p:nvSpPr>
          <p:cNvPr id="24" name="四角形吹き出し 23"/>
          <p:cNvSpPr/>
          <p:nvPr/>
        </p:nvSpPr>
        <p:spPr>
          <a:xfrm>
            <a:off x="192559" y="3048000"/>
            <a:ext cx="1676400" cy="1219200"/>
          </a:xfrm>
          <a:prstGeom prst="wedgeRectCallout">
            <a:avLst>
              <a:gd name="adj1" fmla="val 81439"/>
              <a:gd name="adj2" fmla="val -54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b="1" dirty="0" smtClean="0">
                <a:solidFill>
                  <a:schemeClr val="tx1"/>
                </a:solidFill>
                <a:latin typeface="Arial" pitchFamily="34" charset="0"/>
                <a:cs typeface="Arial" pitchFamily="34" charset="0"/>
              </a:rPr>
              <a:t>A click will highlight an applicable model.</a:t>
            </a:r>
            <a:endParaRPr kumimoji="1" lang="ja-JP" altLang="en-US" b="1" dirty="0" smtClean="0">
              <a:solidFill>
                <a:schemeClr val="tx1"/>
              </a:solidFill>
              <a:latin typeface="Arial" pitchFamily="34" charset="0"/>
              <a:cs typeface="Arial" pitchFamily="34" charset="0"/>
            </a:endParaRPr>
          </a:p>
        </p:txBody>
      </p:sp>
      <p:sp>
        <p:nvSpPr>
          <p:cNvPr id="25" name="正方形/長方形 24"/>
          <p:cNvSpPr/>
          <p:nvPr/>
        </p:nvSpPr>
        <p:spPr>
          <a:xfrm>
            <a:off x="0" y="6519446"/>
            <a:ext cx="3654911" cy="338554"/>
          </a:xfrm>
          <a:prstGeom prst="rect">
            <a:avLst/>
          </a:prstGeom>
          <a:ln w="28575">
            <a:solidFill>
              <a:schemeClr val="tx2"/>
            </a:solidFill>
          </a:ln>
        </p:spPr>
        <p:txBody>
          <a:bodyPr wrap="square">
            <a:spAutoFit/>
          </a:bodyPr>
          <a:lstStyle/>
          <a:p>
            <a:r>
              <a:rPr kumimoji="1" lang="en-US" altLang="ja-JP" sz="1600" b="1" smtClean="0">
                <a:solidFill>
                  <a:schemeClr val="tx2"/>
                </a:solidFill>
                <a:latin typeface="Arial" pitchFamily="34" charset="0"/>
              </a:rPr>
              <a:t>Simulink Verification and Validation</a:t>
            </a:r>
            <a:endParaRPr lang="ja-JP" altLang="en-US" sz="1600" b="1" dirty="0">
              <a:solidFill>
                <a:schemeClr val="tx2"/>
              </a:solidFill>
            </a:endParaRPr>
          </a:p>
        </p:txBody>
      </p:sp>
      <p:sp>
        <p:nvSpPr>
          <p:cNvPr id="26" name="正方形/長方形 25"/>
          <p:cNvSpPr/>
          <p:nvPr/>
        </p:nvSpPr>
        <p:spPr>
          <a:xfrm>
            <a:off x="5867400" y="1941211"/>
            <a:ext cx="2971800" cy="1070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kumimoji="1" lang="en-US" altLang="ja-JP" b="1" dirty="0" smtClean="0">
                <a:solidFill>
                  <a:schemeClr val="tx1"/>
                </a:solidFill>
                <a:latin typeface="Arial" pitchFamily="34" charset="0"/>
                <a:cs typeface="Arial" pitchFamily="34" charset="0"/>
              </a:rPr>
              <a:t>This indicates that a test pattern for Driver's switch is missing.</a:t>
            </a:r>
            <a:endParaRPr kumimoji="1" lang="ja-JP" altLang="en-US" b="1" dirty="0" smtClean="0">
              <a:solidFill>
                <a:schemeClr val="tx1"/>
              </a:solidFill>
              <a:latin typeface="Arial" pitchFamily="34" charset="0"/>
              <a:cs typeface="Arial" pitchFamily="34" charset="0"/>
            </a:endParaRPr>
          </a:p>
        </p:txBody>
      </p:sp>
      <p:sp>
        <p:nvSpPr>
          <p:cNvPr id="27" name="動作設定ボタン : ビデオ 26">
            <a:hlinkClick r:id="rId5" action="ppaction://program" highlightClick="1"/>
          </p:cNvPr>
          <p:cNvSpPr/>
          <p:nvPr/>
        </p:nvSpPr>
        <p:spPr>
          <a:xfrm>
            <a:off x="8316416" y="6381328"/>
            <a:ext cx="333400" cy="385192"/>
          </a:xfrm>
          <a:prstGeom prst="actionButtonMovi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185779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nSpc>
                <a:spcPts val="3000"/>
              </a:lnSpc>
            </a:pPr>
            <a:r>
              <a:rPr lang="en-US" altLang="ja-JP" sz="2400" kern="0" spc="40" dirty="0"/>
              <a:t>Measurable coverage criteria</a:t>
            </a:r>
          </a:p>
        </p:txBody>
      </p:sp>
      <p:sp>
        <p:nvSpPr>
          <p:cNvPr id="4" name="テキスト ボックス 3"/>
          <p:cNvSpPr txBox="1"/>
          <p:nvPr/>
        </p:nvSpPr>
        <p:spPr>
          <a:xfrm>
            <a:off x="533400" y="1412776"/>
            <a:ext cx="7620000" cy="4682820"/>
          </a:xfrm>
          <a:prstGeom prst="rect">
            <a:avLst/>
          </a:prstGeom>
          <a:noFill/>
        </p:spPr>
        <p:txBody>
          <a:bodyPr wrap="square" rtlCol="0">
            <a:spAutoFit/>
          </a:bodyPr>
          <a:lstStyle/>
          <a:p>
            <a:pPr lvl="1">
              <a:lnSpc>
                <a:spcPts val="3000"/>
              </a:lnSpc>
              <a:buFont typeface="Wingdings" pitchFamily="2" charset="2"/>
              <a:buChar char="n"/>
            </a:pPr>
            <a:r>
              <a:rPr kumimoji="1" lang="en-US" altLang="ja-JP" sz="2400" b="1" kern="0" spc="40" dirty="0" smtClean="0">
                <a:solidFill>
                  <a:srgbClr val="FF0000"/>
                </a:solidFill>
              </a:rPr>
              <a:t>Decision </a:t>
            </a:r>
            <a:r>
              <a:rPr kumimoji="1" lang="en-US" altLang="ja-JP" sz="2400" b="1" kern="0" spc="40" dirty="0">
                <a:solidFill>
                  <a:srgbClr val="FF0000"/>
                </a:solidFill>
              </a:rPr>
              <a:t>coverage</a:t>
            </a:r>
          </a:p>
          <a:p>
            <a:pPr lvl="2">
              <a:lnSpc>
                <a:spcPts val="3000"/>
              </a:lnSpc>
            </a:pPr>
            <a:r>
              <a:rPr kumimoji="1" lang="en-US" altLang="ja-JP" sz="2400" kern="0" spc="40" dirty="0"/>
              <a:t>Was each output pattern performed?</a:t>
            </a:r>
          </a:p>
          <a:p>
            <a:pPr lvl="1">
              <a:lnSpc>
                <a:spcPts val="3000"/>
              </a:lnSpc>
              <a:buFont typeface="Wingdings" pitchFamily="2" charset="2"/>
              <a:buChar char="n"/>
            </a:pPr>
            <a:r>
              <a:rPr kumimoji="1" lang="en-US" altLang="ja-JP" sz="2400" b="1" kern="0" spc="40" dirty="0">
                <a:solidFill>
                  <a:srgbClr val="FF0000"/>
                </a:solidFill>
              </a:rPr>
              <a:t>Condition coverage</a:t>
            </a:r>
          </a:p>
          <a:p>
            <a:pPr lvl="2">
              <a:lnSpc>
                <a:spcPts val="3000"/>
              </a:lnSpc>
            </a:pPr>
            <a:r>
              <a:rPr kumimoji="1" lang="en-US" altLang="ja-JP" sz="2400" kern="0" spc="40" dirty="0"/>
              <a:t>Was each input pattern performed?</a:t>
            </a:r>
          </a:p>
          <a:p>
            <a:pPr lvl="1">
              <a:lnSpc>
                <a:spcPts val="3000"/>
              </a:lnSpc>
              <a:buFont typeface="Wingdings" pitchFamily="2" charset="2"/>
              <a:buChar char="n"/>
            </a:pPr>
            <a:r>
              <a:rPr kumimoji="1" lang="en-US" altLang="ja-JP" sz="2400" b="1" kern="0" spc="40" dirty="0">
                <a:solidFill>
                  <a:srgbClr val="FF0000"/>
                </a:solidFill>
              </a:rPr>
              <a:t>MC/DC coverage</a:t>
            </a:r>
          </a:p>
          <a:p>
            <a:pPr lvl="2">
              <a:lnSpc>
                <a:spcPts val="3000"/>
              </a:lnSpc>
            </a:pPr>
            <a:r>
              <a:rPr kumimoji="1" lang="en-US" altLang="ja-JP" sz="2400" kern="0" spc="40" dirty="0"/>
              <a:t>Does each input affect an output independently?</a:t>
            </a:r>
          </a:p>
          <a:p>
            <a:pPr lvl="1">
              <a:lnSpc>
                <a:spcPts val="3000"/>
              </a:lnSpc>
              <a:buFont typeface="Wingdings" pitchFamily="2" charset="2"/>
              <a:buChar char="n"/>
            </a:pPr>
            <a:r>
              <a:rPr kumimoji="1" lang="en-US" altLang="ja-JP" sz="2400" b="1" kern="0" spc="40" dirty="0">
                <a:solidFill>
                  <a:srgbClr val="FF0000"/>
                </a:solidFill>
              </a:rPr>
              <a:t>Signal range coverage</a:t>
            </a:r>
          </a:p>
          <a:p>
            <a:pPr lvl="2">
              <a:lnSpc>
                <a:spcPts val="3000"/>
              </a:lnSpc>
            </a:pPr>
            <a:r>
              <a:rPr kumimoji="1" lang="en-US" altLang="ja-JP" sz="2400" kern="0" spc="40" dirty="0"/>
              <a:t>The maximum and the minimum of a block output</a:t>
            </a:r>
          </a:p>
          <a:p>
            <a:pPr lvl="1">
              <a:lnSpc>
                <a:spcPts val="3000"/>
              </a:lnSpc>
              <a:buFont typeface="Wingdings" pitchFamily="2" charset="2"/>
              <a:buChar char="n"/>
            </a:pPr>
            <a:r>
              <a:rPr kumimoji="1" lang="en-US" altLang="ja-JP" sz="2400" b="1" kern="0" spc="40" dirty="0">
                <a:solidFill>
                  <a:srgbClr val="FF0000"/>
                </a:solidFill>
              </a:rPr>
              <a:t>Look-up table coverage</a:t>
            </a:r>
          </a:p>
          <a:p>
            <a:pPr lvl="2">
              <a:lnSpc>
                <a:spcPts val="3000"/>
              </a:lnSpc>
            </a:pPr>
            <a:r>
              <a:rPr kumimoji="1" lang="en-US" altLang="ja-JP" sz="2400" kern="0" spc="40" dirty="0"/>
              <a:t>Was the table value used?</a:t>
            </a:r>
            <a:endParaRPr kumimoji="1" lang="ja-JP" altLang="en-US" sz="2400" kern="0" spc="40" dirty="0"/>
          </a:p>
        </p:txBody>
      </p:sp>
    </p:spTree>
    <p:extLst>
      <p:ext uri="{BB962C8B-B14F-4D97-AF65-F5344CB8AC3E}">
        <p14:creationId xmlns:p14="http://schemas.microsoft.com/office/powerpoint/2010/main" val="6482221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title"/>
          </p:nvPr>
        </p:nvSpPr>
        <p:spPr/>
        <p:txBody>
          <a:bodyPr/>
          <a:lstStyle/>
          <a:p>
            <a:r>
              <a:rPr lang="en-US" altLang="ja-JP" smtClean="0"/>
              <a:t>Decision coverage</a:t>
            </a:r>
            <a:endParaRPr lang="ja-JP" altLang="en-US"/>
          </a:p>
        </p:txBody>
      </p:sp>
      <p:sp>
        <p:nvSpPr>
          <p:cNvPr id="4100" name="Rectangle 4"/>
          <p:cNvSpPr>
            <a:spLocks noGrp="1" noChangeArrowheads="1"/>
          </p:cNvSpPr>
          <p:nvPr>
            <p:ph idx="1"/>
          </p:nvPr>
        </p:nvSpPr>
        <p:spPr>
          <a:xfrm>
            <a:off x="609600" y="1817688"/>
            <a:ext cx="7824788" cy="4419600"/>
          </a:xfrm>
        </p:spPr>
        <p:txBody>
          <a:bodyPr/>
          <a:lstStyle/>
          <a:p>
            <a:pPr lvl="1">
              <a:buFont typeface="Wingdings" pitchFamily="2" charset="2"/>
              <a:buNone/>
            </a:pPr>
            <a:r>
              <a:rPr lang="en-US" altLang="ja-JP" smtClean="0"/>
              <a:t>It is measured whether all the output patterns of the target block were performed.</a:t>
            </a:r>
            <a:endParaRPr lang="en-US" altLang="ja-JP"/>
          </a:p>
        </p:txBody>
      </p:sp>
      <p:graphicFrame>
        <p:nvGraphicFramePr>
          <p:cNvPr id="4101" name="Object 5"/>
          <p:cNvGraphicFramePr>
            <a:graphicFrameLocks noChangeAspect="1"/>
          </p:cNvGraphicFramePr>
          <p:nvPr/>
        </p:nvGraphicFramePr>
        <p:xfrm>
          <a:off x="1252538" y="2841625"/>
          <a:ext cx="2771775" cy="1314450"/>
        </p:xfrm>
        <a:graphic>
          <a:graphicData uri="http://schemas.openxmlformats.org/presentationml/2006/ole">
            <mc:AlternateContent xmlns:mc="http://schemas.openxmlformats.org/markup-compatibility/2006">
              <mc:Choice xmlns:v="urn:schemas-microsoft-com:vml" Requires="v">
                <p:oleObj spid="_x0000_s4334" name="ビットマップ イメージ" r:id="rId4" imgW="3514286" imgH="1666667" progId="PBrush">
                  <p:embed/>
                </p:oleObj>
              </mc:Choice>
              <mc:Fallback>
                <p:oleObj name="ビットマップ イメージ" r:id="rId4" imgW="3514286" imgH="1666667"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538" y="2841625"/>
                        <a:ext cx="2771775" cy="1314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6"/>
          <p:cNvGraphicFramePr>
            <a:graphicFrameLocks noChangeAspect="1"/>
          </p:cNvGraphicFramePr>
          <p:nvPr/>
        </p:nvGraphicFramePr>
        <p:xfrm>
          <a:off x="4881563" y="2774950"/>
          <a:ext cx="3705225" cy="1381125"/>
        </p:xfrm>
        <a:graphic>
          <a:graphicData uri="http://schemas.openxmlformats.org/presentationml/2006/ole">
            <mc:AlternateContent xmlns:mc="http://schemas.openxmlformats.org/markup-compatibility/2006">
              <mc:Choice xmlns:v="urn:schemas-microsoft-com:vml" Requires="v">
                <p:oleObj spid="_x0000_s4335" name="ビットマップ イメージ" r:id="rId6" imgW="3704762" imgH="1380952" progId="PBrush">
                  <p:embed/>
                </p:oleObj>
              </mc:Choice>
              <mc:Fallback>
                <p:oleObj name="ビットマップ イメージ" r:id="rId6" imgW="3704762" imgH="1380952"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3" y="2774950"/>
                        <a:ext cx="3705225" cy="1381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AutoShape 7"/>
          <p:cNvSpPr>
            <a:spLocks noChangeArrowheads="1"/>
          </p:cNvSpPr>
          <p:nvPr/>
        </p:nvSpPr>
        <p:spPr bwMode="auto">
          <a:xfrm>
            <a:off x="3095625" y="3741738"/>
            <a:ext cx="1533525" cy="601662"/>
          </a:xfrm>
          <a:prstGeom prst="wedgeRectCallout">
            <a:avLst>
              <a:gd name="adj1" fmla="val -33542"/>
              <a:gd name="adj2" fmla="val -96060"/>
            </a:avLst>
          </a:prstGeom>
          <a:solidFill>
            <a:schemeClr val="accent1"/>
          </a:solidFill>
          <a:ln w="9525" algn="ctr">
            <a:noFill/>
            <a:miter lim="800000"/>
            <a:headEnd/>
            <a:tailEnd/>
          </a:ln>
          <a:effectLst/>
        </p:spPr>
        <p:txBody>
          <a:bodyPr wrap="square" anchor="ctr"/>
          <a:lstStyle/>
          <a:p>
            <a:pPr eaLnBrk="1" hangingPunct="1"/>
            <a:r>
              <a:rPr lang="en-US" altLang="ja-JP" sz="1400" smtClean="0">
                <a:latin typeface="Arial" charset="0"/>
              </a:rPr>
              <a:t>In 1 and 0, an output is. </a:t>
            </a:r>
            <a:br>
              <a:rPr lang="en-US" altLang="ja-JP" sz="1400" smtClean="0">
                <a:latin typeface="Arial" charset="0"/>
              </a:rPr>
            </a:br>
            <a:r>
              <a:rPr lang="en-US" altLang="ja-JP" sz="1400" smtClean="0">
                <a:latin typeface="Arial" charset="0"/>
              </a:rPr>
              <a:t>It performed.</a:t>
            </a:r>
            <a:endParaRPr lang="ja-JP" altLang="en-US" sz="1400">
              <a:latin typeface="Arial" charset="0"/>
            </a:endParaRPr>
          </a:p>
        </p:txBody>
      </p:sp>
      <p:sp>
        <p:nvSpPr>
          <p:cNvPr id="4104" name="AutoShape 8"/>
          <p:cNvSpPr>
            <a:spLocks noChangeArrowheads="1"/>
          </p:cNvSpPr>
          <p:nvPr/>
        </p:nvSpPr>
        <p:spPr bwMode="auto">
          <a:xfrm>
            <a:off x="6226175" y="4100513"/>
            <a:ext cx="2438400" cy="485775"/>
          </a:xfrm>
          <a:prstGeom prst="wedgeRectCallout">
            <a:avLst>
              <a:gd name="adj1" fmla="val -33787"/>
              <a:gd name="adj2" fmla="val -144773"/>
            </a:avLst>
          </a:prstGeom>
          <a:solidFill>
            <a:schemeClr val="accent1"/>
          </a:solidFill>
          <a:ln w="9525" algn="ctr">
            <a:noFill/>
            <a:miter lim="800000"/>
            <a:headEnd/>
            <a:tailEnd/>
          </a:ln>
          <a:effectLst/>
        </p:spPr>
        <p:txBody>
          <a:bodyPr wrap="square" anchor="ctr"/>
          <a:lstStyle/>
          <a:p>
            <a:pPr eaLnBrk="1" hangingPunct="1"/>
            <a:r>
              <a:rPr lang="en-US" altLang="ja-JP" sz="1400" smtClean="0">
                <a:latin typeface="Arial" charset="0"/>
              </a:rPr>
              <a:t>Both the patterns in which changes occur and that do not /Occur were performed.</a:t>
            </a:r>
            <a:endParaRPr lang="ja-JP" altLang="en-US" sz="1400">
              <a:latin typeface="Arial" charset="0"/>
            </a:endParaRPr>
          </a:p>
        </p:txBody>
      </p:sp>
    </p:spTree>
    <p:extLst>
      <p:ext uri="{BB962C8B-B14F-4D97-AF65-F5344CB8AC3E}">
        <p14:creationId xmlns:p14="http://schemas.microsoft.com/office/powerpoint/2010/main" val="34026275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5" name="Picture 13"/>
          <p:cNvPicPr>
            <a:picLocks noChangeAspect="1" noChangeArrowheads="1"/>
          </p:cNvPicPr>
          <p:nvPr/>
        </p:nvPicPr>
        <p:blipFill>
          <a:blip r:embed="rId3" cstate="print"/>
          <a:srcRect/>
          <a:stretch>
            <a:fillRect/>
          </a:stretch>
        </p:blipFill>
        <p:spPr bwMode="auto">
          <a:xfrm>
            <a:off x="1042988" y="3803650"/>
            <a:ext cx="2524125" cy="1354138"/>
          </a:xfrm>
          <a:prstGeom prst="rect">
            <a:avLst/>
          </a:prstGeom>
          <a:noFill/>
        </p:spPr>
      </p:pic>
      <p:sp>
        <p:nvSpPr>
          <p:cNvPr id="23554" name="Rectangle 2"/>
          <p:cNvSpPr>
            <a:spLocks noGrp="1" noChangeArrowheads="1"/>
          </p:cNvSpPr>
          <p:nvPr>
            <p:ph type="title"/>
          </p:nvPr>
        </p:nvSpPr>
        <p:spPr/>
        <p:txBody>
          <a:bodyPr/>
          <a:lstStyle/>
          <a:p>
            <a:r>
              <a:rPr lang="en-US" altLang="ja-JP" smtClean="0"/>
              <a:t>Condition coverage</a:t>
            </a:r>
            <a:endParaRPr lang="ja-JP" altLang="en-US"/>
          </a:p>
        </p:txBody>
      </p:sp>
      <p:sp>
        <p:nvSpPr>
          <p:cNvPr id="23555" name="Rectangle 3"/>
          <p:cNvSpPr>
            <a:spLocks noGrp="1" noChangeArrowheads="1"/>
          </p:cNvSpPr>
          <p:nvPr>
            <p:ph idx="1"/>
          </p:nvPr>
        </p:nvSpPr>
        <p:spPr/>
        <p:txBody>
          <a:bodyPr/>
          <a:lstStyle/>
          <a:p>
            <a:pPr>
              <a:buFont typeface="Wingdings" pitchFamily="2" charset="2"/>
              <a:buNone/>
            </a:pPr>
            <a:r>
              <a:rPr lang="en-US" altLang="ja-JP" smtClean="0"/>
              <a:t>It is measured whether all the input patterns of the target block were performed.</a:t>
            </a:r>
            <a:endParaRPr lang="ja-JP" altLang="en-US"/>
          </a:p>
        </p:txBody>
      </p:sp>
      <p:sp>
        <p:nvSpPr>
          <p:cNvPr id="23562" name="AutoShape 10"/>
          <p:cNvSpPr>
            <a:spLocks noChangeArrowheads="1"/>
          </p:cNvSpPr>
          <p:nvPr/>
        </p:nvSpPr>
        <p:spPr bwMode="auto">
          <a:xfrm>
            <a:off x="1206500" y="5483225"/>
            <a:ext cx="2305050" cy="523875"/>
          </a:xfrm>
          <a:prstGeom prst="wedgeRectCallout">
            <a:avLst>
              <a:gd name="adj1" fmla="val -24171"/>
              <a:gd name="adj2" fmla="val -145153"/>
            </a:avLst>
          </a:prstGeom>
          <a:solidFill>
            <a:schemeClr val="accent1"/>
          </a:solidFill>
          <a:ln w="9525" algn="ctr">
            <a:noFill/>
            <a:miter lim="800000"/>
            <a:headEnd/>
            <a:tailEnd/>
          </a:ln>
          <a:effectLst/>
        </p:spPr>
        <p:txBody>
          <a:bodyPr wrap="square" anchor="ctr"/>
          <a:lstStyle/>
          <a:p>
            <a:pPr eaLnBrk="1" hangingPunct="1"/>
            <a:r>
              <a:rPr lang="en-US" altLang="ja-JP" sz="1400" smtClean="0">
                <a:latin typeface="Arial" charset="0"/>
              </a:rPr>
              <a:t>The two inputs A and B were performed for True/False.</a:t>
            </a:r>
            <a:endParaRPr lang="ja-JP" altLang="en-US" sz="1400" dirty="0">
              <a:latin typeface="Arial" charset="0"/>
            </a:endParaRPr>
          </a:p>
        </p:txBody>
      </p:sp>
      <p:pic>
        <p:nvPicPr>
          <p:cNvPr id="23563" name="Picture 11"/>
          <p:cNvPicPr>
            <a:picLocks noChangeAspect="1" noChangeArrowheads="1"/>
          </p:cNvPicPr>
          <p:nvPr/>
        </p:nvPicPr>
        <p:blipFill>
          <a:blip r:embed="rId4" cstate="print"/>
          <a:srcRect/>
          <a:stretch>
            <a:fillRect/>
          </a:stretch>
        </p:blipFill>
        <p:spPr bwMode="auto">
          <a:xfrm>
            <a:off x="4554538" y="3860800"/>
            <a:ext cx="3705225" cy="1381125"/>
          </a:xfrm>
          <a:prstGeom prst="rect">
            <a:avLst/>
          </a:prstGeom>
          <a:noFill/>
        </p:spPr>
      </p:pic>
      <p:sp>
        <p:nvSpPr>
          <p:cNvPr id="23564" name="AutoShape 12"/>
          <p:cNvSpPr>
            <a:spLocks noChangeArrowheads="1"/>
          </p:cNvSpPr>
          <p:nvPr/>
        </p:nvSpPr>
        <p:spPr bwMode="auto">
          <a:xfrm>
            <a:off x="6080125" y="5300663"/>
            <a:ext cx="2076450" cy="523875"/>
          </a:xfrm>
          <a:prstGeom prst="wedgeRectCallout">
            <a:avLst>
              <a:gd name="adj1" fmla="val -40597"/>
              <a:gd name="adj2" fmla="val -163333"/>
            </a:avLst>
          </a:prstGeom>
          <a:solidFill>
            <a:schemeClr val="accent1"/>
          </a:solidFill>
          <a:ln w="9525" algn="ctr">
            <a:noFill/>
            <a:miter lim="800000"/>
            <a:headEnd/>
            <a:tailEnd/>
          </a:ln>
          <a:effectLst/>
        </p:spPr>
        <p:txBody>
          <a:bodyPr wrap="square" anchor="ctr"/>
          <a:lstStyle/>
          <a:p>
            <a:pPr eaLnBrk="1" hangingPunct="1"/>
            <a:r>
              <a:rPr lang="en-US" altLang="ja-JP" sz="1400" smtClean="0">
                <a:latin typeface="Arial" charset="0"/>
              </a:rPr>
              <a:t>in1 and in2 were performed for True/False.</a:t>
            </a:r>
            <a:endParaRPr lang="ja-JP" altLang="en-US" sz="1400">
              <a:latin typeface="Arial" charset="0"/>
            </a:endParaRPr>
          </a:p>
        </p:txBody>
      </p:sp>
    </p:spTree>
    <p:extLst>
      <p:ext uri="{BB962C8B-B14F-4D97-AF65-F5344CB8AC3E}">
        <p14:creationId xmlns:p14="http://schemas.microsoft.com/office/powerpoint/2010/main" val="3806183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ja-JP" smtClean="0"/>
              <a:t>MC/DC coverage</a:t>
            </a:r>
            <a:endParaRPr lang="ja-JP" altLang="en-US"/>
          </a:p>
        </p:txBody>
      </p:sp>
      <p:sp>
        <p:nvSpPr>
          <p:cNvPr id="5123" name="Rectangle 3"/>
          <p:cNvSpPr>
            <a:spLocks noGrp="1" noChangeArrowheads="1"/>
          </p:cNvSpPr>
          <p:nvPr>
            <p:ph idx="1"/>
          </p:nvPr>
        </p:nvSpPr>
        <p:spPr>
          <a:xfrm>
            <a:off x="611472" y="1530350"/>
            <a:ext cx="7824788" cy="4419600"/>
          </a:xfrm>
        </p:spPr>
        <p:txBody>
          <a:bodyPr/>
          <a:lstStyle/>
          <a:p>
            <a:r>
              <a:rPr lang="en-US" altLang="ja-JP" sz="1800" dirty="0"/>
              <a:t>A test case achieves full coverage for a block when a change in one input, independent of any other inputs, causes a change in the block's output.</a:t>
            </a:r>
          </a:p>
        </p:txBody>
      </p:sp>
      <p:graphicFrame>
        <p:nvGraphicFramePr>
          <p:cNvPr id="5208" name="Group 88"/>
          <p:cNvGraphicFramePr>
            <a:graphicFrameLocks noGrp="1"/>
          </p:cNvGraphicFramePr>
          <p:nvPr/>
        </p:nvGraphicFramePr>
        <p:xfrm>
          <a:off x="3203575" y="3429000"/>
          <a:ext cx="2841625" cy="3020378"/>
        </p:xfrm>
        <a:graphic>
          <a:graphicData uri="http://schemas.openxmlformats.org/drawingml/2006/table">
            <a:tbl>
              <a:tblPr/>
              <a:tblGrid>
                <a:gridCol w="568325"/>
                <a:gridCol w="568325"/>
                <a:gridCol w="568325"/>
                <a:gridCol w="568325"/>
                <a:gridCol w="568325"/>
              </a:tblGrid>
              <a:tr h="3127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endParaRPr kumimoji="0" lang="ja-JP" altLang="ja-JP" sz="1600" b="0" i="0" u="none" strike="noStrike" cap="none" normalizeH="0" baseline="0" smtClean="0">
                        <a:ln>
                          <a:noFill/>
                        </a:ln>
                        <a:solidFill>
                          <a:schemeClr val="tx1"/>
                        </a:solidFill>
                        <a:effectLst/>
                        <a:latin typeface="ＭＳ Ｐゴシック" pitchFamily="50" charset="-128"/>
                        <a:ea typeface="ＭＳ Ｐゴシック" pitchFamily="50"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r>
            </a:tbl>
          </a:graphicData>
        </a:graphic>
      </p:graphicFrame>
      <p:graphicFrame>
        <p:nvGraphicFramePr>
          <p:cNvPr id="5176" name="Object 56"/>
          <p:cNvGraphicFramePr>
            <a:graphicFrameLocks noChangeAspect="1"/>
          </p:cNvGraphicFramePr>
          <p:nvPr/>
        </p:nvGraphicFramePr>
        <p:xfrm>
          <a:off x="539750" y="3357563"/>
          <a:ext cx="2401888" cy="1731962"/>
        </p:xfrm>
        <a:graphic>
          <a:graphicData uri="http://schemas.openxmlformats.org/presentationml/2006/ole">
            <mc:AlternateContent xmlns:mc="http://schemas.openxmlformats.org/markup-compatibility/2006">
              <mc:Choice xmlns:v="urn:schemas-microsoft-com:vml" Requires="v">
                <p:oleObj spid="_x0000_s5241" name="ビットマップ イメージ" r:id="rId4" imgW="3209524" imgH="2314286" progId="PBrush">
                  <p:embed/>
                </p:oleObj>
              </mc:Choice>
              <mc:Fallback>
                <p:oleObj name="ビットマップ イメージ" r:id="rId4" imgW="3209524" imgH="231428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357563"/>
                        <a:ext cx="2401888" cy="173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9" name="Line 59"/>
          <p:cNvSpPr>
            <a:spLocks noChangeShapeType="1"/>
          </p:cNvSpPr>
          <p:nvPr/>
        </p:nvSpPr>
        <p:spPr bwMode="auto">
          <a:xfrm flipH="1">
            <a:off x="6084888" y="3429000"/>
            <a:ext cx="503237" cy="2859088"/>
          </a:xfrm>
          <a:prstGeom prst="line">
            <a:avLst/>
          </a:prstGeom>
          <a:noFill/>
          <a:ln w="19050">
            <a:solidFill>
              <a:srgbClr val="333333"/>
            </a:solidFill>
            <a:round/>
            <a:headEnd/>
            <a:tailEnd type="triangle" w="med" len="med"/>
          </a:ln>
          <a:effectLst/>
        </p:spPr>
        <p:txBody>
          <a:bodyPr wrap="none" anchor="ctr"/>
          <a:lstStyle/>
          <a:p>
            <a:endParaRPr lang="ja-JP" altLang="en-US"/>
          </a:p>
        </p:txBody>
      </p:sp>
      <p:sp>
        <p:nvSpPr>
          <p:cNvPr id="5180" name="Line 60"/>
          <p:cNvSpPr>
            <a:spLocks noChangeShapeType="1"/>
          </p:cNvSpPr>
          <p:nvPr/>
        </p:nvSpPr>
        <p:spPr bwMode="auto">
          <a:xfrm flipH="1">
            <a:off x="6084888" y="3429000"/>
            <a:ext cx="503237" cy="1466850"/>
          </a:xfrm>
          <a:prstGeom prst="line">
            <a:avLst/>
          </a:prstGeom>
          <a:noFill/>
          <a:ln w="19050">
            <a:solidFill>
              <a:srgbClr val="333333"/>
            </a:solidFill>
            <a:round/>
            <a:headEnd/>
            <a:tailEnd type="triangle" w="med" len="med"/>
          </a:ln>
          <a:effectLst/>
        </p:spPr>
        <p:txBody>
          <a:bodyPr wrap="none" anchor="ctr"/>
          <a:lstStyle/>
          <a:p>
            <a:endParaRPr lang="ja-JP" altLang="en-US"/>
          </a:p>
        </p:txBody>
      </p:sp>
      <p:sp>
        <p:nvSpPr>
          <p:cNvPr id="5181" name="Line 61"/>
          <p:cNvSpPr>
            <a:spLocks noChangeShapeType="1"/>
          </p:cNvSpPr>
          <p:nvPr/>
        </p:nvSpPr>
        <p:spPr bwMode="auto">
          <a:xfrm flipH="1" flipV="1">
            <a:off x="6084888" y="6308725"/>
            <a:ext cx="503237" cy="0"/>
          </a:xfrm>
          <a:prstGeom prst="line">
            <a:avLst/>
          </a:prstGeom>
          <a:noFill/>
          <a:ln w="19050">
            <a:solidFill>
              <a:srgbClr val="CC0000"/>
            </a:solidFill>
            <a:round/>
            <a:headEnd/>
            <a:tailEnd type="triangle" w="med" len="med"/>
          </a:ln>
          <a:effectLst/>
        </p:spPr>
        <p:txBody>
          <a:bodyPr wrap="none" anchor="ctr"/>
          <a:lstStyle/>
          <a:p>
            <a:endParaRPr lang="ja-JP" altLang="en-US"/>
          </a:p>
        </p:txBody>
      </p:sp>
      <p:sp>
        <p:nvSpPr>
          <p:cNvPr id="5182" name="Line 62"/>
          <p:cNvSpPr>
            <a:spLocks noChangeShapeType="1"/>
          </p:cNvSpPr>
          <p:nvPr/>
        </p:nvSpPr>
        <p:spPr bwMode="auto">
          <a:xfrm flipH="1" flipV="1">
            <a:off x="6011863" y="5949950"/>
            <a:ext cx="576262" cy="358775"/>
          </a:xfrm>
          <a:prstGeom prst="line">
            <a:avLst/>
          </a:prstGeom>
          <a:noFill/>
          <a:ln w="19050">
            <a:solidFill>
              <a:srgbClr val="CC0000"/>
            </a:solidFill>
            <a:round/>
            <a:headEnd/>
            <a:tailEnd type="triangle" w="med" len="med"/>
          </a:ln>
          <a:effectLst/>
        </p:spPr>
        <p:txBody>
          <a:bodyPr wrap="none" anchor="ctr"/>
          <a:lstStyle/>
          <a:p>
            <a:endParaRPr lang="ja-JP" altLang="en-US"/>
          </a:p>
        </p:txBody>
      </p:sp>
      <p:sp>
        <p:nvSpPr>
          <p:cNvPr id="5183" name="Text Box 63"/>
          <p:cNvSpPr txBox="1">
            <a:spLocks noChangeArrowheads="1"/>
          </p:cNvSpPr>
          <p:nvPr/>
        </p:nvSpPr>
        <p:spPr bwMode="auto">
          <a:xfrm>
            <a:off x="6623050" y="2924175"/>
            <a:ext cx="2087563" cy="1152525"/>
          </a:xfrm>
          <a:prstGeom prst="rect">
            <a:avLst/>
          </a:prstGeom>
          <a:solidFill>
            <a:schemeClr val="accent1"/>
          </a:solidFill>
          <a:ln w="9525" algn="ctr">
            <a:noFill/>
            <a:miter lim="800000"/>
            <a:headEnd/>
            <a:tailEnd/>
          </a:ln>
          <a:effectLst/>
        </p:spPr>
        <p:txBody>
          <a:bodyPr wrap="square"/>
          <a:lstStyle/>
          <a:p>
            <a:pPr algn="l"/>
            <a:r>
              <a:rPr lang="en-US" altLang="ja-JP" sz="1100" smtClean="0"/>
              <a:t>Its attention is paid to A. : </a:t>
            </a:r>
            <a:br>
              <a:rPr lang="en-US" altLang="ja-JP" sz="1100" smtClean="0"/>
            </a:br>
            <a:r>
              <a:rPr lang="en-US" altLang="ja-JP" sz="1100" smtClean="0"/>
              <a:t>B and C are fixed to 1. </a:t>
            </a:r>
            <a:br>
              <a:rPr lang="en-US" altLang="ja-JP" sz="1100" smtClean="0"/>
            </a:br>
            <a:r>
              <a:rPr lang="en-US" altLang="ja-JP" sz="1100" smtClean="0"/>
              <a:t>If A is changed with 1/0 </a:t>
            </a:r>
            <a:br>
              <a:rPr lang="en-US" altLang="ja-JP" sz="1100" smtClean="0"/>
            </a:br>
            <a:r>
              <a:rPr lang="en-US" altLang="ja-JP" sz="1100" smtClean="0"/>
              <a:t>The output D changes with 1/0. </a:t>
            </a:r>
            <a:br>
              <a:rPr lang="en-US" altLang="ja-JP" sz="1100" smtClean="0"/>
            </a:br>
            <a:r>
              <a:rPr lang="en-US" altLang="ja-JP" sz="1100" smtClean="0"/>
              <a:t>=&gt; v4, v8</a:t>
            </a:r>
            <a:endParaRPr lang="en-US" altLang="ja-JP" sz="1100"/>
          </a:p>
        </p:txBody>
      </p:sp>
      <p:sp>
        <p:nvSpPr>
          <p:cNvPr id="5186" name="AutoShape 66"/>
          <p:cNvSpPr>
            <a:spLocks noChangeArrowheads="1"/>
          </p:cNvSpPr>
          <p:nvPr/>
        </p:nvSpPr>
        <p:spPr bwMode="auto">
          <a:xfrm>
            <a:off x="1116013" y="6021388"/>
            <a:ext cx="1655762" cy="576262"/>
          </a:xfrm>
          <a:prstGeom prst="wedgeRectCallout">
            <a:avLst>
              <a:gd name="adj1" fmla="val 66009"/>
              <a:gd name="adj2" fmla="val -113361"/>
            </a:avLst>
          </a:prstGeom>
          <a:solidFill>
            <a:schemeClr val="accent1"/>
          </a:solidFill>
          <a:ln w="9525" algn="ctr">
            <a:noFill/>
            <a:miter lim="800000"/>
            <a:headEnd/>
            <a:tailEnd/>
          </a:ln>
          <a:effectLst/>
        </p:spPr>
        <p:txBody>
          <a:bodyPr wrap="square" anchor="ctr"/>
          <a:lstStyle/>
          <a:p>
            <a:pPr algn="l"/>
            <a:r>
              <a:rPr lang="en-US" altLang="ja-JP" sz="1050" smtClean="0"/>
              <a:t>Coloring line : </a:t>
            </a:r>
            <a:br>
              <a:rPr lang="en-US" altLang="ja-JP" sz="1050" smtClean="0"/>
            </a:br>
            <a:r>
              <a:rPr lang="en-US" altLang="ja-JP" sz="1050" smtClean="0"/>
              <a:t>MCDC achievement of the three input AND </a:t>
            </a:r>
            <a:br>
              <a:rPr lang="en-US" altLang="ja-JP" sz="1050" smtClean="0"/>
            </a:br>
            <a:r>
              <a:rPr lang="en-US" altLang="ja-JP" sz="1050" smtClean="0"/>
              <a:t>Input pattern</a:t>
            </a:r>
            <a:endParaRPr lang="ja-JP" altLang="en-US" sz="1050" dirty="0"/>
          </a:p>
        </p:txBody>
      </p:sp>
      <p:sp>
        <p:nvSpPr>
          <p:cNvPr id="5213" name="Line 93"/>
          <p:cNvSpPr>
            <a:spLocks noChangeShapeType="1"/>
          </p:cNvSpPr>
          <p:nvPr/>
        </p:nvSpPr>
        <p:spPr bwMode="auto">
          <a:xfrm flipH="1">
            <a:off x="6084888" y="4797425"/>
            <a:ext cx="503237" cy="792163"/>
          </a:xfrm>
          <a:prstGeom prst="line">
            <a:avLst/>
          </a:prstGeom>
          <a:noFill/>
          <a:ln w="19050">
            <a:solidFill>
              <a:srgbClr val="0000FF"/>
            </a:solidFill>
            <a:round/>
            <a:headEnd/>
            <a:tailEnd type="triangle" w="med" len="med"/>
          </a:ln>
          <a:effectLst/>
        </p:spPr>
        <p:txBody>
          <a:bodyPr wrap="none" anchor="ctr"/>
          <a:lstStyle/>
          <a:p>
            <a:endParaRPr lang="ja-JP" altLang="en-US"/>
          </a:p>
        </p:txBody>
      </p:sp>
      <p:sp>
        <p:nvSpPr>
          <p:cNvPr id="5214" name="Text Box 94"/>
          <p:cNvSpPr txBox="1">
            <a:spLocks noChangeArrowheads="1"/>
          </p:cNvSpPr>
          <p:nvPr/>
        </p:nvSpPr>
        <p:spPr bwMode="auto">
          <a:xfrm>
            <a:off x="6624638" y="4256088"/>
            <a:ext cx="2087562" cy="1152525"/>
          </a:xfrm>
          <a:prstGeom prst="rect">
            <a:avLst/>
          </a:prstGeom>
          <a:solidFill>
            <a:schemeClr val="accent1"/>
          </a:solidFill>
          <a:ln w="9525" algn="ctr">
            <a:noFill/>
            <a:miter lim="800000"/>
            <a:headEnd/>
            <a:tailEnd/>
          </a:ln>
          <a:effectLst/>
        </p:spPr>
        <p:txBody>
          <a:bodyPr wrap="square"/>
          <a:lstStyle/>
          <a:p>
            <a:pPr algn="l"/>
            <a:r>
              <a:rPr lang="en-US" altLang="ja-JP" sz="1100" smtClean="0"/>
              <a:t>Its attention is paid to B. : </a:t>
            </a:r>
            <a:br>
              <a:rPr lang="en-US" altLang="ja-JP" sz="1100" smtClean="0"/>
            </a:br>
            <a:r>
              <a:rPr lang="en-US" altLang="ja-JP" sz="1100" smtClean="0"/>
              <a:t>A and C are fixed to 1. </a:t>
            </a:r>
            <a:br>
              <a:rPr lang="en-US" altLang="ja-JP" sz="1100" smtClean="0"/>
            </a:br>
            <a:r>
              <a:rPr lang="en-US" altLang="ja-JP" sz="1100" smtClean="0"/>
              <a:t>If B is changed with 1/0 </a:t>
            </a:r>
            <a:br>
              <a:rPr lang="en-US" altLang="ja-JP" sz="1100" smtClean="0"/>
            </a:br>
            <a:r>
              <a:rPr lang="en-US" altLang="ja-JP" sz="1100" smtClean="0"/>
              <a:t>The output D changes with 1/0. </a:t>
            </a:r>
            <a:br>
              <a:rPr lang="en-US" altLang="ja-JP" sz="1100" smtClean="0"/>
            </a:br>
            <a:r>
              <a:rPr lang="en-US" altLang="ja-JP" sz="1100" smtClean="0"/>
              <a:t>=&gt; v6, v8</a:t>
            </a:r>
            <a:endParaRPr lang="en-US" altLang="ja-JP" sz="1100"/>
          </a:p>
        </p:txBody>
      </p:sp>
      <p:sp>
        <p:nvSpPr>
          <p:cNvPr id="5215" name="Text Box 95"/>
          <p:cNvSpPr txBox="1">
            <a:spLocks noChangeArrowheads="1"/>
          </p:cNvSpPr>
          <p:nvPr/>
        </p:nvSpPr>
        <p:spPr bwMode="auto">
          <a:xfrm>
            <a:off x="6624638" y="5589588"/>
            <a:ext cx="2087562" cy="1152525"/>
          </a:xfrm>
          <a:prstGeom prst="rect">
            <a:avLst/>
          </a:prstGeom>
          <a:solidFill>
            <a:schemeClr val="accent1"/>
          </a:solidFill>
          <a:ln w="9525" algn="ctr">
            <a:noFill/>
            <a:miter lim="800000"/>
            <a:headEnd/>
            <a:tailEnd/>
          </a:ln>
          <a:effectLst/>
        </p:spPr>
        <p:txBody>
          <a:bodyPr wrap="square"/>
          <a:lstStyle/>
          <a:p>
            <a:pPr algn="l"/>
            <a:r>
              <a:rPr lang="en-US" altLang="ja-JP" sz="1100" smtClean="0"/>
              <a:t>Its attention is paid to C. : </a:t>
            </a:r>
            <a:br>
              <a:rPr lang="en-US" altLang="ja-JP" sz="1100" smtClean="0"/>
            </a:br>
            <a:r>
              <a:rPr lang="en-US" altLang="ja-JP" sz="1100" smtClean="0"/>
              <a:t>A and B are fixed to 1. </a:t>
            </a:r>
            <a:br>
              <a:rPr lang="en-US" altLang="ja-JP" sz="1100" smtClean="0"/>
            </a:br>
            <a:r>
              <a:rPr lang="en-US" altLang="ja-JP" sz="1100" smtClean="0"/>
              <a:t>If C is changed with 1/0 </a:t>
            </a:r>
            <a:br>
              <a:rPr lang="en-US" altLang="ja-JP" sz="1100" smtClean="0"/>
            </a:br>
            <a:r>
              <a:rPr lang="en-US" altLang="ja-JP" sz="1100" smtClean="0"/>
              <a:t>The output D changes with 1/0. </a:t>
            </a:r>
            <a:br>
              <a:rPr lang="en-US" altLang="ja-JP" sz="1100" smtClean="0"/>
            </a:br>
            <a:r>
              <a:rPr lang="en-US" altLang="ja-JP" sz="1100" smtClean="0"/>
              <a:t>=&gt; v7, v8</a:t>
            </a:r>
            <a:endParaRPr lang="en-US" altLang="ja-JP" sz="1100"/>
          </a:p>
        </p:txBody>
      </p:sp>
      <p:sp>
        <p:nvSpPr>
          <p:cNvPr id="5216" name="Line 96"/>
          <p:cNvSpPr>
            <a:spLocks noChangeShapeType="1"/>
          </p:cNvSpPr>
          <p:nvPr/>
        </p:nvSpPr>
        <p:spPr bwMode="auto">
          <a:xfrm flipH="1">
            <a:off x="6084888" y="4797425"/>
            <a:ext cx="503237" cy="1439863"/>
          </a:xfrm>
          <a:prstGeom prst="line">
            <a:avLst/>
          </a:prstGeom>
          <a:noFill/>
          <a:ln w="19050">
            <a:solidFill>
              <a:srgbClr val="0000FF"/>
            </a:solidFill>
            <a:round/>
            <a:headEnd/>
            <a:tailEnd type="triangle" w="med" len="med"/>
          </a:ln>
          <a:effectLst/>
        </p:spPr>
        <p:txBody>
          <a:bodyPr wrap="none" anchor="ctr"/>
          <a:lstStyle/>
          <a:p>
            <a:endParaRPr lang="ja-JP" altLang="en-US"/>
          </a:p>
        </p:txBody>
      </p:sp>
      <p:sp>
        <p:nvSpPr>
          <p:cNvPr id="5217" name="Text Box 97"/>
          <p:cNvSpPr txBox="1">
            <a:spLocks noChangeArrowheads="1"/>
          </p:cNvSpPr>
          <p:nvPr/>
        </p:nvSpPr>
        <p:spPr bwMode="auto">
          <a:xfrm>
            <a:off x="3184525" y="3035300"/>
            <a:ext cx="3233578" cy="461665"/>
          </a:xfrm>
          <a:prstGeom prst="rect">
            <a:avLst/>
          </a:prstGeom>
          <a:noFill/>
          <a:ln w="9525">
            <a:noFill/>
            <a:miter lim="800000"/>
            <a:headEnd/>
            <a:tailEnd/>
          </a:ln>
          <a:effectLst/>
        </p:spPr>
        <p:txBody>
          <a:bodyPr wrap="square">
            <a:spAutoFit/>
          </a:bodyPr>
          <a:lstStyle/>
          <a:p>
            <a:pPr algn="l"/>
            <a:r>
              <a:rPr lang="en-US" altLang="ja-JP" sz="1200" smtClean="0"/>
              <a:t>The MC/DC achievement input pattern of a 3 input AND block</a:t>
            </a:r>
            <a:endParaRPr lang="ja-JP" altLang="en-US" sz="1200" dirty="0"/>
          </a:p>
        </p:txBody>
      </p:sp>
    </p:spTree>
    <p:extLst>
      <p:ext uri="{BB962C8B-B14F-4D97-AF65-F5344CB8AC3E}">
        <p14:creationId xmlns:p14="http://schemas.microsoft.com/office/powerpoint/2010/main" val="8324877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ja-JP" smtClean="0"/>
              <a:t>Signal Range coverage</a:t>
            </a:r>
            <a:endParaRPr lang="ja-JP" altLang="en-US"/>
          </a:p>
        </p:txBody>
      </p:sp>
      <p:sp>
        <p:nvSpPr>
          <p:cNvPr id="10243" name="Rectangle 3"/>
          <p:cNvSpPr>
            <a:spLocks noGrp="1" noChangeArrowheads="1"/>
          </p:cNvSpPr>
          <p:nvPr>
            <p:ph idx="1"/>
          </p:nvPr>
        </p:nvSpPr>
        <p:spPr/>
        <p:txBody>
          <a:bodyPr/>
          <a:lstStyle/>
          <a:p>
            <a:pPr>
              <a:buFont typeface="Wingdings" pitchFamily="2" charset="2"/>
              <a:buNone/>
            </a:pPr>
            <a:r>
              <a:rPr lang="en-US" altLang="ja-JP" sz="2000" smtClean="0"/>
              <a:t>The maximum and the minimum at the time of the simulation of each block are measured.</a:t>
            </a:r>
            <a:endParaRPr lang="en-US" altLang="ja-JP" dirty="0"/>
          </a:p>
        </p:txBody>
      </p:sp>
      <p:graphicFrame>
        <p:nvGraphicFramePr>
          <p:cNvPr id="10245" name="Object 5"/>
          <p:cNvGraphicFramePr>
            <a:graphicFrameLocks noChangeAspect="1"/>
          </p:cNvGraphicFramePr>
          <p:nvPr/>
        </p:nvGraphicFramePr>
        <p:xfrm>
          <a:off x="5651500" y="3429000"/>
          <a:ext cx="3141690" cy="2520280"/>
        </p:xfrm>
        <a:graphic>
          <a:graphicData uri="http://schemas.openxmlformats.org/presentationml/2006/ole">
            <mc:AlternateContent xmlns:mc="http://schemas.openxmlformats.org/markup-compatibility/2006">
              <mc:Choice xmlns:v="urn:schemas-microsoft-com:vml" Requires="v">
                <p:oleObj spid="_x0000_s6263" name="ビットマップ イメージ" r:id="rId4" imgW="3029373" imgH="2429214" progId="PBrush">
                  <p:embed/>
                </p:oleObj>
              </mc:Choice>
              <mc:Fallback>
                <p:oleObj name="ビットマップ イメージ" r:id="rId4" imgW="3029373" imgH="2429214"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3429000"/>
                        <a:ext cx="314169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9" name="AutoShape 9"/>
          <p:cNvSpPr>
            <a:spLocks noChangeArrowheads="1"/>
          </p:cNvSpPr>
          <p:nvPr/>
        </p:nvSpPr>
        <p:spPr bwMode="auto">
          <a:xfrm>
            <a:off x="3347864" y="5877272"/>
            <a:ext cx="1871662" cy="792163"/>
          </a:xfrm>
          <a:prstGeom prst="wedgeRectCallout">
            <a:avLst>
              <a:gd name="adj1" fmla="val 98845"/>
              <a:gd name="adj2" fmla="val -54281"/>
            </a:avLst>
          </a:prstGeom>
          <a:solidFill>
            <a:schemeClr val="accent1"/>
          </a:solidFill>
          <a:ln w="9525">
            <a:noFill/>
            <a:miter lim="800000"/>
            <a:headEnd/>
            <a:tailEnd/>
          </a:ln>
          <a:effectLst/>
        </p:spPr>
        <p:txBody>
          <a:bodyPr wrap="square"/>
          <a:lstStyle/>
          <a:p>
            <a:pPr algn="l"/>
            <a:r>
              <a:rPr lang="en-US" altLang="ja-JP" sz="1100" smtClean="0"/>
              <a:t>Example : </a:t>
            </a:r>
            <a:br>
              <a:rPr lang="en-US" altLang="ja-JP" sz="1100" smtClean="0"/>
            </a:br>
            <a:r>
              <a:rPr lang="en-US" altLang="ja-JP" sz="1100" smtClean="0"/>
              <a:t>abs block </a:t>
            </a:r>
            <a:br>
              <a:rPr lang="en-US" altLang="ja-JP" sz="1100" smtClean="0"/>
            </a:br>
            <a:r>
              <a:rPr lang="en-US" altLang="ja-JP" sz="1100" smtClean="0"/>
              <a:t>Output minimum    7.77156e-016 </a:t>
            </a:r>
            <a:br>
              <a:rPr lang="en-US" altLang="ja-JP" sz="1100" smtClean="0"/>
            </a:br>
            <a:r>
              <a:rPr lang="en-US" altLang="ja-JP" sz="1100" smtClean="0"/>
              <a:t>Output maximum    1.66667</a:t>
            </a:r>
            <a:endParaRPr lang="en-US" altLang="ja-JP" sz="1100" dirty="0"/>
          </a:p>
        </p:txBody>
      </p:sp>
      <p:pic>
        <p:nvPicPr>
          <p:cNvPr id="10250" name="Picture 10"/>
          <p:cNvPicPr>
            <a:picLocks noChangeAspect="1" noChangeArrowheads="1"/>
          </p:cNvPicPr>
          <p:nvPr/>
        </p:nvPicPr>
        <p:blipFill>
          <a:blip r:embed="rId6" cstate="print"/>
          <a:srcRect/>
          <a:stretch>
            <a:fillRect/>
          </a:stretch>
        </p:blipFill>
        <p:spPr bwMode="auto">
          <a:xfrm>
            <a:off x="1908175" y="3429000"/>
            <a:ext cx="2033588" cy="1766888"/>
          </a:xfrm>
          <a:prstGeom prst="rect">
            <a:avLst/>
          </a:prstGeom>
          <a:noFill/>
          <a:ln w="9525">
            <a:noFill/>
            <a:miter lim="800000"/>
            <a:headEnd/>
            <a:tailEnd/>
          </a:ln>
          <a:effectLst/>
        </p:spPr>
      </p:pic>
      <p:sp>
        <p:nvSpPr>
          <p:cNvPr id="10251" name="Text Box 11"/>
          <p:cNvSpPr txBox="1">
            <a:spLocks noChangeArrowheads="1"/>
          </p:cNvSpPr>
          <p:nvPr/>
        </p:nvSpPr>
        <p:spPr bwMode="auto">
          <a:xfrm>
            <a:off x="5559425" y="3035300"/>
            <a:ext cx="1571264" cy="307777"/>
          </a:xfrm>
          <a:prstGeom prst="rect">
            <a:avLst/>
          </a:prstGeom>
          <a:noFill/>
          <a:ln w="19050">
            <a:solidFill>
              <a:srgbClr val="CC0000"/>
            </a:solidFill>
            <a:miter lim="800000"/>
            <a:headEnd/>
            <a:tailEnd/>
          </a:ln>
          <a:effectLst/>
        </p:spPr>
        <p:txBody>
          <a:bodyPr wrap="square">
            <a:spAutoFit/>
          </a:bodyPr>
          <a:lstStyle/>
          <a:p>
            <a:pPr algn="l"/>
            <a:r>
              <a:rPr lang="en-US" altLang="ja-JP" sz="1400" smtClean="0">
                <a:solidFill>
                  <a:srgbClr val="CC0000"/>
                </a:solidFill>
              </a:rPr>
              <a:t>Coverage report</a:t>
            </a:r>
            <a:endParaRPr lang="ja-JP" altLang="en-US" dirty="0">
              <a:solidFill>
                <a:srgbClr val="CC0000"/>
              </a:solidFill>
            </a:endParaRPr>
          </a:p>
        </p:txBody>
      </p:sp>
      <p:cxnSp>
        <p:nvCxnSpPr>
          <p:cNvPr id="11" name="直線矢印コネクタ 10"/>
          <p:cNvCxnSpPr/>
          <p:nvPr/>
        </p:nvCxnSpPr>
        <p:spPr>
          <a:xfrm>
            <a:off x="2843808" y="4437112"/>
            <a:ext cx="3240360" cy="1368152"/>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9357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The analytic engine of SLDV</a:t>
            </a:r>
            <a:endParaRPr kumimoji="1" lang="ja-JP" altLang="en-US" dirty="0"/>
          </a:p>
        </p:txBody>
      </p:sp>
      <p:sp>
        <p:nvSpPr>
          <p:cNvPr id="3" name="コンテンツ プレースホルダー 2"/>
          <p:cNvSpPr>
            <a:spLocks noGrp="1"/>
          </p:cNvSpPr>
          <p:nvPr>
            <p:ph idx="1"/>
          </p:nvPr>
        </p:nvSpPr>
        <p:spPr>
          <a:xfrm>
            <a:off x="457200" y="1340768"/>
            <a:ext cx="8363272" cy="4907632"/>
          </a:xfrm>
        </p:spPr>
        <p:txBody>
          <a:bodyPr/>
          <a:lstStyle/>
          <a:p>
            <a:r>
              <a:rPr kumimoji="1" lang="en-US" altLang="ja-JP" dirty="0" err="1" smtClean="0"/>
              <a:t>Prover</a:t>
            </a:r>
            <a:r>
              <a:rPr kumimoji="1" lang="en-US" altLang="ja-JP" dirty="0" smtClean="0"/>
              <a:t> Plug-In</a:t>
            </a:r>
            <a:endParaRPr lang="en-US" altLang="ja-JP" dirty="0" smtClean="0"/>
          </a:p>
          <a:p>
            <a:pPr lvl="1"/>
            <a:r>
              <a:rPr lang="en-US" altLang="ja-JP" dirty="0" smtClean="0"/>
              <a:t>The verification engine which </a:t>
            </a:r>
            <a:r>
              <a:rPr lang="en-US" altLang="ja-JP" dirty="0" err="1" smtClean="0"/>
              <a:t>Prover</a:t>
            </a:r>
            <a:r>
              <a:rPr lang="en-US" altLang="ja-JP" dirty="0" smtClean="0"/>
              <a:t> Technology develops.</a:t>
            </a:r>
          </a:p>
          <a:p>
            <a:pPr lvl="1"/>
            <a:r>
              <a:rPr lang="en-US" altLang="ja-JP" dirty="0" smtClean="0"/>
              <a:t>Formal verification based on model checking.</a:t>
            </a:r>
          </a:p>
          <a:p>
            <a:pPr lvl="1"/>
            <a:r>
              <a:rPr lang="en-US" altLang="ja-JP" dirty="0" smtClean="0"/>
              <a:t>It is adopted with the verification tool in various domains, and has a track record for about 20 years.</a:t>
            </a:r>
          </a:p>
          <a:p>
            <a:pPr marL="857250" lvl="2" indent="0">
              <a:buNone/>
            </a:pPr>
            <a:r>
              <a:rPr lang="en-US" altLang="ja-JP" sz="1400" dirty="0" smtClean="0"/>
              <a:t>http://www.prover.com/products/prover_plugin/</a:t>
            </a:r>
            <a:endParaRPr kumimoji="1" lang="en-US" altLang="ja-JP" sz="1400" dirty="0"/>
          </a:p>
          <a:p>
            <a:endParaRPr lang="en-US" altLang="ja-JP" dirty="0" smtClean="0"/>
          </a:p>
          <a:p>
            <a:r>
              <a:rPr lang="en-US" altLang="ja-JP" dirty="0" smtClean="0"/>
              <a:t>Polyspace (R2011a or later release)</a:t>
            </a:r>
          </a:p>
          <a:p>
            <a:pPr lvl="1"/>
            <a:r>
              <a:rPr kumimoji="1" lang="en-US" altLang="ja-JP" dirty="0" smtClean="0"/>
              <a:t>The verification engine which MathWorks develops.</a:t>
            </a:r>
          </a:p>
          <a:p>
            <a:pPr lvl="1"/>
            <a:r>
              <a:rPr kumimoji="1" lang="en-US" altLang="ja-JP" dirty="0" smtClean="0"/>
              <a:t>It will be developed by old </a:t>
            </a:r>
            <a:r>
              <a:rPr kumimoji="1" lang="en-US" altLang="ja-JP" dirty="0" err="1" smtClean="0"/>
              <a:t>PolySpace</a:t>
            </a:r>
            <a:r>
              <a:rPr kumimoji="1" lang="en-US" altLang="ja-JP" dirty="0" smtClean="0"/>
              <a:t> Technology in 1999, and MathWorks </a:t>
            </a:r>
            <a:r>
              <a:rPr lang="en-US" altLang="ja-JP" dirty="0" smtClean="0"/>
              <a:t>acquired Polyspace</a:t>
            </a:r>
            <a:r>
              <a:rPr kumimoji="1" lang="en-US" altLang="ja-JP" dirty="0" smtClean="0"/>
              <a:t> in 2007.</a:t>
            </a:r>
          </a:p>
          <a:p>
            <a:pPr lvl="1"/>
            <a:r>
              <a:rPr kumimoji="1" lang="en-US" altLang="ja-JP" dirty="0" smtClean="0"/>
              <a:t>Formal verification based on an abstract.</a:t>
            </a:r>
            <a:endParaRPr kumimoji="1" lang="en-US" altLang="ja-JP"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88" y="1261033"/>
            <a:ext cx="17621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52167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ja-JP" smtClean="0"/>
              <a:t>Lookup Table coverage</a:t>
            </a:r>
            <a:endParaRPr lang="ja-JP" altLang="en-US" dirty="0"/>
          </a:p>
        </p:txBody>
      </p:sp>
      <p:sp>
        <p:nvSpPr>
          <p:cNvPr id="11267" name="Rectangle 3"/>
          <p:cNvSpPr>
            <a:spLocks noGrp="1" noChangeArrowheads="1"/>
          </p:cNvSpPr>
          <p:nvPr>
            <p:ph idx="1"/>
          </p:nvPr>
        </p:nvSpPr>
        <p:spPr>
          <a:xfrm>
            <a:off x="539750" y="1484313"/>
            <a:ext cx="8208963" cy="4419600"/>
          </a:xfrm>
        </p:spPr>
        <p:txBody>
          <a:bodyPr/>
          <a:lstStyle/>
          <a:p>
            <a:pPr>
              <a:buFont typeface="Wingdings" pitchFamily="2" charset="2"/>
              <a:buNone/>
            </a:pPr>
            <a:r>
              <a:rPr lang="en-US" altLang="ja-JP" smtClean="0">
                <a:solidFill>
                  <a:srgbClr val="CC0000"/>
                </a:solidFill>
              </a:rPr>
              <a:t>The table value used in the Lookup Table block at the time of a simulation is measured.</a:t>
            </a:r>
            <a:endParaRPr lang="ja-JP" altLang="en-US" sz="1800" dirty="0"/>
          </a:p>
        </p:txBody>
      </p:sp>
      <p:graphicFrame>
        <p:nvGraphicFramePr>
          <p:cNvPr id="11269" name="Object 5"/>
          <p:cNvGraphicFramePr>
            <a:graphicFrameLocks noChangeAspect="1"/>
          </p:cNvGraphicFramePr>
          <p:nvPr/>
        </p:nvGraphicFramePr>
        <p:xfrm>
          <a:off x="1547813" y="2887663"/>
          <a:ext cx="3876675" cy="2628900"/>
        </p:xfrm>
        <a:graphic>
          <a:graphicData uri="http://schemas.openxmlformats.org/presentationml/2006/ole">
            <mc:AlternateContent xmlns:mc="http://schemas.openxmlformats.org/markup-compatibility/2006">
              <mc:Choice xmlns:v="urn:schemas-microsoft-com:vml" Requires="v">
                <p:oleObj spid="_x0000_s7288" name="ビットマップ イメージ" r:id="rId4" imgW="5028571" imgH="3409524" progId="PBrush">
                  <p:embed/>
                </p:oleObj>
              </mc:Choice>
              <mc:Fallback>
                <p:oleObj name="ビットマップ イメージ" r:id="rId4" imgW="5028571" imgH="3409524"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887663"/>
                        <a:ext cx="387667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270" name="Picture 6"/>
          <p:cNvPicPr>
            <a:picLocks noChangeAspect="1" noChangeArrowheads="1"/>
          </p:cNvPicPr>
          <p:nvPr/>
        </p:nvPicPr>
        <p:blipFill>
          <a:blip r:embed="rId6" cstate="print"/>
          <a:srcRect/>
          <a:stretch>
            <a:fillRect/>
          </a:stretch>
        </p:blipFill>
        <p:spPr bwMode="auto">
          <a:xfrm>
            <a:off x="34925" y="5621338"/>
            <a:ext cx="2303463" cy="976312"/>
          </a:xfrm>
          <a:prstGeom prst="rect">
            <a:avLst/>
          </a:prstGeom>
          <a:noFill/>
          <a:ln w="9525">
            <a:noFill/>
            <a:miter lim="800000"/>
            <a:headEnd/>
            <a:tailEnd/>
          </a:ln>
          <a:effectLst/>
        </p:spPr>
      </p:pic>
      <p:sp>
        <p:nvSpPr>
          <p:cNvPr id="11271" name="AutoShape 7"/>
          <p:cNvSpPr>
            <a:spLocks noChangeArrowheads="1"/>
          </p:cNvSpPr>
          <p:nvPr/>
        </p:nvSpPr>
        <p:spPr bwMode="auto">
          <a:xfrm>
            <a:off x="34925" y="5084763"/>
            <a:ext cx="2305050" cy="536575"/>
          </a:xfrm>
          <a:prstGeom prst="triangle">
            <a:avLst>
              <a:gd name="adj" fmla="val 93597"/>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11272" name="Text Box 8"/>
          <p:cNvSpPr txBox="1">
            <a:spLocks noChangeArrowheads="1"/>
          </p:cNvSpPr>
          <p:nvPr/>
        </p:nvSpPr>
        <p:spPr bwMode="auto">
          <a:xfrm>
            <a:off x="2339975" y="5805265"/>
            <a:ext cx="3168129" cy="923330"/>
          </a:xfrm>
          <a:prstGeom prst="rect">
            <a:avLst/>
          </a:prstGeom>
          <a:noFill/>
          <a:ln w="9525">
            <a:noFill/>
            <a:miter lim="800000"/>
            <a:headEnd/>
            <a:tailEnd/>
          </a:ln>
          <a:effectLst/>
        </p:spPr>
        <p:txBody>
          <a:bodyPr wrap="square">
            <a:spAutoFit/>
          </a:bodyPr>
          <a:lstStyle/>
          <a:p>
            <a:pPr algn="l"/>
            <a:r>
              <a:rPr lang="en-US" altLang="ja-JP" dirty="0" smtClean="0"/>
              <a:t>Click to open detailed count how many steps was the table used.</a:t>
            </a:r>
            <a:endParaRPr lang="ja-JP" altLang="en-US" dirty="0"/>
          </a:p>
        </p:txBody>
      </p:sp>
      <p:pic>
        <p:nvPicPr>
          <p:cNvPr id="11273" name="Picture 9"/>
          <p:cNvPicPr>
            <a:picLocks noChangeAspect="1" noChangeArrowheads="1"/>
          </p:cNvPicPr>
          <p:nvPr/>
        </p:nvPicPr>
        <p:blipFill>
          <a:blip r:embed="rId7" cstate="print"/>
          <a:srcRect/>
          <a:stretch>
            <a:fillRect/>
          </a:stretch>
        </p:blipFill>
        <p:spPr bwMode="auto">
          <a:xfrm>
            <a:off x="5508625" y="4797425"/>
            <a:ext cx="2924175" cy="1949450"/>
          </a:xfrm>
          <a:prstGeom prst="rect">
            <a:avLst/>
          </a:prstGeom>
          <a:noFill/>
          <a:ln w="9525">
            <a:noFill/>
            <a:miter lim="800000"/>
            <a:headEnd/>
            <a:tailEnd/>
          </a:ln>
          <a:effectLst/>
        </p:spPr>
      </p:pic>
      <p:pic>
        <p:nvPicPr>
          <p:cNvPr id="11274" name="Picture 10"/>
          <p:cNvPicPr>
            <a:picLocks noChangeAspect="1" noChangeArrowheads="1"/>
          </p:cNvPicPr>
          <p:nvPr/>
        </p:nvPicPr>
        <p:blipFill>
          <a:blip r:embed="rId8" cstate="print"/>
          <a:srcRect/>
          <a:stretch>
            <a:fillRect/>
          </a:stretch>
        </p:blipFill>
        <p:spPr bwMode="auto">
          <a:xfrm>
            <a:off x="5364163" y="2565400"/>
            <a:ext cx="2613025" cy="1925638"/>
          </a:xfrm>
          <a:prstGeom prst="rect">
            <a:avLst/>
          </a:prstGeom>
          <a:noFill/>
          <a:ln w="9525">
            <a:noFill/>
            <a:miter lim="800000"/>
            <a:headEnd/>
            <a:tailEnd/>
          </a:ln>
          <a:effectLst/>
        </p:spPr>
      </p:pic>
      <p:sp>
        <p:nvSpPr>
          <p:cNvPr id="11275" name="Line 11"/>
          <p:cNvSpPr>
            <a:spLocks noChangeShapeType="1"/>
          </p:cNvSpPr>
          <p:nvPr/>
        </p:nvSpPr>
        <p:spPr bwMode="auto">
          <a:xfrm>
            <a:off x="3059113" y="3068638"/>
            <a:ext cx="3673475" cy="431800"/>
          </a:xfrm>
          <a:prstGeom prst="line">
            <a:avLst/>
          </a:prstGeom>
          <a:noFill/>
          <a:ln w="38100">
            <a:solidFill>
              <a:schemeClr val="tx1"/>
            </a:solidFill>
            <a:round/>
            <a:headEnd/>
            <a:tailEnd type="triangle" w="med" len="med"/>
          </a:ln>
          <a:effectLst/>
        </p:spPr>
        <p:txBody>
          <a:bodyPr/>
          <a:lstStyle/>
          <a:p>
            <a:endParaRPr lang="ja-JP" altLang="en-US"/>
          </a:p>
        </p:txBody>
      </p:sp>
      <p:sp>
        <p:nvSpPr>
          <p:cNvPr id="11277" name="AutoShape 13"/>
          <p:cNvSpPr>
            <a:spLocks noChangeArrowheads="1"/>
          </p:cNvSpPr>
          <p:nvPr/>
        </p:nvSpPr>
        <p:spPr bwMode="auto">
          <a:xfrm>
            <a:off x="5508625" y="3644900"/>
            <a:ext cx="2952750" cy="1152525"/>
          </a:xfrm>
          <a:prstGeom prst="triangle">
            <a:avLst>
              <a:gd name="adj" fmla="val 47741"/>
            </a:avLst>
          </a:prstGeom>
          <a:solidFill>
            <a:srgbClr val="C0C0C0">
              <a:alpha val="50000"/>
            </a:srgbClr>
          </a:solidFill>
          <a:ln w="9525" algn="ctr">
            <a:noFill/>
            <a:miter lim="800000"/>
            <a:headEnd/>
            <a:tailEnd/>
          </a:ln>
          <a:effectLst/>
        </p:spPr>
        <p:txBody>
          <a:bodyPr wrap="square" anchor="ctr"/>
          <a:lstStyle/>
          <a:p>
            <a:endParaRPr lang="ja-JP" altLang="en-US"/>
          </a:p>
        </p:txBody>
      </p:sp>
      <p:sp>
        <p:nvSpPr>
          <p:cNvPr id="11279" name="Text Box 15"/>
          <p:cNvSpPr txBox="1">
            <a:spLocks noChangeArrowheads="1"/>
          </p:cNvSpPr>
          <p:nvPr/>
        </p:nvSpPr>
        <p:spPr bwMode="auto">
          <a:xfrm>
            <a:off x="5724525" y="6453188"/>
            <a:ext cx="2592388" cy="274637"/>
          </a:xfrm>
          <a:prstGeom prst="rect">
            <a:avLst/>
          </a:prstGeom>
          <a:solidFill>
            <a:schemeClr val="bg1"/>
          </a:solidFill>
          <a:ln w="9525">
            <a:noFill/>
            <a:miter lim="800000"/>
            <a:headEnd/>
            <a:tailEnd/>
          </a:ln>
          <a:effectLst/>
        </p:spPr>
        <p:txBody>
          <a:bodyPr wrap="square">
            <a:spAutoFit/>
          </a:bodyPr>
          <a:lstStyle/>
          <a:p>
            <a:r>
              <a:rPr lang="en-US" altLang="ja-JP" sz="1200" b="1" smtClean="0"/>
              <a:t>Look-up table editor</a:t>
            </a:r>
            <a:endParaRPr lang="ja-JP" altLang="en-US" sz="1200" b="1"/>
          </a:p>
        </p:txBody>
      </p:sp>
      <p:sp>
        <p:nvSpPr>
          <p:cNvPr id="11280" name="Text Box 16"/>
          <p:cNvSpPr txBox="1">
            <a:spLocks noChangeArrowheads="1"/>
          </p:cNvSpPr>
          <p:nvPr/>
        </p:nvSpPr>
        <p:spPr bwMode="auto">
          <a:xfrm>
            <a:off x="1619250" y="2636838"/>
            <a:ext cx="1571264" cy="307777"/>
          </a:xfrm>
          <a:prstGeom prst="rect">
            <a:avLst/>
          </a:prstGeom>
          <a:noFill/>
          <a:ln w="19050">
            <a:solidFill>
              <a:srgbClr val="CC0000"/>
            </a:solidFill>
            <a:miter lim="800000"/>
            <a:headEnd/>
            <a:tailEnd/>
          </a:ln>
          <a:effectLst/>
        </p:spPr>
        <p:txBody>
          <a:bodyPr wrap="square">
            <a:spAutoFit/>
          </a:bodyPr>
          <a:lstStyle/>
          <a:p>
            <a:pPr algn="l"/>
            <a:r>
              <a:rPr lang="en-US" altLang="ja-JP" sz="1400" smtClean="0">
                <a:solidFill>
                  <a:srgbClr val="CC0000"/>
                </a:solidFill>
              </a:rPr>
              <a:t>Coverage report</a:t>
            </a:r>
            <a:endParaRPr lang="ja-JP" altLang="en-US" dirty="0">
              <a:solidFill>
                <a:srgbClr val="CC0000"/>
              </a:solidFill>
            </a:endParaRPr>
          </a:p>
        </p:txBody>
      </p:sp>
      <p:sp>
        <p:nvSpPr>
          <p:cNvPr id="11281" name="Text Box 17"/>
          <p:cNvSpPr txBox="1">
            <a:spLocks noChangeArrowheads="1"/>
          </p:cNvSpPr>
          <p:nvPr/>
        </p:nvSpPr>
        <p:spPr bwMode="auto">
          <a:xfrm>
            <a:off x="7164388" y="3141663"/>
            <a:ext cx="1269899" cy="830997"/>
          </a:xfrm>
          <a:prstGeom prst="rect">
            <a:avLst/>
          </a:prstGeom>
          <a:noFill/>
          <a:ln w="19050">
            <a:solidFill>
              <a:srgbClr val="CC0000"/>
            </a:solidFill>
            <a:miter lim="800000"/>
            <a:headEnd/>
            <a:tailEnd/>
          </a:ln>
          <a:effectLst/>
        </p:spPr>
        <p:txBody>
          <a:bodyPr wrap="square">
            <a:spAutoFit/>
          </a:bodyPr>
          <a:lstStyle/>
          <a:p>
            <a:pPr algn="l"/>
            <a:r>
              <a:rPr lang="en-US" altLang="ja-JP" sz="1600" smtClean="0">
                <a:solidFill>
                  <a:srgbClr val="CC0000"/>
                </a:solidFill>
              </a:rPr>
              <a:t>An applicable block</a:t>
            </a:r>
            <a:endParaRPr lang="ja-JP" altLang="en-US" sz="1600" dirty="0">
              <a:solidFill>
                <a:srgbClr val="CC0000"/>
              </a:solidFill>
            </a:endParaRPr>
          </a:p>
        </p:txBody>
      </p:sp>
    </p:spTree>
    <p:extLst>
      <p:ext uri="{BB962C8B-B14F-4D97-AF65-F5344CB8AC3E}">
        <p14:creationId xmlns:p14="http://schemas.microsoft.com/office/powerpoint/2010/main" val="3790448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70694"/>
            <a:ext cx="3240360" cy="295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lang="en-US" altLang="ja-JP" dirty="0" smtClean="0"/>
              <a:t>Simulink Design Verifier coverage</a:t>
            </a:r>
            <a:endParaRPr kumimoji="1" lang="ja-JP" altLang="en-US" dirty="0"/>
          </a:p>
        </p:txBody>
      </p:sp>
      <p:sp>
        <p:nvSpPr>
          <p:cNvPr id="3" name="コンテンツ プレースホルダ 2"/>
          <p:cNvSpPr>
            <a:spLocks noGrp="1"/>
          </p:cNvSpPr>
          <p:nvPr>
            <p:ph idx="1"/>
          </p:nvPr>
        </p:nvSpPr>
        <p:spPr>
          <a:xfrm>
            <a:off x="457200" y="1196752"/>
            <a:ext cx="7985316" cy="1512152"/>
          </a:xfrm>
        </p:spPr>
        <p:txBody>
          <a:bodyPr/>
          <a:lstStyle/>
          <a:p>
            <a:pPr marL="0">
              <a:buNone/>
            </a:pPr>
            <a:r>
              <a:rPr kumimoji="1" lang="en-US" altLang="ja-JP" sz="2000" dirty="0" smtClean="0"/>
              <a:t>The value (or range) specified as each block of Proof Assumption offered by Simulink Design Verifier, Proof Objective, Test Condition, and Test Objective, </a:t>
            </a:r>
            <a:br>
              <a:rPr kumimoji="1" lang="en-US" altLang="ja-JP" sz="2000" dirty="0" smtClean="0"/>
            </a:br>
            <a:r>
              <a:rPr kumimoji="1" lang="en-US" altLang="ja-JP" sz="2000" dirty="0" smtClean="0"/>
              <a:t>It becomes 100% when the connected signal is attained also at one step under simulation.</a:t>
            </a:r>
            <a:endParaRPr kumimoji="1" lang="ja-JP" altLang="en-US" sz="2000" dirty="0"/>
          </a:p>
        </p:txBody>
      </p:sp>
      <p:pic>
        <p:nvPicPr>
          <p:cNvPr id="32770" name="Picture 2"/>
          <p:cNvPicPr>
            <a:picLocks noChangeAspect="1" noChangeArrowheads="1"/>
          </p:cNvPicPr>
          <p:nvPr/>
        </p:nvPicPr>
        <p:blipFill>
          <a:blip r:embed="rId4" cstate="print"/>
          <a:srcRect/>
          <a:stretch>
            <a:fillRect/>
          </a:stretch>
        </p:blipFill>
        <p:spPr bwMode="auto">
          <a:xfrm>
            <a:off x="3635896" y="3717032"/>
            <a:ext cx="1224136" cy="3007576"/>
          </a:xfrm>
          <a:prstGeom prst="rect">
            <a:avLst/>
          </a:prstGeom>
          <a:noFill/>
          <a:ln w="9525">
            <a:noFill/>
            <a:miter lim="800000"/>
            <a:headEnd/>
            <a:tailEnd/>
          </a:ln>
        </p:spPr>
      </p:pic>
      <p:pic>
        <p:nvPicPr>
          <p:cNvPr id="32771" name="Picture 3"/>
          <p:cNvPicPr>
            <a:picLocks noChangeAspect="1" noChangeArrowheads="1"/>
          </p:cNvPicPr>
          <p:nvPr/>
        </p:nvPicPr>
        <p:blipFill>
          <a:blip r:embed="rId5" cstate="print"/>
          <a:srcRect l="1490"/>
          <a:stretch>
            <a:fillRect/>
          </a:stretch>
        </p:blipFill>
        <p:spPr bwMode="auto">
          <a:xfrm>
            <a:off x="4752024" y="3861048"/>
            <a:ext cx="3985597" cy="551712"/>
          </a:xfrm>
          <a:prstGeom prst="rect">
            <a:avLst/>
          </a:prstGeom>
          <a:ln>
            <a:noFill/>
          </a:ln>
          <a:effectLst>
            <a:outerShdw blurRad="292100" dist="139700" dir="2700000" algn="tl" rotWithShape="0">
              <a:srgbClr val="333333">
                <a:alpha val="65000"/>
              </a:srgbClr>
            </a:outerShdw>
          </a:effectLst>
        </p:spPr>
      </p:pic>
      <p:pic>
        <p:nvPicPr>
          <p:cNvPr id="32772" name="Picture 4"/>
          <p:cNvPicPr>
            <a:picLocks noChangeAspect="1" noChangeArrowheads="1"/>
          </p:cNvPicPr>
          <p:nvPr/>
        </p:nvPicPr>
        <p:blipFill>
          <a:blip r:embed="rId6" cstate="print"/>
          <a:srcRect/>
          <a:stretch>
            <a:fillRect/>
          </a:stretch>
        </p:blipFill>
        <p:spPr bwMode="auto">
          <a:xfrm>
            <a:off x="4662012" y="4725144"/>
            <a:ext cx="4063380" cy="1775848"/>
          </a:xfrm>
          <a:prstGeom prst="rect">
            <a:avLst/>
          </a:prstGeom>
          <a:ln>
            <a:noFill/>
          </a:ln>
          <a:effectLst>
            <a:outerShdw blurRad="292100" dist="139700" dir="2700000" algn="tl" rotWithShape="0">
              <a:srgbClr val="333333">
                <a:alpha val="65000"/>
              </a:srgbClr>
            </a:outerShdw>
          </a:effectLst>
        </p:spPr>
      </p:pic>
      <p:sp>
        <p:nvSpPr>
          <p:cNvPr id="7" name="Text Box 11"/>
          <p:cNvSpPr txBox="1">
            <a:spLocks noChangeArrowheads="1"/>
          </p:cNvSpPr>
          <p:nvPr/>
        </p:nvSpPr>
        <p:spPr bwMode="auto">
          <a:xfrm>
            <a:off x="3707904" y="3453352"/>
            <a:ext cx="2098651" cy="523220"/>
          </a:xfrm>
          <a:prstGeom prst="rect">
            <a:avLst/>
          </a:prstGeom>
          <a:noFill/>
          <a:ln w="19050">
            <a:solidFill>
              <a:srgbClr val="CC0000"/>
            </a:solidFill>
            <a:miter lim="800000"/>
            <a:headEnd/>
            <a:tailEnd/>
          </a:ln>
          <a:effectLst/>
        </p:spPr>
        <p:txBody>
          <a:bodyPr wrap="square">
            <a:spAutoFit/>
          </a:bodyPr>
          <a:lstStyle/>
          <a:p>
            <a:pPr algn="l"/>
            <a:r>
              <a:rPr lang="en-US" altLang="ja-JP" sz="1400" smtClean="0">
                <a:solidFill>
                  <a:srgbClr val="CC0000"/>
                </a:solidFill>
              </a:rPr>
              <a:t>Coverage report (extract)</a:t>
            </a:r>
            <a:endParaRPr lang="ja-JP" altLang="en-US" dirty="0">
              <a:solidFill>
                <a:srgbClr val="CC0000"/>
              </a:solidFill>
            </a:endParaRPr>
          </a:p>
        </p:txBody>
      </p:sp>
      <p:sp>
        <p:nvSpPr>
          <p:cNvPr id="8" name="AutoShape 9"/>
          <p:cNvSpPr>
            <a:spLocks noChangeArrowheads="1"/>
          </p:cNvSpPr>
          <p:nvPr/>
        </p:nvSpPr>
        <p:spPr bwMode="auto">
          <a:xfrm>
            <a:off x="6822252" y="4581128"/>
            <a:ext cx="1909021" cy="720080"/>
          </a:xfrm>
          <a:prstGeom prst="wedgeRectCallout">
            <a:avLst>
              <a:gd name="adj1" fmla="val 8801"/>
              <a:gd name="adj2" fmla="val 150056"/>
            </a:avLst>
          </a:prstGeom>
          <a:solidFill>
            <a:schemeClr val="accent1"/>
          </a:solidFill>
          <a:ln w="9525">
            <a:noFill/>
            <a:miter lim="800000"/>
            <a:headEnd/>
            <a:tailEnd/>
          </a:ln>
          <a:effectLst/>
        </p:spPr>
        <p:txBody>
          <a:bodyPr wrap="square"/>
          <a:lstStyle/>
          <a:p>
            <a:pPr algn="l"/>
            <a:r>
              <a:rPr lang="en-US" altLang="ja-JP" sz="1100" smtClean="0"/>
              <a:t>The value of 20/51 step was 4 among the inputs to a Test Objective block during a simulation.</a:t>
            </a:r>
            <a:endParaRPr lang="en-US" altLang="ja-JP" sz="1100" dirty="0"/>
          </a:p>
        </p:txBody>
      </p:sp>
      <p:sp>
        <p:nvSpPr>
          <p:cNvPr id="12" name="正方形/長方形 11"/>
          <p:cNvSpPr/>
          <p:nvPr/>
        </p:nvSpPr>
        <p:spPr>
          <a:xfrm>
            <a:off x="179512" y="5949280"/>
            <a:ext cx="1296144"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3" name="正方形/長方形 12"/>
          <p:cNvSpPr/>
          <p:nvPr/>
        </p:nvSpPr>
        <p:spPr>
          <a:xfrm>
            <a:off x="3707904" y="6021288"/>
            <a:ext cx="936104" cy="57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4" name="テキスト ボックス 3"/>
          <p:cNvSpPr txBox="1"/>
          <p:nvPr/>
        </p:nvSpPr>
        <p:spPr>
          <a:xfrm>
            <a:off x="4481988" y="2708904"/>
            <a:ext cx="4591321" cy="707886"/>
          </a:xfrm>
          <a:prstGeom prst="rect">
            <a:avLst/>
          </a:prstGeom>
          <a:noFill/>
        </p:spPr>
        <p:txBody>
          <a:bodyPr wrap="square" rtlCol="0">
            <a:spAutoFit/>
          </a:bodyPr>
          <a:lstStyle/>
          <a:p>
            <a:r>
              <a:rPr kumimoji="1" lang="en-US" altLang="ja-JP" sz="2000" smtClean="0">
                <a:solidFill>
                  <a:srgbClr val="FF0000"/>
                </a:solidFill>
                <a:latin typeface="Arial" pitchFamily="34" charset="0"/>
                <a:cs typeface="Arial" pitchFamily="34" charset="0"/>
              </a:rPr>
              <a:t>Use to the coverage definition of an user definition is possible.</a:t>
            </a:r>
            <a:endParaRPr kumimoji="1" lang="ja-JP" altLang="en-US" sz="20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4838270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Cyclomatic</a:t>
            </a:r>
            <a:r>
              <a:rPr kumimoji="1" lang="en-US" altLang="ja-JP" dirty="0" smtClean="0"/>
              <a:t> complexity measurement</a:t>
            </a:r>
            <a:endParaRPr kumimoji="1" lang="ja-JP" altLang="en-US" dirty="0"/>
          </a:p>
        </p:txBody>
      </p:sp>
      <p:sp>
        <p:nvSpPr>
          <p:cNvPr id="3" name="Content Placeholder 2"/>
          <p:cNvSpPr>
            <a:spLocks noGrp="1"/>
          </p:cNvSpPr>
          <p:nvPr>
            <p:ph idx="1"/>
          </p:nvPr>
        </p:nvSpPr>
        <p:spPr/>
        <p:txBody>
          <a:bodyPr/>
          <a:lstStyle/>
          <a:p>
            <a:pPr marL="0" indent="0">
              <a:buNone/>
            </a:pPr>
            <a:r>
              <a:rPr kumimoji="1" lang="en-US" altLang="ja-JP" dirty="0" smtClean="0"/>
              <a:t>Model coverage report includes </a:t>
            </a:r>
            <a:r>
              <a:rPr kumimoji="1" lang="en-US" altLang="ja-JP" dirty="0" err="1" smtClean="0"/>
              <a:t>Cyclomatic</a:t>
            </a:r>
            <a:r>
              <a:rPr kumimoji="1" lang="en-US" altLang="ja-JP" dirty="0" smtClean="0"/>
              <a:t> complexity indexes. This number is used for estimating the complexity of th</a:t>
            </a:r>
            <a:r>
              <a:rPr lang="en-US" altLang="ja-JP" dirty="0" smtClean="0"/>
              <a:t>e model.</a:t>
            </a:r>
            <a:endParaRPr kumimoji="1" lang="ja-JP" altLang="en-US"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35" t="20405" r="13194" b="46688"/>
          <a:stretch/>
        </p:blipFill>
        <p:spPr bwMode="auto">
          <a:xfrm>
            <a:off x="431448" y="3338988"/>
            <a:ext cx="70008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8362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95536" y="404664"/>
            <a:ext cx="8291264" cy="1143000"/>
          </a:xfrm>
        </p:spPr>
        <p:txBody>
          <a:bodyPr/>
          <a:lstStyle/>
          <a:p>
            <a:r>
              <a:rPr lang="en-US" altLang="ja-JP" sz="2800" smtClean="0"/>
              <a:t>Typical API of Simulink Verification &amp; Validation</a:t>
            </a:r>
            <a:endParaRPr lang="en-US" altLang="ja-JP" sz="2800" dirty="0"/>
          </a:p>
        </p:txBody>
      </p:sp>
      <p:sp>
        <p:nvSpPr>
          <p:cNvPr id="15363" name="Rectangle 3"/>
          <p:cNvSpPr>
            <a:spLocks noGrp="1" noChangeArrowheads="1"/>
          </p:cNvSpPr>
          <p:nvPr>
            <p:ph idx="1"/>
          </p:nvPr>
        </p:nvSpPr>
        <p:spPr>
          <a:xfrm>
            <a:off x="703263" y="1573213"/>
            <a:ext cx="8189912" cy="3611562"/>
          </a:xfrm>
        </p:spPr>
        <p:txBody>
          <a:bodyPr/>
          <a:lstStyle/>
          <a:p>
            <a:pPr>
              <a:buNone/>
            </a:pPr>
            <a:r>
              <a:rPr lang="en-US" altLang="ja-JP" sz="2000" dirty="0" err="1" smtClean="0">
                <a:solidFill>
                  <a:srgbClr val="CC0000"/>
                </a:solidFill>
                <a:latin typeface="ＭＳ ゴシック" pitchFamily="49" charset="-128"/>
                <a:ea typeface="ＭＳ ゴシック" pitchFamily="49" charset="-128"/>
              </a:rPr>
              <a:t>cvto</a:t>
            </a:r>
            <a:r>
              <a:rPr lang="en-US" altLang="ja-JP" sz="2000" dirty="0" smtClean="0">
                <a:solidFill>
                  <a:srgbClr val="CC0000"/>
                </a:solidFill>
                <a:latin typeface="ＭＳ ゴシック" pitchFamily="49" charset="-128"/>
                <a:ea typeface="ＭＳ ゴシック" pitchFamily="49" charset="-128"/>
              </a:rPr>
              <a:t> = </a:t>
            </a:r>
            <a:r>
              <a:rPr lang="en-US" altLang="ja-JP" sz="2000" dirty="0" err="1" smtClean="0">
                <a:solidFill>
                  <a:srgbClr val="CC0000"/>
                </a:solidFill>
                <a:latin typeface="ＭＳ ゴシック" pitchFamily="49" charset="-128"/>
                <a:ea typeface="ＭＳ ゴシック" pitchFamily="49" charset="-128"/>
              </a:rPr>
              <a:t>cvtest</a:t>
            </a:r>
            <a:r>
              <a:rPr lang="en-US" altLang="ja-JP" sz="2000" dirty="0" smtClean="0">
                <a:solidFill>
                  <a:srgbClr val="CC0000"/>
                </a:solidFill>
                <a:latin typeface="ＭＳ ゴシック" pitchFamily="49" charset="-128"/>
                <a:ea typeface="ＭＳ ゴシック" pitchFamily="49" charset="-128"/>
              </a:rPr>
              <a:t>(&lt;model&gt;) </a:t>
            </a:r>
            <a:br>
              <a:rPr lang="en-US" altLang="ja-JP" sz="2000" dirty="0" smtClean="0">
                <a:solidFill>
                  <a:srgbClr val="CC0000"/>
                </a:solidFill>
                <a:latin typeface="ＭＳ ゴシック" pitchFamily="49" charset="-128"/>
                <a:ea typeface="ＭＳ ゴシック" pitchFamily="49" charset="-128"/>
              </a:rPr>
            </a:br>
            <a:r>
              <a:rPr lang="en-US" altLang="ja-JP" sz="2000" dirty="0">
                <a:latin typeface="ＭＳ ゴシック" pitchFamily="49" charset="-128"/>
                <a:ea typeface="ＭＳ ゴシック" pitchFamily="49" charset="-128"/>
              </a:rPr>
              <a:t>Create model coverage test specification </a:t>
            </a:r>
            <a:r>
              <a:rPr lang="en-US" altLang="ja-JP" sz="2000" dirty="0" smtClean="0">
                <a:latin typeface="ＭＳ ゴシック" pitchFamily="49" charset="-128"/>
                <a:ea typeface="ＭＳ ゴシック" pitchFamily="49" charset="-128"/>
              </a:rPr>
              <a:t>object</a:t>
            </a:r>
          </a:p>
          <a:p>
            <a:pPr>
              <a:buNone/>
            </a:pPr>
            <a:r>
              <a:rPr lang="en-US" altLang="ja-JP" sz="2000" dirty="0" err="1" smtClean="0">
                <a:solidFill>
                  <a:srgbClr val="CC0000"/>
                </a:solidFill>
                <a:latin typeface="ＭＳ ゴシック" pitchFamily="49" charset="-128"/>
                <a:ea typeface="ＭＳ ゴシック" pitchFamily="49" charset="-128"/>
              </a:rPr>
              <a:t>cvdo</a:t>
            </a:r>
            <a:r>
              <a:rPr lang="en-US" altLang="ja-JP" sz="2000" dirty="0" smtClean="0">
                <a:solidFill>
                  <a:srgbClr val="CC0000"/>
                </a:solidFill>
                <a:latin typeface="ＭＳ ゴシック" pitchFamily="49" charset="-128"/>
                <a:ea typeface="ＭＳ ゴシック" pitchFamily="49" charset="-128"/>
              </a:rPr>
              <a:t> = </a:t>
            </a:r>
            <a:r>
              <a:rPr lang="en-US" altLang="ja-JP" sz="2000" dirty="0" err="1" smtClean="0">
                <a:solidFill>
                  <a:srgbClr val="CC0000"/>
                </a:solidFill>
                <a:latin typeface="ＭＳ ゴシック" pitchFamily="49" charset="-128"/>
                <a:ea typeface="ＭＳ ゴシック" pitchFamily="49" charset="-128"/>
              </a:rPr>
              <a:t>cvsim</a:t>
            </a:r>
            <a:r>
              <a:rPr lang="en-US" altLang="ja-JP" sz="2000" dirty="0" smtClean="0">
                <a:solidFill>
                  <a:srgbClr val="CC0000"/>
                </a:solidFill>
                <a:latin typeface="ＭＳ ゴシック" pitchFamily="49" charset="-128"/>
                <a:ea typeface="ＭＳ ゴシック" pitchFamily="49" charset="-128"/>
              </a:rPr>
              <a:t>(</a:t>
            </a:r>
            <a:r>
              <a:rPr lang="en-US" altLang="ja-JP" sz="2000" dirty="0" err="1" smtClean="0">
                <a:solidFill>
                  <a:srgbClr val="CC0000"/>
                </a:solidFill>
                <a:latin typeface="ＭＳ ゴシック" pitchFamily="49" charset="-128"/>
                <a:ea typeface="ＭＳ ゴシック" pitchFamily="49" charset="-128"/>
              </a:rPr>
              <a:t>cvto</a:t>
            </a:r>
            <a:r>
              <a:rPr lang="en-US" altLang="ja-JP" sz="2000" dirty="0" smtClean="0">
                <a:solidFill>
                  <a:srgbClr val="CC0000"/>
                </a:solidFill>
                <a:latin typeface="ＭＳ ゴシック" pitchFamily="49" charset="-128"/>
                <a:ea typeface="ＭＳ ゴシック" pitchFamily="49" charset="-128"/>
              </a:rPr>
              <a:t>) </a:t>
            </a:r>
            <a:br>
              <a:rPr lang="en-US" altLang="ja-JP" sz="2000" dirty="0" smtClean="0">
                <a:solidFill>
                  <a:srgbClr val="CC0000"/>
                </a:solidFill>
                <a:latin typeface="ＭＳ ゴシック" pitchFamily="49" charset="-128"/>
                <a:ea typeface="ＭＳ ゴシック" pitchFamily="49" charset="-128"/>
              </a:rPr>
            </a:br>
            <a:r>
              <a:rPr lang="en-US" altLang="ja-JP" sz="2000" dirty="0">
                <a:latin typeface="ＭＳ ゴシック" pitchFamily="49" charset="-128"/>
                <a:ea typeface="ＭＳ ゴシック" pitchFamily="49" charset="-128"/>
              </a:rPr>
              <a:t>Simulate and return model coverage results for test </a:t>
            </a:r>
            <a:r>
              <a:rPr lang="en-US" altLang="ja-JP" sz="2000" dirty="0" smtClean="0">
                <a:latin typeface="ＭＳ ゴシック" pitchFamily="49" charset="-128"/>
                <a:ea typeface="ＭＳ ゴシック" pitchFamily="49" charset="-128"/>
              </a:rPr>
              <a:t>object. </a:t>
            </a:r>
          </a:p>
          <a:p>
            <a:pPr>
              <a:buNone/>
            </a:pPr>
            <a:r>
              <a:rPr lang="en-US" altLang="ja-JP" sz="2000" dirty="0" err="1" smtClean="0">
                <a:solidFill>
                  <a:srgbClr val="CC0000"/>
                </a:solidFill>
                <a:latin typeface="ＭＳ ゴシック" pitchFamily="49" charset="-128"/>
                <a:ea typeface="ＭＳ ゴシック" pitchFamily="49" charset="-128"/>
              </a:rPr>
              <a:t>cvhtml</a:t>
            </a:r>
            <a:r>
              <a:rPr lang="en-US" altLang="ja-JP" sz="2000" dirty="0" smtClean="0">
                <a:solidFill>
                  <a:srgbClr val="CC0000"/>
                </a:solidFill>
                <a:latin typeface="ＭＳ ゴシック" pitchFamily="49" charset="-128"/>
                <a:ea typeface="ＭＳ ゴシック" pitchFamily="49" charset="-128"/>
              </a:rPr>
              <a:t>(</a:t>
            </a:r>
            <a:r>
              <a:rPr lang="en-US" altLang="ja-JP" sz="2000" dirty="0" err="1" smtClean="0">
                <a:solidFill>
                  <a:srgbClr val="CC0000"/>
                </a:solidFill>
                <a:latin typeface="ＭＳ ゴシック" pitchFamily="49" charset="-128"/>
                <a:ea typeface="ＭＳ ゴシック" pitchFamily="49" charset="-128"/>
              </a:rPr>
              <a:t>HTMLfile,cvdo</a:t>
            </a:r>
            <a:r>
              <a:rPr lang="en-US" altLang="ja-JP" sz="2000" dirty="0" smtClean="0">
                <a:solidFill>
                  <a:srgbClr val="CC0000"/>
                </a:solidFill>
                <a:latin typeface="ＭＳ ゴシック" pitchFamily="49" charset="-128"/>
                <a:ea typeface="ＭＳ ゴシック" pitchFamily="49" charset="-128"/>
              </a:rPr>
              <a:t>) </a:t>
            </a:r>
            <a:r>
              <a:rPr lang="en-US" altLang="ja-JP" sz="2000" smtClean="0">
                <a:solidFill>
                  <a:srgbClr val="CC0000"/>
                </a:solidFill>
                <a:latin typeface="ＭＳ ゴシック" pitchFamily="49" charset="-128"/>
                <a:ea typeface="ＭＳ ゴシック" pitchFamily="49" charset="-128"/>
              </a:rPr>
              <a:t/>
            </a:r>
            <a:br>
              <a:rPr lang="en-US" altLang="ja-JP" sz="2000" smtClean="0">
                <a:solidFill>
                  <a:srgbClr val="CC0000"/>
                </a:solidFill>
                <a:latin typeface="ＭＳ ゴシック" pitchFamily="49" charset="-128"/>
                <a:ea typeface="ＭＳ ゴシック" pitchFamily="49" charset="-128"/>
              </a:rPr>
            </a:br>
            <a:r>
              <a:rPr lang="en-US" altLang="ja-JP" sz="2000" smtClean="0">
                <a:solidFill>
                  <a:srgbClr val="CC0000"/>
                </a:solidFill>
                <a:latin typeface="ＭＳ ゴシック" pitchFamily="49" charset="-128"/>
                <a:ea typeface="ＭＳ ゴシック" pitchFamily="49" charset="-128"/>
              </a:rPr>
              <a:t>P</a:t>
            </a:r>
            <a:r>
              <a:rPr lang="en-US" altLang="ja-JP" sz="2000" smtClean="0">
                <a:latin typeface="ＭＳ ゴシック" pitchFamily="49" charset="-128"/>
                <a:ea typeface="ＭＳ ゴシック" pitchFamily="49" charset="-128"/>
              </a:rPr>
              <a:t>roduce </a:t>
            </a:r>
            <a:r>
              <a:rPr lang="en-US" altLang="ja-JP" sz="2000" dirty="0">
                <a:latin typeface="ＭＳ ゴシック" pitchFamily="49" charset="-128"/>
                <a:ea typeface="ＭＳ ゴシック" pitchFamily="49" charset="-128"/>
              </a:rPr>
              <a:t>HTML report from model coverage </a:t>
            </a:r>
            <a:r>
              <a:rPr lang="en-US" altLang="ja-JP" sz="2000" dirty="0" smtClean="0">
                <a:latin typeface="ＭＳ ゴシック" pitchFamily="49" charset="-128"/>
                <a:ea typeface="ＭＳ ゴシック" pitchFamily="49" charset="-128"/>
              </a:rPr>
              <a:t>object</a:t>
            </a:r>
            <a:endParaRPr lang="ja-JP" altLang="en-US" sz="2000" dirty="0"/>
          </a:p>
        </p:txBody>
      </p:sp>
    </p:spTree>
    <p:extLst>
      <p:ext uri="{BB962C8B-B14F-4D97-AF65-F5344CB8AC3E}">
        <p14:creationId xmlns:p14="http://schemas.microsoft.com/office/powerpoint/2010/main" val="41049913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59149"/>
            <a:ext cx="3487176" cy="383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4" name="Rectangle 2"/>
          <p:cNvSpPr>
            <a:spLocks noGrp="1" noChangeArrowheads="1"/>
          </p:cNvSpPr>
          <p:nvPr>
            <p:ph type="title"/>
          </p:nvPr>
        </p:nvSpPr>
        <p:spPr/>
        <p:txBody>
          <a:bodyPr/>
          <a:lstStyle/>
          <a:p>
            <a:r>
              <a:rPr lang="en-US" altLang="ja-JP" smtClean="0"/>
              <a:t>The block classification-by-color display of a coverage measurement result</a:t>
            </a:r>
            <a:endParaRPr lang="ja-JP" altLang="en-US" dirty="0"/>
          </a:p>
        </p:txBody>
      </p:sp>
      <p:sp>
        <p:nvSpPr>
          <p:cNvPr id="28675" name="Rectangle 3"/>
          <p:cNvSpPr>
            <a:spLocks noGrp="1" noChangeArrowheads="1"/>
          </p:cNvSpPr>
          <p:nvPr>
            <p:ph idx="1"/>
          </p:nvPr>
        </p:nvSpPr>
        <p:spPr>
          <a:xfrm>
            <a:off x="457200" y="1484784"/>
            <a:ext cx="8077200" cy="4648200"/>
          </a:xfrm>
        </p:spPr>
        <p:txBody>
          <a:bodyPr/>
          <a:lstStyle/>
          <a:p>
            <a:pPr marL="0" indent="0">
              <a:buNone/>
            </a:pPr>
            <a:r>
              <a:rPr lang="en-US" altLang="ja-JP" sz="2000" smtClean="0"/>
              <a:t>an uncovered block can be distinguished at a glance by coloring the block for coverage in green and red after a simulation according to a measurement result.</a:t>
            </a:r>
            <a:endParaRPr lang="ja-JP" altLang="en-US" sz="2000" dirty="0"/>
          </a:p>
        </p:txBody>
      </p:sp>
      <p:sp>
        <p:nvSpPr>
          <p:cNvPr id="28679" name="AutoShape 7"/>
          <p:cNvSpPr>
            <a:spLocks noChangeArrowheads="1"/>
          </p:cNvSpPr>
          <p:nvPr/>
        </p:nvSpPr>
        <p:spPr bwMode="auto">
          <a:xfrm>
            <a:off x="6352807" y="3355727"/>
            <a:ext cx="1800225" cy="576263"/>
          </a:xfrm>
          <a:prstGeom prst="wedgeRectCallout">
            <a:avLst>
              <a:gd name="adj1" fmla="val -111815"/>
              <a:gd name="adj2" fmla="val 109227"/>
            </a:avLst>
          </a:prstGeom>
          <a:solidFill>
            <a:schemeClr val="accent1"/>
          </a:solidFill>
          <a:ln w="9525">
            <a:noFill/>
            <a:miter lim="800000"/>
            <a:headEnd/>
            <a:tailEnd/>
          </a:ln>
          <a:effectLst/>
        </p:spPr>
        <p:txBody>
          <a:bodyPr wrap="square"/>
          <a:lstStyle/>
          <a:p>
            <a:r>
              <a:rPr lang="en-US" altLang="ja-JP" sz="900" b="1" smtClean="0">
                <a:solidFill>
                  <a:srgbClr val="66FF33"/>
                </a:solidFill>
              </a:rPr>
              <a:t>Green </a:t>
            </a:r>
            <a:br>
              <a:rPr lang="en-US" altLang="ja-JP" sz="900" b="1" smtClean="0">
                <a:solidFill>
                  <a:srgbClr val="66FF33"/>
                </a:solidFill>
              </a:rPr>
            </a:br>
            <a:r>
              <a:rPr lang="en-US" altLang="ja-JP" sz="900" b="1" smtClean="0">
                <a:solidFill>
                  <a:srgbClr val="66FF33"/>
                </a:solidFill>
              </a:rPr>
              <a:t>The inside of a block or subsystem attains all coverage.</a:t>
            </a:r>
            <a:endParaRPr lang="ja-JP" altLang="en-US" sz="1050" dirty="0"/>
          </a:p>
        </p:txBody>
      </p:sp>
      <p:sp>
        <p:nvSpPr>
          <p:cNvPr id="28680" name="AutoShape 8"/>
          <p:cNvSpPr>
            <a:spLocks noChangeArrowheads="1"/>
          </p:cNvSpPr>
          <p:nvPr/>
        </p:nvSpPr>
        <p:spPr bwMode="auto">
          <a:xfrm>
            <a:off x="6425832" y="4076452"/>
            <a:ext cx="1728788" cy="792163"/>
          </a:xfrm>
          <a:prstGeom prst="wedgeRectCallout">
            <a:avLst>
              <a:gd name="adj1" fmla="val -122083"/>
              <a:gd name="adj2" fmla="val 92884"/>
            </a:avLst>
          </a:prstGeom>
          <a:solidFill>
            <a:schemeClr val="accent1"/>
          </a:solidFill>
          <a:ln w="9525">
            <a:noFill/>
            <a:miter lim="800000"/>
            <a:headEnd/>
            <a:tailEnd/>
          </a:ln>
          <a:effectLst/>
        </p:spPr>
        <p:txBody>
          <a:bodyPr wrap="square"/>
          <a:lstStyle/>
          <a:p>
            <a:r>
              <a:rPr lang="en-US" altLang="ja-JP" sz="900" b="1" smtClean="0">
                <a:solidFill>
                  <a:srgbClr val="CC0000"/>
                </a:solidFill>
              </a:rPr>
              <a:t>Red </a:t>
            </a:r>
            <a:br>
              <a:rPr lang="en-US" altLang="ja-JP" sz="900" b="1" smtClean="0">
                <a:solidFill>
                  <a:srgbClr val="CC0000"/>
                </a:solidFill>
              </a:rPr>
            </a:br>
            <a:r>
              <a:rPr lang="en-US" altLang="ja-JP" sz="900" b="1" smtClean="0">
                <a:solidFill>
                  <a:srgbClr val="CC0000"/>
                </a:solidFill>
              </a:rPr>
              <a:t>The inside of a block or subsystem is un-reaching to one of coverage objects.</a:t>
            </a:r>
            <a:endParaRPr lang="ja-JP" altLang="en-US" sz="1050"/>
          </a:p>
        </p:txBody>
      </p:sp>
      <p:sp>
        <p:nvSpPr>
          <p:cNvPr id="28683" name="Text Box 11"/>
          <p:cNvSpPr txBox="1">
            <a:spLocks noChangeArrowheads="1"/>
          </p:cNvSpPr>
          <p:nvPr/>
        </p:nvSpPr>
        <p:spPr bwMode="auto">
          <a:xfrm>
            <a:off x="6713170" y="6137027"/>
            <a:ext cx="2467342" cy="738664"/>
          </a:xfrm>
          <a:prstGeom prst="rect">
            <a:avLst/>
          </a:prstGeom>
          <a:noFill/>
          <a:ln w="9525">
            <a:noFill/>
            <a:miter lim="800000"/>
            <a:headEnd/>
            <a:tailEnd/>
          </a:ln>
          <a:effectLst/>
        </p:spPr>
        <p:txBody>
          <a:bodyPr wrap="square">
            <a:spAutoFit/>
          </a:bodyPr>
          <a:lstStyle/>
          <a:p>
            <a:pPr algn="l"/>
            <a:r>
              <a:rPr lang="en-US" altLang="ja-JP" sz="1050" smtClean="0"/>
              <a:t>Inside of the selected block or subsystem </a:t>
            </a:r>
            <a:br>
              <a:rPr lang="en-US" altLang="ja-JP" sz="1050" smtClean="0"/>
            </a:br>
            <a:r>
              <a:rPr lang="en-US" altLang="ja-JP" sz="1050" smtClean="0"/>
              <a:t>The display screen of a coverage attainment situation</a:t>
            </a:r>
            <a:endParaRPr lang="ja-JP" altLang="en-US" sz="1050"/>
          </a:p>
        </p:txBody>
      </p:sp>
      <p:pic>
        <p:nvPicPr>
          <p:cNvPr id="174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24339"/>
          <a:stretch/>
        </p:blipFill>
        <p:spPr bwMode="auto">
          <a:xfrm>
            <a:off x="395536" y="2996952"/>
            <a:ext cx="2748504"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正方形/長方形 15"/>
          <p:cNvSpPr/>
          <p:nvPr/>
        </p:nvSpPr>
        <p:spPr>
          <a:xfrm>
            <a:off x="395536" y="4797152"/>
            <a:ext cx="244827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174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2" y="5341712"/>
            <a:ext cx="2297832" cy="71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3700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The display of a coverage report</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mtClean="0"/>
              <a:t>The coverage report attained in the simulation is displayed.</a:t>
            </a:r>
            <a:endParaRPr kumimoji="1" lang="ja-JP" altLang="en-US" dirty="0"/>
          </a:p>
        </p:txBody>
      </p:sp>
      <p:sp>
        <p:nvSpPr>
          <p:cNvPr id="4" name="Text Box 10"/>
          <p:cNvSpPr txBox="1">
            <a:spLocks noChangeArrowheads="1"/>
          </p:cNvSpPr>
          <p:nvPr/>
        </p:nvSpPr>
        <p:spPr bwMode="auto">
          <a:xfrm>
            <a:off x="611560" y="2492896"/>
            <a:ext cx="2454518" cy="577081"/>
          </a:xfrm>
          <a:prstGeom prst="rect">
            <a:avLst/>
          </a:prstGeom>
          <a:noFill/>
          <a:ln w="9525">
            <a:noFill/>
            <a:miter lim="800000"/>
            <a:headEnd/>
            <a:tailEnd/>
          </a:ln>
          <a:effectLst/>
        </p:spPr>
        <p:txBody>
          <a:bodyPr wrap="square">
            <a:spAutoFit/>
          </a:bodyPr>
          <a:lstStyle/>
          <a:p>
            <a:pPr algn="l"/>
            <a:r>
              <a:rPr lang="en-US" altLang="ja-JP" sz="1050" b="1" smtClean="0"/>
              <a:t>Coverage setting window </a:t>
            </a:r>
            <a:br>
              <a:rPr lang="en-US" altLang="ja-JP" sz="1050" b="1" smtClean="0"/>
            </a:br>
            <a:r>
              <a:rPr lang="en-US" altLang="ja-JP" sz="1050" b="1" smtClean="0"/>
              <a:t>On a model   Tool &gt; Setup of coverage</a:t>
            </a:r>
            <a:endParaRPr lang="ja-JP" altLang="en-US" sz="105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140968"/>
            <a:ext cx="3168352" cy="3124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539552" y="3501008"/>
            <a:ext cx="1656184" cy="216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4704423"/>
            <a:ext cx="2016224" cy="186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4716016" y="4077073"/>
            <a:ext cx="4427984" cy="923330"/>
          </a:xfrm>
          <a:prstGeom prst="rect">
            <a:avLst/>
          </a:prstGeom>
          <a:noFill/>
        </p:spPr>
        <p:txBody>
          <a:bodyPr wrap="square" rtlCol="0">
            <a:spAutoFit/>
          </a:bodyPr>
          <a:lstStyle/>
          <a:p>
            <a:r>
              <a:rPr kumimoji="1" lang="en-US" altLang="ja-JP" smtClean="0">
                <a:latin typeface="Arial" pitchFamily="34" charset="0"/>
                <a:cs typeface="Arial" pitchFamily="34" charset="0"/>
              </a:rPr>
              <a:t>In the case of a command : </a:t>
            </a:r>
            <a:br>
              <a:rPr kumimoji="1" lang="en-US" altLang="ja-JP" smtClean="0">
                <a:latin typeface="Arial" pitchFamily="34" charset="0"/>
                <a:cs typeface="Arial" pitchFamily="34" charset="0"/>
              </a:rPr>
            </a:br>
            <a:r>
              <a:rPr kumimoji="1" lang="en-US" altLang="ja-JP" smtClean="0">
                <a:latin typeface="Arial" pitchFamily="34" charset="0"/>
                <a:cs typeface="Arial" pitchFamily="34" charset="0"/>
              </a:rPr>
              <a:t>cvhtml (a &lt;HTML file name&gt;, &lt;coverage data&gt;)</a:t>
            </a:r>
            <a:endParaRPr kumimoji="1" lang="en-US" altLang="ja-JP" sz="1600" dirty="0" smtClean="0">
              <a:latin typeface="Arial" pitchFamily="34" charset="0"/>
              <a:cs typeface="Arial" pitchFamily="34" charset="0"/>
            </a:endParaRPr>
          </a:p>
        </p:txBody>
      </p:sp>
    </p:spTree>
    <p:extLst>
      <p:ext uri="{BB962C8B-B14F-4D97-AF65-F5344CB8AC3E}">
        <p14:creationId xmlns:p14="http://schemas.microsoft.com/office/powerpoint/2010/main" val="42297015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260" y="1340768"/>
            <a:ext cx="3991188" cy="504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0" name="Rectangle 2"/>
          <p:cNvSpPr>
            <a:spLocks noGrp="1" noChangeArrowheads="1"/>
          </p:cNvSpPr>
          <p:nvPr>
            <p:ph type="title"/>
          </p:nvPr>
        </p:nvSpPr>
        <p:spPr/>
        <p:txBody>
          <a:bodyPr/>
          <a:lstStyle/>
          <a:p>
            <a:r>
              <a:rPr lang="en-US" altLang="ja-JP" dirty="0" smtClean="0"/>
              <a:t>Understanding model coverage report</a:t>
            </a:r>
            <a:endParaRPr lang="en-US" altLang="ja-JP" dirty="0"/>
          </a:p>
        </p:txBody>
      </p:sp>
      <p:sp>
        <p:nvSpPr>
          <p:cNvPr id="27653" name="Text Box 5"/>
          <p:cNvSpPr txBox="1">
            <a:spLocks noChangeArrowheads="1"/>
          </p:cNvSpPr>
          <p:nvPr/>
        </p:nvSpPr>
        <p:spPr bwMode="auto">
          <a:xfrm>
            <a:off x="1763713" y="6437313"/>
            <a:ext cx="1818155" cy="307777"/>
          </a:xfrm>
          <a:prstGeom prst="rect">
            <a:avLst/>
          </a:prstGeom>
          <a:noFill/>
          <a:ln w="9525">
            <a:noFill/>
            <a:miter lim="800000"/>
            <a:headEnd/>
            <a:tailEnd/>
          </a:ln>
          <a:effectLst/>
        </p:spPr>
        <p:txBody>
          <a:bodyPr wrap="square">
            <a:spAutoFit/>
          </a:bodyPr>
          <a:lstStyle/>
          <a:p>
            <a:pPr algn="l"/>
            <a:r>
              <a:rPr lang="en-US" altLang="ja-JP" sz="1400" dirty="0" smtClean="0"/>
              <a:t>Object model</a:t>
            </a:r>
            <a:endParaRPr lang="ja-JP" altLang="en-US" sz="1400" dirty="0"/>
          </a:p>
        </p:txBody>
      </p:sp>
      <p:sp>
        <p:nvSpPr>
          <p:cNvPr id="27656" name="Text Box 8"/>
          <p:cNvSpPr txBox="1">
            <a:spLocks noChangeArrowheads="1"/>
          </p:cNvSpPr>
          <p:nvPr/>
        </p:nvSpPr>
        <p:spPr bwMode="auto">
          <a:xfrm>
            <a:off x="4932361" y="6453188"/>
            <a:ext cx="3275807" cy="307777"/>
          </a:xfrm>
          <a:prstGeom prst="rect">
            <a:avLst/>
          </a:prstGeom>
          <a:noFill/>
          <a:ln w="9525">
            <a:noFill/>
            <a:miter lim="800000"/>
            <a:headEnd/>
            <a:tailEnd/>
          </a:ln>
          <a:effectLst/>
        </p:spPr>
        <p:txBody>
          <a:bodyPr wrap="square">
            <a:spAutoFit/>
          </a:bodyPr>
          <a:lstStyle/>
          <a:p>
            <a:pPr algn="l"/>
            <a:r>
              <a:rPr lang="en-US" altLang="ja-JP" sz="1400" smtClean="0"/>
              <a:t>The first half portion of a report</a:t>
            </a:r>
            <a:endParaRPr lang="ja-JP" altLang="en-US" sz="1400"/>
          </a:p>
        </p:txBody>
      </p:sp>
      <p:sp>
        <p:nvSpPr>
          <p:cNvPr id="27657" name="AutoShape 9"/>
          <p:cNvSpPr>
            <a:spLocks noChangeArrowheads="1"/>
          </p:cNvSpPr>
          <p:nvPr/>
        </p:nvSpPr>
        <p:spPr bwMode="auto">
          <a:xfrm>
            <a:off x="7354376" y="2133600"/>
            <a:ext cx="1275786" cy="574675"/>
          </a:xfrm>
          <a:prstGeom prst="wedgeRectCallout">
            <a:avLst>
              <a:gd name="adj1" fmla="val -136972"/>
              <a:gd name="adj2" fmla="val 81491"/>
            </a:avLst>
          </a:prstGeom>
          <a:solidFill>
            <a:schemeClr val="accent1"/>
          </a:solidFill>
          <a:ln w="9525">
            <a:noFill/>
            <a:miter lim="800000"/>
            <a:headEnd/>
            <a:tailEnd/>
          </a:ln>
          <a:effectLst/>
        </p:spPr>
        <p:txBody>
          <a:bodyPr wrap="square"/>
          <a:lstStyle/>
          <a:p>
            <a:pPr algn="l">
              <a:buFontTx/>
              <a:buChar char="•"/>
            </a:pPr>
            <a:r>
              <a:rPr lang="en-US" altLang="ja-JP" sz="1050" dirty="0" smtClean="0"/>
              <a:t>Model name</a:t>
            </a:r>
            <a:endParaRPr lang="ja-JP" altLang="en-US" sz="1050" dirty="0"/>
          </a:p>
          <a:p>
            <a:pPr algn="l">
              <a:buFontTx/>
              <a:buChar char="•"/>
            </a:pPr>
            <a:r>
              <a:rPr lang="en-US" altLang="ja-JP" sz="1050" dirty="0"/>
              <a:t>Author</a:t>
            </a:r>
            <a:endParaRPr lang="ja-JP" altLang="en-US" sz="1050" dirty="0"/>
          </a:p>
          <a:p>
            <a:pPr algn="l">
              <a:buFontTx/>
              <a:buChar char="•"/>
            </a:pPr>
            <a:r>
              <a:rPr lang="en-US" altLang="ja-JP" sz="1050" dirty="0" smtClean="0"/>
              <a:t>Saved</a:t>
            </a:r>
            <a:r>
              <a:rPr lang="en-US" altLang="ja-JP" sz="1050" dirty="0" smtClean="0"/>
              <a:t> </a:t>
            </a:r>
            <a:r>
              <a:rPr lang="en-US" altLang="ja-JP" sz="1050" dirty="0" smtClean="0"/>
              <a:t>time</a:t>
            </a:r>
            <a:endParaRPr lang="ja-JP" altLang="en-US" sz="1050" dirty="0"/>
          </a:p>
        </p:txBody>
      </p:sp>
      <p:sp>
        <p:nvSpPr>
          <p:cNvPr id="27658" name="AutoShape 10"/>
          <p:cNvSpPr>
            <a:spLocks noChangeArrowheads="1"/>
          </p:cNvSpPr>
          <p:nvPr/>
        </p:nvSpPr>
        <p:spPr bwMode="auto">
          <a:xfrm>
            <a:off x="7524750" y="3429000"/>
            <a:ext cx="1295400" cy="647700"/>
          </a:xfrm>
          <a:prstGeom prst="wedgeRectCallout">
            <a:avLst>
              <a:gd name="adj1" fmla="val -132597"/>
              <a:gd name="adj2" fmla="val 1963"/>
            </a:avLst>
          </a:prstGeom>
          <a:solidFill>
            <a:schemeClr val="accent1"/>
          </a:solidFill>
          <a:ln w="9525">
            <a:noFill/>
            <a:miter lim="800000"/>
            <a:headEnd/>
            <a:tailEnd/>
          </a:ln>
          <a:effectLst/>
        </p:spPr>
        <p:txBody>
          <a:bodyPr wrap="square"/>
          <a:lstStyle/>
          <a:p>
            <a:pPr algn="l">
              <a:buFontTx/>
              <a:buChar char="•"/>
            </a:pPr>
            <a:r>
              <a:rPr lang="en-US" altLang="ja-JP" sz="1050" smtClean="0"/>
              <a:t>A model option setup related to coverage</a:t>
            </a:r>
            <a:endParaRPr lang="ja-JP" altLang="en-US" sz="1050"/>
          </a:p>
        </p:txBody>
      </p:sp>
      <p:sp>
        <p:nvSpPr>
          <p:cNvPr id="27659" name="AutoShape 11"/>
          <p:cNvSpPr>
            <a:spLocks noChangeArrowheads="1"/>
          </p:cNvSpPr>
          <p:nvPr/>
        </p:nvSpPr>
        <p:spPr bwMode="auto">
          <a:xfrm>
            <a:off x="7451725" y="5013325"/>
            <a:ext cx="1512888" cy="647700"/>
          </a:xfrm>
          <a:prstGeom prst="wedgeRectCallout">
            <a:avLst>
              <a:gd name="adj1" fmla="val -106454"/>
              <a:gd name="adj2" fmla="val 1963"/>
            </a:avLst>
          </a:prstGeom>
          <a:solidFill>
            <a:schemeClr val="accent1"/>
          </a:solidFill>
          <a:ln w="9525">
            <a:noFill/>
            <a:miter lim="800000"/>
            <a:headEnd/>
            <a:tailEnd/>
          </a:ln>
          <a:effectLst/>
        </p:spPr>
        <p:txBody>
          <a:bodyPr wrap="square"/>
          <a:lstStyle/>
          <a:p>
            <a:pPr algn="l"/>
            <a:r>
              <a:rPr lang="en-US" altLang="ja-JP" sz="1050" smtClean="0"/>
              <a:t>Addition coverage report</a:t>
            </a:r>
            <a:endParaRPr lang="ja-JP" altLang="en-US" sz="1050"/>
          </a:p>
          <a:p>
            <a:pPr algn="l">
              <a:buFontTx/>
              <a:buChar char="•"/>
            </a:pPr>
            <a:r>
              <a:rPr lang="en-US" altLang="ja-JP" sz="1050" smtClean="0"/>
              <a:t>Model whole</a:t>
            </a:r>
            <a:endParaRPr lang="ja-JP" altLang="en-US" sz="1050"/>
          </a:p>
          <a:p>
            <a:pPr algn="l">
              <a:buFontTx/>
              <a:buChar char="•"/>
            </a:pPr>
            <a:r>
              <a:rPr lang="en-US" altLang="ja-JP" sz="1050" smtClean="0"/>
              <a:t>Subsystem unit</a:t>
            </a:r>
            <a:endParaRPr lang="ja-JP" altLang="en-US" sz="1050"/>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412776"/>
            <a:ext cx="3343647" cy="490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6436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ja-JP" dirty="0"/>
              <a:t>Understanding model coverage report </a:t>
            </a:r>
            <a:br>
              <a:rPr lang="en-US" altLang="ja-JP" dirty="0"/>
            </a:br>
            <a:r>
              <a:rPr lang="en-US" altLang="ja-JP" dirty="0" smtClean="0"/>
              <a:t>Decision </a:t>
            </a:r>
            <a:r>
              <a:rPr lang="en-US" altLang="ja-JP" dirty="0"/>
              <a:t>coverage </a:t>
            </a:r>
            <a:r>
              <a:rPr lang="en-US" altLang="ja-JP" dirty="0" smtClean="0"/>
              <a:t>#1</a:t>
            </a:r>
            <a:endParaRPr lang="en-US" altLang="ja-JP" sz="2800" dirty="0"/>
          </a:p>
        </p:txBody>
      </p:sp>
      <p:pic>
        <p:nvPicPr>
          <p:cNvPr id="29700" name="Picture 4"/>
          <p:cNvPicPr>
            <a:picLocks noChangeAspect="1" noChangeArrowheads="1"/>
          </p:cNvPicPr>
          <p:nvPr/>
        </p:nvPicPr>
        <p:blipFill>
          <a:blip r:embed="rId4" cstate="print"/>
          <a:srcRect l="1570" t="29671" r="33856" b="9305"/>
          <a:stretch>
            <a:fillRect/>
          </a:stretch>
        </p:blipFill>
        <p:spPr bwMode="auto">
          <a:xfrm>
            <a:off x="611188" y="3684588"/>
            <a:ext cx="3240087" cy="1716087"/>
          </a:xfrm>
          <a:prstGeom prst="rect">
            <a:avLst/>
          </a:prstGeom>
          <a:noFill/>
          <a:ln w="9525">
            <a:noFill/>
            <a:miter lim="800000"/>
            <a:headEnd/>
            <a:tailEnd/>
          </a:ln>
          <a:effectLst/>
        </p:spPr>
      </p:pic>
      <p:graphicFrame>
        <p:nvGraphicFramePr>
          <p:cNvPr id="29701" name="Object 5"/>
          <p:cNvGraphicFramePr>
            <a:graphicFrameLocks noChangeAspect="1"/>
          </p:cNvGraphicFramePr>
          <p:nvPr/>
        </p:nvGraphicFramePr>
        <p:xfrm>
          <a:off x="684213" y="2676525"/>
          <a:ext cx="2592387" cy="684213"/>
        </p:xfrm>
        <a:graphic>
          <a:graphicData uri="http://schemas.openxmlformats.org/presentationml/2006/ole">
            <mc:AlternateContent xmlns:mc="http://schemas.openxmlformats.org/markup-compatibility/2006">
              <mc:Choice xmlns:v="urn:schemas-microsoft-com:vml" Requires="v">
                <p:oleObj spid="_x0000_s8545" name="ビットマップ イメージ" r:id="rId5" imgW="3209524" imgH="847843" progId="PBrush">
                  <p:embed/>
                </p:oleObj>
              </mc:Choice>
              <mc:Fallback>
                <p:oleObj name="ビットマップ イメージ" r:id="rId5" imgW="3209524" imgH="847843"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676525"/>
                        <a:ext cx="259238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Text Box 6"/>
          <p:cNvSpPr txBox="1">
            <a:spLocks noChangeArrowheads="1"/>
          </p:cNvSpPr>
          <p:nvPr/>
        </p:nvSpPr>
        <p:spPr bwMode="auto">
          <a:xfrm>
            <a:off x="395288" y="5629275"/>
            <a:ext cx="4062331" cy="1169551"/>
          </a:xfrm>
          <a:prstGeom prst="rect">
            <a:avLst/>
          </a:prstGeom>
          <a:noFill/>
          <a:ln w="9525">
            <a:noFill/>
            <a:miter lim="800000"/>
            <a:headEnd/>
            <a:tailEnd/>
          </a:ln>
          <a:effectLst/>
        </p:spPr>
        <p:txBody>
          <a:bodyPr wrap="square">
            <a:spAutoFit/>
          </a:bodyPr>
          <a:lstStyle/>
          <a:p>
            <a:pPr algn="l"/>
            <a:r>
              <a:rPr lang="en-US" altLang="ja-JP" sz="1000" smtClean="0"/>
              <a:t>The Switch block was evaluated 36 times (the number of simulation steps), and the case where the case where the 2nd input (considerable when one input turns into an output) is False among them was 28 times, and the 2nd input (considerable when one input turns into an output) was True was 8 times. </a:t>
            </a:r>
            <a:br>
              <a:rPr lang="en-US" altLang="ja-JP" sz="1000" smtClean="0"/>
            </a:br>
            <a:r>
              <a:rPr lang="en-US" altLang="ja-JP" sz="1000" smtClean="0"/>
              <a:t>True/False -- both were performed -- a sake -- coverage -- 100% -- it is .</a:t>
            </a:r>
            <a:endParaRPr lang="ja-JP" altLang="en-US" sz="1000" dirty="0"/>
          </a:p>
        </p:txBody>
      </p:sp>
      <p:graphicFrame>
        <p:nvGraphicFramePr>
          <p:cNvPr id="29703" name="Object 7"/>
          <p:cNvGraphicFramePr>
            <a:graphicFrameLocks noChangeAspect="1"/>
          </p:cNvGraphicFramePr>
          <p:nvPr/>
        </p:nvGraphicFramePr>
        <p:xfrm>
          <a:off x="4859338" y="2492375"/>
          <a:ext cx="2951162" cy="700088"/>
        </p:xfrm>
        <a:graphic>
          <a:graphicData uri="http://schemas.openxmlformats.org/presentationml/2006/ole">
            <mc:AlternateContent xmlns:mc="http://schemas.openxmlformats.org/markup-compatibility/2006">
              <mc:Choice xmlns:v="urn:schemas-microsoft-com:vml" Requires="v">
                <p:oleObj spid="_x0000_s8546" name="ビットマップ イメージ" r:id="rId7" imgW="3572374" imgH="847843" progId="PBrush">
                  <p:embed/>
                </p:oleObj>
              </mc:Choice>
              <mc:Fallback>
                <p:oleObj name="ビットマップ イメージ" r:id="rId7" imgW="3572374" imgH="847843"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2492375"/>
                        <a:ext cx="2951162"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4" name="Object 8"/>
          <p:cNvGraphicFramePr>
            <a:graphicFrameLocks noChangeAspect="1"/>
          </p:cNvGraphicFramePr>
          <p:nvPr/>
        </p:nvGraphicFramePr>
        <p:xfrm>
          <a:off x="4643438" y="3357563"/>
          <a:ext cx="3981450" cy="2241550"/>
        </p:xfrm>
        <a:graphic>
          <a:graphicData uri="http://schemas.openxmlformats.org/presentationml/2006/ole">
            <mc:AlternateContent xmlns:mc="http://schemas.openxmlformats.org/markup-compatibility/2006">
              <mc:Choice xmlns:v="urn:schemas-microsoft-com:vml" Requires="v">
                <p:oleObj spid="_x0000_s8547" name="ビットマップ イメージ" r:id="rId9" imgW="5514286" imgH="3104762" progId="PBrush">
                  <p:embed/>
                </p:oleObj>
              </mc:Choice>
              <mc:Fallback>
                <p:oleObj name="ビットマップ イメージ" r:id="rId9" imgW="5514286" imgH="3104762" progId="PBrush">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3357563"/>
                        <a:ext cx="3981450" cy="22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5" name="Text Box 9"/>
          <p:cNvSpPr txBox="1">
            <a:spLocks noChangeArrowheads="1"/>
          </p:cNvSpPr>
          <p:nvPr/>
        </p:nvSpPr>
        <p:spPr bwMode="auto">
          <a:xfrm>
            <a:off x="592138" y="1989138"/>
            <a:ext cx="488950" cy="1077218"/>
          </a:xfrm>
          <a:prstGeom prst="rect">
            <a:avLst/>
          </a:prstGeom>
          <a:noFill/>
          <a:ln w="9525">
            <a:noFill/>
            <a:miter lim="800000"/>
            <a:headEnd/>
            <a:tailEnd/>
          </a:ln>
          <a:effectLst/>
        </p:spPr>
        <p:txBody>
          <a:bodyPr wrap="square">
            <a:spAutoFit/>
          </a:bodyPr>
          <a:lstStyle/>
          <a:p>
            <a:pPr algn="l"/>
            <a:r>
              <a:rPr lang="en-US" altLang="ja-JP" sz="1600" b="1" smtClean="0"/>
              <a:t>Example 1</a:t>
            </a:r>
            <a:endParaRPr lang="en-US" altLang="ja-JP" sz="1600" b="1"/>
          </a:p>
        </p:txBody>
      </p:sp>
      <p:sp>
        <p:nvSpPr>
          <p:cNvPr id="29706" name="Text Box 10"/>
          <p:cNvSpPr txBox="1">
            <a:spLocks noChangeArrowheads="1"/>
          </p:cNvSpPr>
          <p:nvPr/>
        </p:nvSpPr>
        <p:spPr bwMode="auto">
          <a:xfrm>
            <a:off x="4787900" y="2060575"/>
            <a:ext cx="488950" cy="1077218"/>
          </a:xfrm>
          <a:prstGeom prst="rect">
            <a:avLst/>
          </a:prstGeom>
          <a:noFill/>
          <a:ln w="9525">
            <a:noFill/>
            <a:miter lim="800000"/>
            <a:headEnd/>
            <a:tailEnd/>
          </a:ln>
          <a:effectLst/>
        </p:spPr>
        <p:txBody>
          <a:bodyPr wrap="square">
            <a:spAutoFit/>
          </a:bodyPr>
          <a:lstStyle/>
          <a:p>
            <a:pPr algn="l"/>
            <a:r>
              <a:rPr lang="en-US" altLang="ja-JP" sz="1600" b="1" smtClean="0"/>
              <a:t>Example 2</a:t>
            </a:r>
            <a:endParaRPr lang="en-US" altLang="ja-JP" sz="1600" b="1"/>
          </a:p>
        </p:txBody>
      </p:sp>
      <p:sp>
        <p:nvSpPr>
          <p:cNvPr id="29707" name="Text Box 11"/>
          <p:cNvSpPr txBox="1">
            <a:spLocks noChangeArrowheads="1"/>
          </p:cNvSpPr>
          <p:nvPr/>
        </p:nvSpPr>
        <p:spPr bwMode="auto">
          <a:xfrm>
            <a:off x="4840288" y="5772150"/>
            <a:ext cx="3804247" cy="1015663"/>
          </a:xfrm>
          <a:prstGeom prst="rect">
            <a:avLst/>
          </a:prstGeom>
          <a:noFill/>
          <a:ln w="9525">
            <a:noFill/>
            <a:miter lim="800000"/>
            <a:headEnd/>
            <a:tailEnd/>
          </a:ln>
          <a:effectLst/>
        </p:spPr>
        <p:txBody>
          <a:bodyPr wrap="square">
            <a:spAutoFit/>
          </a:bodyPr>
          <a:lstStyle/>
          <a:p>
            <a:pPr algn="l"/>
            <a:r>
              <a:rPr lang="en-US" altLang="ja-JP" sz="1000" smtClean="0"/>
              <a:t>Inside [ the changes object of Stateflow was evaluated 4 times ], </a:t>
            </a:r>
            <a:br>
              <a:rPr lang="en-US" altLang="ja-JP" sz="1000" smtClean="0"/>
            </a:br>
            <a:r>
              <a:rPr lang="en-US" altLang="ja-JP" sz="1000" smtClean="0"/>
              <a:t>the case (parenthesis [] inner logic. imitation) where changes conditions were not fulfilled was 4 times, the case where changes conditions were fulfilled (parenthesis [] -- inner logic -- true) was 0 times, and decision coverage was 50% (since only False was evaluated among True/False).</a:t>
            </a:r>
            <a:endParaRPr lang="ja-JP" altLang="en-US" sz="1000"/>
          </a:p>
        </p:txBody>
      </p:sp>
    </p:spTree>
    <p:extLst>
      <p:ext uri="{BB962C8B-B14F-4D97-AF65-F5344CB8AC3E}">
        <p14:creationId xmlns:p14="http://schemas.microsoft.com/office/powerpoint/2010/main" val="351934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332656"/>
            <a:ext cx="8077200" cy="990600"/>
          </a:xfrm>
        </p:spPr>
        <p:txBody>
          <a:bodyPr/>
          <a:lstStyle/>
          <a:p>
            <a:r>
              <a:rPr lang="en-US" altLang="ja-JP" dirty="0"/>
              <a:t>Understanding model coverage report </a:t>
            </a:r>
            <a:r>
              <a:rPr lang="en-US" altLang="ja-JP" dirty="0" smtClean="0"/>
              <a:t/>
            </a:r>
            <a:br>
              <a:rPr lang="en-US" altLang="ja-JP" dirty="0" smtClean="0"/>
            </a:br>
            <a:r>
              <a:rPr lang="en-US" altLang="ja-JP" dirty="0" smtClean="0"/>
              <a:t>Decision </a:t>
            </a:r>
            <a:r>
              <a:rPr lang="en-US" altLang="ja-JP" dirty="0"/>
              <a:t>coverage </a:t>
            </a:r>
            <a:r>
              <a:rPr lang="en-US" altLang="ja-JP" dirty="0" smtClean="0"/>
              <a:t>#2</a:t>
            </a:r>
            <a:endParaRPr lang="en-US" altLang="ja-JP" sz="2800" dirty="0"/>
          </a:p>
        </p:txBody>
      </p:sp>
      <p:sp>
        <p:nvSpPr>
          <p:cNvPr id="31752" name="Text Box 8"/>
          <p:cNvSpPr txBox="1">
            <a:spLocks noChangeArrowheads="1"/>
          </p:cNvSpPr>
          <p:nvPr/>
        </p:nvSpPr>
        <p:spPr bwMode="auto">
          <a:xfrm>
            <a:off x="4787900" y="5516563"/>
            <a:ext cx="4079963" cy="577081"/>
          </a:xfrm>
          <a:prstGeom prst="rect">
            <a:avLst/>
          </a:prstGeom>
          <a:noFill/>
          <a:ln w="9525">
            <a:noFill/>
            <a:miter lim="800000"/>
            <a:headEnd/>
            <a:tailEnd/>
          </a:ln>
          <a:effectLst/>
        </p:spPr>
        <p:txBody>
          <a:bodyPr wrap="square">
            <a:spAutoFit/>
          </a:bodyPr>
          <a:lstStyle/>
          <a:p>
            <a:pPr algn="l"/>
            <a:r>
              <a:rPr lang="en-US" altLang="ja-JP" sz="1050" smtClean="0"/>
              <a:t>In the child state objects A and B of the parent state object P, while P was evaluated 10 times, A was evaluated once, and B was evaluated 9 times.</a:t>
            </a:r>
            <a:endParaRPr lang="ja-JP" altLang="en-US" sz="1050" dirty="0"/>
          </a:p>
        </p:txBody>
      </p:sp>
      <p:sp>
        <p:nvSpPr>
          <p:cNvPr id="31753" name="Text Box 9"/>
          <p:cNvSpPr txBox="1">
            <a:spLocks noChangeArrowheads="1"/>
          </p:cNvSpPr>
          <p:nvPr/>
        </p:nvSpPr>
        <p:spPr bwMode="auto">
          <a:xfrm>
            <a:off x="4716463" y="6165850"/>
            <a:ext cx="4237057" cy="900246"/>
          </a:xfrm>
          <a:prstGeom prst="rect">
            <a:avLst/>
          </a:prstGeom>
          <a:noFill/>
          <a:ln w="9525">
            <a:noFill/>
            <a:miter lim="800000"/>
            <a:headEnd/>
            <a:tailEnd/>
          </a:ln>
          <a:effectLst/>
        </p:spPr>
        <p:txBody>
          <a:bodyPr wrap="square">
            <a:spAutoFit/>
          </a:bodyPr>
          <a:lstStyle/>
          <a:p>
            <a:pPr algn="l"/>
            <a:r>
              <a:rPr lang="en-US" altLang="ja-JP" sz="1050" smtClean="0"/>
              <a:t>Its attention is paid to the changes object [in2 == 1] from P to C. </a:t>
            </a:r>
            <a:br>
              <a:rPr lang="en-US" altLang="ja-JP" sz="1050" smtClean="0"/>
            </a:br>
            <a:r>
              <a:rPr lang="en-US" altLang="ja-JP" sz="1050" smtClean="0"/>
              <a:t>It was 0 times that changes occur, when it was in the child state object A. </a:t>
            </a:r>
            <a:br>
              <a:rPr lang="en-US" altLang="ja-JP" sz="1050" smtClean="0"/>
            </a:br>
            <a:r>
              <a:rPr lang="en-US" altLang="ja-JP" sz="1050" smtClean="0"/>
              <a:t>When it was in the child state object B, there was a case which changes generate.</a:t>
            </a:r>
            <a:endParaRPr lang="ja-JP" altLang="en-US" sz="1050" dirty="0"/>
          </a:p>
        </p:txBody>
      </p:sp>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84784"/>
            <a:ext cx="3527938" cy="2710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66" y="4156948"/>
            <a:ext cx="3945434" cy="267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1353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ja-JP" dirty="0"/>
              <a:t>Understanding model coverage report </a:t>
            </a:r>
            <a:br>
              <a:rPr lang="en-US" altLang="ja-JP" dirty="0"/>
            </a:br>
            <a:r>
              <a:rPr lang="en-US" altLang="ja-JP" dirty="0" smtClean="0"/>
              <a:t>Condition coverage</a:t>
            </a:r>
            <a:endParaRPr lang="ja-JP" altLang="en-US" sz="2800" dirty="0"/>
          </a:p>
        </p:txBody>
      </p:sp>
      <p:graphicFrame>
        <p:nvGraphicFramePr>
          <p:cNvPr id="30724" name="Object 4"/>
          <p:cNvGraphicFramePr>
            <a:graphicFrameLocks noChangeAspect="1"/>
          </p:cNvGraphicFramePr>
          <p:nvPr/>
        </p:nvGraphicFramePr>
        <p:xfrm>
          <a:off x="971550" y="2205038"/>
          <a:ext cx="3343275" cy="923925"/>
        </p:xfrm>
        <a:graphic>
          <a:graphicData uri="http://schemas.openxmlformats.org/presentationml/2006/ole">
            <mc:AlternateContent xmlns:mc="http://schemas.openxmlformats.org/markup-compatibility/2006">
              <mc:Choice xmlns:v="urn:schemas-microsoft-com:vml" Requires="v">
                <p:oleObj spid="_x0000_s10593" name="ビットマップ イメージ" r:id="rId4" imgW="3343742" imgH="923810" progId="PBrush">
                  <p:embed/>
                </p:oleObj>
              </mc:Choice>
              <mc:Fallback>
                <p:oleObj name="ビットマップ イメージ" r:id="rId4" imgW="3343742" imgH="92381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205038"/>
                        <a:ext cx="33432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5"/>
          <p:cNvGraphicFramePr>
            <a:graphicFrameLocks noChangeAspect="1"/>
          </p:cNvGraphicFramePr>
          <p:nvPr/>
        </p:nvGraphicFramePr>
        <p:xfrm>
          <a:off x="827088" y="3284538"/>
          <a:ext cx="3671887" cy="2251075"/>
        </p:xfrm>
        <a:graphic>
          <a:graphicData uri="http://schemas.openxmlformats.org/presentationml/2006/ole">
            <mc:AlternateContent xmlns:mc="http://schemas.openxmlformats.org/markup-compatibility/2006">
              <mc:Choice xmlns:v="urn:schemas-microsoft-com:vml" Requires="v">
                <p:oleObj spid="_x0000_s10594" name="ビットマップ イメージ" r:id="rId6" imgW="4896533" imgH="3000000" progId="PBrush">
                  <p:embed/>
                </p:oleObj>
              </mc:Choice>
              <mc:Fallback>
                <p:oleObj name="ビットマップ イメージ" r:id="rId6" imgW="4896533" imgH="3000000"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3284538"/>
                        <a:ext cx="3671887"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6" name="Text Box 6"/>
          <p:cNvSpPr txBox="1">
            <a:spLocks noChangeArrowheads="1"/>
          </p:cNvSpPr>
          <p:nvPr/>
        </p:nvSpPr>
        <p:spPr bwMode="auto">
          <a:xfrm>
            <a:off x="808038" y="5772150"/>
            <a:ext cx="3812262" cy="861774"/>
          </a:xfrm>
          <a:prstGeom prst="rect">
            <a:avLst/>
          </a:prstGeom>
          <a:noFill/>
          <a:ln w="9525">
            <a:noFill/>
            <a:miter lim="800000"/>
            <a:headEnd/>
            <a:tailEnd/>
          </a:ln>
          <a:effectLst/>
        </p:spPr>
        <p:txBody>
          <a:bodyPr wrap="square">
            <a:spAutoFit/>
          </a:bodyPr>
          <a:lstStyle/>
          <a:p>
            <a:pPr algn="l"/>
            <a:r>
              <a:rPr lang="en-US" altLang="ja-JP" sz="1000" smtClean="0"/>
              <a:t>Between two inputs of a Logical Operator block (AND), True was evaluated 0 times and False was evaluated for the input 1 and the input 2 4 times. </a:t>
            </a:r>
            <a:br>
              <a:rPr lang="en-US" altLang="ja-JP" sz="1000" smtClean="0"/>
            </a:br>
            <a:r>
              <a:rPr lang="en-US" altLang="ja-JP" sz="1000" smtClean="0"/>
              <a:t>Inside for [ four ] coverage (2 input xTrue/False), </a:t>
            </a:r>
            <a:br>
              <a:rPr lang="en-US" altLang="ja-JP" sz="1000" smtClean="0"/>
            </a:br>
            <a:r>
              <a:rPr lang="en-US" altLang="ja-JP" sz="1000" smtClean="0"/>
              <a:t>Since only Falsex2 was evaluated, coverage will be 50%.</a:t>
            </a:r>
            <a:endParaRPr lang="ja-JP" altLang="en-US" sz="1000"/>
          </a:p>
        </p:txBody>
      </p:sp>
      <p:graphicFrame>
        <p:nvGraphicFramePr>
          <p:cNvPr id="30727" name="Object 7"/>
          <p:cNvGraphicFramePr>
            <a:graphicFrameLocks noChangeAspect="1"/>
          </p:cNvGraphicFramePr>
          <p:nvPr/>
        </p:nvGraphicFramePr>
        <p:xfrm>
          <a:off x="5003800" y="3021013"/>
          <a:ext cx="3556000" cy="2713037"/>
        </p:xfrm>
        <a:graphic>
          <a:graphicData uri="http://schemas.openxmlformats.org/presentationml/2006/ole">
            <mc:AlternateContent xmlns:mc="http://schemas.openxmlformats.org/markup-compatibility/2006">
              <mc:Choice xmlns:v="urn:schemas-microsoft-com:vml" Requires="v">
                <p:oleObj spid="_x0000_s10595" name="ビットマップ イメージ" r:id="rId8" imgW="5428571" imgH="4142857" progId="PBrush">
                  <p:embed/>
                </p:oleObj>
              </mc:Choice>
              <mc:Fallback>
                <p:oleObj name="ビットマップ イメージ" r:id="rId8" imgW="5428571" imgH="4142857"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3800" y="3021013"/>
                        <a:ext cx="3556000" cy="271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29" name="Picture 9"/>
          <p:cNvPicPr>
            <a:picLocks noChangeAspect="1" noChangeArrowheads="1"/>
          </p:cNvPicPr>
          <p:nvPr/>
        </p:nvPicPr>
        <p:blipFill>
          <a:blip r:embed="rId10" cstate="print"/>
          <a:srcRect/>
          <a:stretch>
            <a:fillRect/>
          </a:stretch>
        </p:blipFill>
        <p:spPr bwMode="auto">
          <a:xfrm>
            <a:off x="5148263" y="2205038"/>
            <a:ext cx="2951162" cy="700087"/>
          </a:xfrm>
          <a:prstGeom prst="rect">
            <a:avLst/>
          </a:prstGeom>
          <a:noFill/>
        </p:spPr>
      </p:pic>
      <p:sp>
        <p:nvSpPr>
          <p:cNvPr id="30730" name="Text Box 10"/>
          <p:cNvSpPr txBox="1">
            <a:spLocks noChangeArrowheads="1"/>
          </p:cNvSpPr>
          <p:nvPr/>
        </p:nvSpPr>
        <p:spPr bwMode="auto">
          <a:xfrm>
            <a:off x="4840288" y="5876925"/>
            <a:ext cx="3682418" cy="1015663"/>
          </a:xfrm>
          <a:prstGeom prst="rect">
            <a:avLst/>
          </a:prstGeom>
          <a:noFill/>
          <a:ln w="9525">
            <a:noFill/>
            <a:miter lim="800000"/>
            <a:headEnd/>
            <a:tailEnd/>
          </a:ln>
          <a:effectLst/>
        </p:spPr>
        <p:txBody>
          <a:bodyPr wrap="square">
            <a:spAutoFit/>
          </a:bodyPr>
          <a:lstStyle/>
          <a:p>
            <a:pPr algn="l"/>
            <a:r>
              <a:rPr lang="en-US" altLang="ja-JP" sz="1000" smtClean="0"/>
              <a:t>Inside [ the changes object of Stateflow was evaluated 36 times ], </a:t>
            </a:r>
            <a:br>
              <a:rPr lang="en-US" altLang="ja-JP" sz="1000" smtClean="0"/>
            </a:br>
            <a:r>
              <a:rPr lang="en-US" altLang="ja-JP" sz="1000" smtClean="0"/>
              <a:t>Conditions 1 "inch1==1":   True 4 time, 32 imitations </a:t>
            </a:r>
            <a:br>
              <a:rPr lang="en-US" altLang="ja-JP" sz="1000" smtClean="0"/>
            </a:br>
            <a:r>
              <a:rPr lang="en-US" altLang="ja-JP" sz="1000" smtClean="0"/>
              <a:t>Conditions 2 "inch2==0":   It was zero imitation true 4 time. </a:t>
            </a:r>
            <a:br>
              <a:rPr lang="en-US" altLang="ja-JP" sz="1000" smtClean="0"/>
            </a:br>
            <a:r>
              <a:rPr lang="en-US" altLang="ja-JP" sz="1000" smtClean="0"/>
              <a:t>In addition, in A&amp;&amp;B, since B is evaluated only when A is truth, the sum total of the conditions 2 will be 4 times.</a:t>
            </a:r>
            <a:endParaRPr lang="ja-JP" altLang="en-US" sz="1000" dirty="0"/>
          </a:p>
        </p:txBody>
      </p:sp>
    </p:spTree>
    <p:extLst>
      <p:ext uri="{BB962C8B-B14F-4D97-AF65-F5344CB8AC3E}">
        <p14:creationId xmlns:p14="http://schemas.microsoft.com/office/powerpoint/2010/main" val="1350655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How SLDV works</a:t>
            </a:r>
            <a:endParaRPr kumimoji="1" lang="ja-JP"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96952"/>
            <a:ext cx="40671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1259632" y="3645024"/>
            <a:ext cx="3888432" cy="1944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0950988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9" name="Object 11"/>
          <p:cNvGraphicFramePr>
            <a:graphicFrameLocks noChangeAspect="1"/>
          </p:cNvGraphicFramePr>
          <p:nvPr/>
        </p:nvGraphicFramePr>
        <p:xfrm>
          <a:off x="395288" y="2276475"/>
          <a:ext cx="4867275" cy="4381500"/>
        </p:xfrm>
        <a:graphic>
          <a:graphicData uri="http://schemas.openxmlformats.org/presentationml/2006/ole">
            <mc:AlternateContent xmlns:mc="http://schemas.openxmlformats.org/markup-compatibility/2006">
              <mc:Choice xmlns:v="urn:schemas-microsoft-com:vml" Requires="v">
                <p:oleObj spid="_x0000_s11500" name="ビットマップ イメージ" r:id="rId4" imgW="4866667" imgH="4382112" progId="PBrush">
                  <p:embed/>
                </p:oleObj>
              </mc:Choice>
              <mc:Fallback>
                <p:oleObj name="ビットマップ イメージ" r:id="rId4" imgW="4866667" imgH="438211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276475"/>
                        <a:ext cx="4867275" cy="43815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0" name="Rectangle 2"/>
          <p:cNvSpPr>
            <a:spLocks noGrp="1" noChangeArrowheads="1"/>
          </p:cNvSpPr>
          <p:nvPr>
            <p:ph type="title"/>
          </p:nvPr>
        </p:nvSpPr>
        <p:spPr/>
        <p:txBody>
          <a:bodyPr/>
          <a:lstStyle/>
          <a:p>
            <a:r>
              <a:rPr lang="en-US" altLang="ja-JP" dirty="0"/>
              <a:t>Understanding model coverage report </a:t>
            </a:r>
            <a:br>
              <a:rPr lang="en-US" altLang="ja-JP" dirty="0"/>
            </a:br>
            <a:r>
              <a:rPr lang="en-US" altLang="ja-JP" dirty="0"/>
              <a:t>MC/DC coverage </a:t>
            </a:r>
            <a:r>
              <a:rPr lang="en-US" altLang="ja-JP" dirty="0" smtClean="0"/>
              <a:t>#1</a:t>
            </a:r>
            <a:endParaRPr lang="en-US" altLang="ja-JP" sz="2800" dirty="0"/>
          </a:p>
        </p:txBody>
      </p:sp>
      <p:graphicFrame>
        <p:nvGraphicFramePr>
          <p:cNvPr id="32772" name="Object 4"/>
          <p:cNvGraphicFramePr>
            <a:graphicFrameLocks noChangeAspect="1"/>
          </p:cNvGraphicFramePr>
          <p:nvPr/>
        </p:nvGraphicFramePr>
        <p:xfrm>
          <a:off x="5580063" y="1844675"/>
          <a:ext cx="3076575" cy="904875"/>
        </p:xfrm>
        <a:graphic>
          <a:graphicData uri="http://schemas.openxmlformats.org/presentationml/2006/ole">
            <mc:AlternateContent xmlns:mc="http://schemas.openxmlformats.org/markup-compatibility/2006">
              <mc:Choice xmlns:v="urn:schemas-microsoft-com:vml" Requires="v">
                <p:oleObj spid="_x0000_s11501" name="ビットマップ イメージ" r:id="rId6" imgW="3076190" imgH="905001" progId="PBrush">
                  <p:embed/>
                </p:oleObj>
              </mc:Choice>
              <mc:Fallback>
                <p:oleObj name="ビットマップ イメージ" r:id="rId6" imgW="3076190" imgH="905001"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1844675"/>
                        <a:ext cx="30765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4" name="AutoShape 6"/>
          <p:cNvSpPr>
            <a:spLocks noChangeArrowheads="1"/>
          </p:cNvSpPr>
          <p:nvPr/>
        </p:nvSpPr>
        <p:spPr bwMode="auto">
          <a:xfrm>
            <a:off x="1319091" y="5679300"/>
            <a:ext cx="2041769" cy="237490"/>
          </a:xfrm>
          <a:prstGeom prst="wedgeRectCallout">
            <a:avLst>
              <a:gd name="adj1" fmla="val -61185"/>
              <a:gd name="adj2" fmla="val 85152"/>
            </a:avLst>
          </a:prstGeom>
          <a:solidFill>
            <a:schemeClr val="accent1"/>
          </a:solidFill>
          <a:ln w="9525">
            <a:noFill/>
            <a:miter lim="800000"/>
            <a:headEnd/>
            <a:tailEnd/>
          </a:ln>
          <a:effectLst/>
        </p:spPr>
        <p:txBody>
          <a:bodyPr wrap="square"/>
          <a:lstStyle/>
          <a:p>
            <a:r>
              <a:rPr lang="en-US" altLang="ja-JP" sz="1050" smtClean="0"/>
              <a:t>Its attention is paid to the input 1.</a:t>
            </a:r>
            <a:endParaRPr lang="ja-JP" altLang="en-US" sz="1050" dirty="0"/>
          </a:p>
        </p:txBody>
      </p:sp>
      <p:sp>
        <p:nvSpPr>
          <p:cNvPr id="32775" name="AutoShape 7"/>
          <p:cNvSpPr>
            <a:spLocks noChangeArrowheads="1"/>
          </p:cNvSpPr>
          <p:nvPr/>
        </p:nvSpPr>
        <p:spPr bwMode="auto">
          <a:xfrm>
            <a:off x="1217002" y="6543544"/>
            <a:ext cx="2245946" cy="215900"/>
          </a:xfrm>
          <a:prstGeom prst="wedgeRectCallout">
            <a:avLst>
              <a:gd name="adj1" fmla="val -54550"/>
              <a:gd name="adj2" fmla="val -117712"/>
            </a:avLst>
          </a:prstGeom>
          <a:solidFill>
            <a:schemeClr val="accent1"/>
          </a:solidFill>
          <a:ln w="9525">
            <a:noFill/>
            <a:miter lim="800000"/>
            <a:headEnd/>
            <a:tailEnd/>
          </a:ln>
          <a:effectLst/>
        </p:spPr>
        <p:txBody>
          <a:bodyPr wrap="square"/>
          <a:lstStyle/>
          <a:p>
            <a:r>
              <a:rPr lang="en-US" altLang="ja-JP" sz="1050" smtClean="0"/>
              <a:t>Its attention is paid to the input 2.</a:t>
            </a:r>
            <a:endParaRPr lang="ja-JP" altLang="en-US" sz="1050"/>
          </a:p>
        </p:txBody>
      </p:sp>
      <p:sp>
        <p:nvSpPr>
          <p:cNvPr id="32776" name="AutoShape 8"/>
          <p:cNvSpPr>
            <a:spLocks noChangeArrowheads="1"/>
          </p:cNvSpPr>
          <p:nvPr/>
        </p:nvSpPr>
        <p:spPr bwMode="auto">
          <a:xfrm>
            <a:off x="5219700" y="5516563"/>
            <a:ext cx="1440532" cy="576262"/>
          </a:xfrm>
          <a:prstGeom prst="wedgeRectCallout">
            <a:avLst>
              <a:gd name="adj1" fmla="val -113523"/>
              <a:gd name="adj2" fmla="val 51931"/>
            </a:avLst>
          </a:prstGeom>
          <a:solidFill>
            <a:schemeClr val="accent1"/>
          </a:solidFill>
          <a:ln w="9525">
            <a:noFill/>
            <a:miter lim="800000"/>
            <a:headEnd/>
            <a:tailEnd/>
          </a:ln>
          <a:effectLst/>
        </p:spPr>
        <p:txBody>
          <a:bodyPr wrap="square"/>
          <a:lstStyle/>
          <a:p>
            <a:r>
              <a:rPr lang="en-US" altLang="ja-JP" sz="1050" dirty="0" smtClean="0"/>
              <a:t>Input 1= False </a:t>
            </a:r>
            <a:br>
              <a:rPr lang="en-US" altLang="ja-JP" sz="1050" dirty="0" smtClean="0"/>
            </a:br>
            <a:r>
              <a:rPr lang="en-US" altLang="ja-JP" sz="1050" dirty="0" smtClean="0"/>
              <a:t>Input 2 = True </a:t>
            </a:r>
            <a:br>
              <a:rPr lang="en-US" altLang="ja-JP" sz="1050" dirty="0" smtClean="0"/>
            </a:br>
            <a:r>
              <a:rPr lang="en-US" altLang="ja-JP" sz="1050" dirty="0" smtClean="0"/>
              <a:t>It does not exercised.</a:t>
            </a:r>
            <a:endParaRPr lang="ja-JP" altLang="en-US" sz="1050" dirty="0"/>
          </a:p>
        </p:txBody>
      </p:sp>
      <p:sp>
        <p:nvSpPr>
          <p:cNvPr id="32778" name="AutoShape 10"/>
          <p:cNvSpPr>
            <a:spLocks noChangeArrowheads="1"/>
          </p:cNvSpPr>
          <p:nvPr/>
        </p:nvSpPr>
        <p:spPr bwMode="auto">
          <a:xfrm>
            <a:off x="4787900" y="5084763"/>
            <a:ext cx="1800324" cy="215900"/>
          </a:xfrm>
          <a:prstGeom prst="wedgeRectCallout">
            <a:avLst>
              <a:gd name="adj1" fmla="val -68116"/>
              <a:gd name="adj2" fmla="val 192648"/>
            </a:avLst>
          </a:prstGeom>
          <a:solidFill>
            <a:schemeClr val="accent1"/>
          </a:solidFill>
          <a:ln w="9525">
            <a:noFill/>
            <a:miter lim="800000"/>
            <a:headEnd/>
            <a:tailEnd/>
          </a:ln>
          <a:effectLst/>
        </p:spPr>
        <p:txBody>
          <a:bodyPr wrap="square"/>
          <a:lstStyle/>
          <a:p>
            <a:r>
              <a:rPr lang="en-US" altLang="ja-JP" sz="1050" dirty="0" smtClean="0"/>
              <a:t>When an output is set to F</a:t>
            </a:r>
            <a:endParaRPr lang="ja-JP" altLang="en-US" sz="1050" dirty="0"/>
          </a:p>
        </p:txBody>
      </p:sp>
      <p:sp>
        <p:nvSpPr>
          <p:cNvPr id="32780" name="Text Box 12"/>
          <p:cNvSpPr txBox="1">
            <a:spLocks noChangeArrowheads="1"/>
          </p:cNvSpPr>
          <p:nvPr/>
        </p:nvSpPr>
        <p:spPr bwMode="auto">
          <a:xfrm>
            <a:off x="5508625" y="2978940"/>
            <a:ext cx="3384550" cy="1584325"/>
          </a:xfrm>
          <a:prstGeom prst="rect">
            <a:avLst/>
          </a:prstGeom>
          <a:noFill/>
          <a:ln w="9525" algn="ctr">
            <a:noFill/>
            <a:miter lim="800000"/>
            <a:headEnd/>
            <a:tailEnd/>
          </a:ln>
          <a:effectLst/>
        </p:spPr>
        <p:txBody>
          <a:bodyPr wrap="square"/>
          <a:lstStyle/>
          <a:p>
            <a:pPr algn="l"/>
            <a:r>
              <a:rPr lang="en-US" altLang="ja-JP" sz="1000" smtClean="0"/>
              <a:t>Its attention is paid to the input 1. : </a:t>
            </a:r>
            <a:br>
              <a:rPr lang="en-US" altLang="ja-JP" sz="1000" smtClean="0"/>
            </a:br>
            <a:r>
              <a:rPr lang="en-US" altLang="ja-JP" sz="1000" smtClean="0"/>
              <a:t>The pattern which meets the MCDC standard since an output becomes T/F, respectively when the input 2 is fixed to T and the input 1 is shaken at T/F. </a:t>
            </a:r>
            <a:br>
              <a:rPr lang="en-US" altLang="ja-JP" sz="1000" smtClean="0"/>
            </a:br>
            <a:r>
              <a:rPr lang="en-US" altLang="ja-JP" sz="1000" smtClean="0"/>
              <a:t>Input 1=F and input 2=T are not performed before long. </a:t>
            </a:r>
            <a:br>
              <a:rPr lang="en-US" altLang="ja-JP" sz="1000" smtClean="0"/>
            </a:br>
            <a:r>
              <a:rPr lang="en-US" altLang="ja-JP" sz="1000" smtClean="0"/>
              <a:t>Its attention is paid to the input 2. : </a:t>
            </a:r>
            <a:br>
              <a:rPr lang="en-US" altLang="ja-JP" sz="1000" smtClean="0"/>
            </a:br>
            <a:r>
              <a:rPr lang="en-US" altLang="ja-JP" sz="1000" smtClean="0"/>
              <a:t>The pattern which meets the MCDC standard since an output becomes T/F, respectively when the input 1 is fixed to T and the input 2 is shaken at T/F. </a:t>
            </a:r>
            <a:br>
              <a:rPr lang="en-US" altLang="ja-JP" sz="1000" smtClean="0"/>
            </a:br>
            <a:r>
              <a:rPr lang="en-US" altLang="ja-JP" sz="1000" smtClean="0"/>
              <a:t>Input 1=T and input 2=F are not performed before long. </a:t>
            </a:r>
            <a:br>
              <a:rPr lang="en-US" altLang="ja-JP" sz="1000" smtClean="0"/>
            </a:br>
            <a:r>
              <a:rPr lang="en-US" altLang="ja-JP" sz="1000" smtClean="0"/>
              <a:t>Since 2 in a total of two patterns (its attention is paid to the inputs 1 and 2) pattern was not performed, MC/DC coverage will be 0%.</a:t>
            </a:r>
            <a:endParaRPr lang="en-US" altLang="ja-JP" sz="1000" dirty="0"/>
          </a:p>
        </p:txBody>
      </p:sp>
      <p:sp>
        <p:nvSpPr>
          <p:cNvPr id="32781" name="AutoShape 13"/>
          <p:cNvSpPr>
            <a:spLocks noChangeArrowheads="1"/>
          </p:cNvSpPr>
          <p:nvPr/>
        </p:nvSpPr>
        <p:spPr bwMode="auto">
          <a:xfrm>
            <a:off x="5226912" y="6165850"/>
            <a:ext cx="1505376" cy="576263"/>
          </a:xfrm>
          <a:prstGeom prst="wedgeRectCallout">
            <a:avLst>
              <a:gd name="adj1" fmla="val -113037"/>
              <a:gd name="adj2" fmla="val -15565"/>
            </a:avLst>
          </a:prstGeom>
          <a:solidFill>
            <a:schemeClr val="accent1"/>
          </a:solidFill>
          <a:ln w="9525">
            <a:noFill/>
            <a:miter lim="800000"/>
            <a:headEnd/>
            <a:tailEnd/>
          </a:ln>
          <a:effectLst/>
        </p:spPr>
        <p:txBody>
          <a:bodyPr wrap="square"/>
          <a:lstStyle/>
          <a:p>
            <a:r>
              <a:rPr lang="en-US" altLang="ja-JP" sz="1050" dirty="0" smtClean="0"/>
              <a:t>Input 1= True </a:t>
            </a:r>
            <a:br>
              <a:rPr lang="en-US" altLang="ja-JP" sz="1050" dirty="0" smtClean="0"/>
            </a:br>
            <a:r>
              <a:rPr lang="en-US" altLang="ja-JP" sz="1050" dirty="0" smtClean="0"/>
              <a:t>Input 2 = False </a:t>
            </a:r>
            <a:br>
              <a:rPr lang="en-US" altLang="ja-JP" sz="1050" dirty="0" smtClean="0"/>
            </a:br>
            <a:r>
              <a:rPr lang="en-US" altLang="ja-JP" sz="1050" dirty="0" smtClean="0"/>
              <a:t>It does not exercised</a:t>
            </a:r>
            <a:r>
              <a:rPr lang="en-US" altLang="ja-JP" sz="1050" dirty="0"/>
              <a:t>.</a:t>
            </a:r>
            <a:endParaRPr lang="ja-JP" altLang="en-US" sz="1050" dirty="0"/>
          </a:p>
        </p:txBody>
      </p:sp>
    </p:spTree>
    <p:extLst>
      <p:ext uri="{BB962C8B-B14F-4D97-AF65-F5344CB8AC3E}">
        <p14:creationId xmlns:p14="http://schemas.microsoft.com/office/powerpoint/2010/main" val="42631689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ja-JP" dirty="0"/>
              <a:t>Understanding model coverage report </a:t>
            </a:r>
            <a:br>
              <a:rPr lang="en-US" altLang="ja-JP" dirty="0"/>
            </a:br>
            <a:r>
              <a:rPr lang="en-US" altLang="ja-JP" dirty="0"/>
              <a:t>MC/DC coverage </a:t>
            </a:r>
            <a:r>
              <a:rPr lang="en-US" altLang="ja-JP" dirty="0" smtClean="0"/>
              <a:t>#2</a:t>
            </a:r>
            <a:endParaRPr lang="en-US" altLang="ja-JP" sz="2800" dirty="0"/>
          </a:p>
        </p:txBody>
      </p:sp>
      <p:graphicFrame>
        <p:nvGraphicFramePr>
          <p:cNvPr id="33796" name="Object 4"/>
          <p:cNvGraphicFramePr>
            <a:graphicFrameLocks noChangeAspect="1"/>
          </p:cNvGraphicFramePr>
          <p:nvPr/>
        </p:nvGraphicFramePr>
        <p:xfrm>
          <a:off x="468313" y="2060575"/>
          <a:ext cx="4857750" cy="4572000"/>
        </p:xfrm>
        <a:graphic>
          <a:graphicData uri="http://schemas.openxmlformats.org/presentationml/2006/ole">
            <mc:AlternateContent xmlns:mc="http://schemas.openxmlformats.org/markup-compatibility/2006">
              <mc:Choice xmlns:v="urn:schemas-microsoft-com:vml" Requires="v">
                <p:oleObj spid="_x0000_s12524" name="ビットマップ イメージ" r:id="rId4" imgW="4858428" imgH="4571429" progId="PBrush">
                  <p:embed/>
                </p:oleObj>
              </mc:Choice>
              <mc:Fallback>
                <p:oleObj name="ビットマップ イメージ" r:id="rId4" imgW="4858428" imgH="4571429"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060575"/>
                        <a:ext cx="4857750" cy="45720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7" name="Object 5"/>
          <p:cNvGraphicFramePr>
            <a:graphicFrameLocks noChangeAspect="1"/>
          </p:cNvGraphicFramePr>
          <p:nvPr/>
        </p:nvGraphicFramePr>
        <p:xfrm>
          <a:off x="5435600" y="1844675"/>
          <a:ext cx="3249613" cy="1009650"/>
        </p:xfrm>
        <a:graphic>
          <a:graphicData uri="http://schemas.openxmlformats.org/presentationml/2006/ole">
            <mc:AlternateContent xmlns:mc="http://schemas.openxmlformats.org/markup-compatibility/2006">
              <mc:Choice xmlns:v="urn:schemas-microsoft-com:vml" Requires="v">
                <p:oleObj spid="_x0000_s12525" name="ビットマップ イメージ" r:id="rId6" imgW="3247619" imgH="1009791" progId="PBrush">
                  <p:embed/>
                </p:oleObj>
              </mc:Choice>
              <mc:Fallback>
                <p:oleObj name="ビットマップ イメージ" r:id="rId6" imgW="3247619" imgH="1009791"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1844675"/>
                        <a:ext cx="3249613" cy="10096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63" name="Group 71"/>
          <p:cNvGraphicFramePr>
            <a:graphicFrameLocks noGrp="1"/>
          </p:cNvGraphicFramePr>
          <p:nvPr/>
        </p:nvGraphicFramePr>
        <p:xfrm>
          <a:off x="5580063" y="3573463"/>
          <a:ext cx="2841625" cy="3020378"/>
        </p:xfrm>
        <a:graphic>
          <a:graphicData uri="http://schemas.openxmlformats.org/drawingml/2006/table">
            <a:tbl>
              <a:tblPr/>
              <a:tblGrid>
                <a:gridCol w="568325"/>
                <a:gridCol w="568325"/>
                <a:gridCol w="568325"/>
                <a:gridCol w="568325"/>
                <a:gridCol w="568325"/>
              </a:tblGrid>
              <a:tr h="3127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endParaRPr kumimoji="0" lang="ja-JP" altLang="ja-JP" sz="1600" b="0" i="0" u="none" strike="noStrike" cap="none" normalizeH="0" baseline="0" smtClean="0">
                        <a:ln>
                          <a:noFill/>
                        </a:ln>
                        <a:solidFill>
                          <a:schemeClr val="tx1"/>
                        </a:solidFill>
                        <a:effectLst/>
                        <a:latin typeface="ＭＳ Ｐゴシック" pitchFamily="50" charset="-128"/>
                        <a:ea typeface="ＭＳ Ｐゴシック" pitchFamily="50"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u1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u2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u3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r>
              <a:tr h="3381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alpha val="50000"/>
                      </a:srgbClr>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864" name="Text Box 72"/>
          <p:cNvSpPr txBox="1">
            <a:spLocks noChangeArrowheads="1"/>
          </p:cNvSpPr>
          <p:nvPr/>
        </p:nvSpPr>
        <p:spPr bwMode="auto">
          <a:xfrm>
            <a:off x="4743226" y="3152870"/>
            <a:ext cx="4302859" cy="1200329"/>
          </a:xfrm>
          <a:prstGeom prst="rect">
            <a:avLst/>
          </a:prstGeom>
          <a:noFill/>
          <a:ln w="9525" algn="ctr">
            <a:noFill/>
            <a:miter lim="800000"/>
            <a:headEnd/>
            <a:tailEnd/>
          </a:ln>
          <a:effectLst/>
        </p:spPr>
        <p:txBody>
          <a:bodyPr wrap="square">
            <a:spAutoFit/>
          </a:bodyPr>
          <a:lstStyle/>
          <a:p>
            <a:r>
              <a:rPr lang="en-US" altLang="ja-JP" dirty="0" smtClean="0"/>
              <a:t>The input pattern of the three input OR</a:t>
            </a:r>
            <a:endParaRPr lang="ja-JP" altLang="en-US" dirty="0"/>
          </a:p>
        </p:txBody>
      </p:sp>
      <p:sp>
        <p:nvSpPr>
          <p:cNvPr id="33865" name="Line 73"/>
          <p:cNvSpPr>
            <a:spLocks noChangeShapeType="1"/>
          </p:cNvSpPr>
          <p:nvPr/>
        </p:nvSpPr>
        <p:spPr bwMode="auto">
          <a:xfrm flipH="1">
            <a:off x="4500563" y="4149725"/>
            <a:ext cx="935037" cy="1800225"/>
          </a:xfrm>
          <a:prstGeom prst="line">
            <a:avLst/>
          </a:prstGeom>
          <a:noFill/>
          <a:ln w="9525">
            <a:solidFill>
              <a:schemeClr val="tx1"/>
            </a:solidFill>
            <a:round/>
            <a:headEnd/>
            <a:tailEnd type="triangle" w="med" len="med"/>
          </a:ln>
          <a:effectLst/>
        </p:spPr>
        <p:txBody>
          <a:bodyPr/>
          <a:lstStyle/>
          <a:p>
            <a:endParaRPr lang="ja-JP" altLang="en-US"/>
          </a:p>
        </p:txBody>
      </p:sp>
      <p:sp>
        <p:nvSpPr>
          <p:cNvPr id="33866" name="Line 74"/>
          <p:cNvSpPr>
            <a:spLocks noChangeShapeType="1"/>
          </p:cNvSpPr>
          <p:nvPr/>
        </p:nvSpPr>
        <p:spPr bwMode="auto">
          <a:xfrm flipH="1">
            <a:off x="4500563" y="4149725"/>
            <a:ext cx="935037" cy="2016125"/>
          </a:xfrm>
          <a:prstGeom prst="line">
            <a:avLst/>
          </a:prstGeom>
          <a:noFill/>
          <a:ln w="9525">
            <a:solidFill>
              <a:schemeClr val="tx1"/>
            </a:solidFill>
            <a:round/>
            <a:headEnd/>
            <a:tailEnd type="triangle" w="med" len="med"/>
          </a:ln>
          <a:effectLst/>
        </p:spPr>
        <p:txBody>
          <a:bodyPr/>
          <a:lstStyle/>
          <a:p>
            <a:endParaRPr lang="ja-JP" altLang="en-US"/>
          </a:p>
        </p:txBody>
      </p:sp>
      <p:sp>
        <p:nvSpPr>
          <p:cNvPr id="33867" name="Line 75"/>
          <p:cNvSpPr>
            <a:spLocks noChangeShapeType="1"/>
          </p:cNvSpPr>
          <p:nvPr/>
        </p:nvSpPr>
        <p:spPr bwMode="auto">
          <a:xfrm flipH="1">
            <a:off x="4500563" y="4149725"/>
            <a:ext cx="935037" cy="2232025"/>
          </a:xfrm>
          <a:prstGeom prst="line">
            <a:avLst/>
          </a:prstGeom>
          <a:noFill/>
          <a:ln w="9525">
            <a:solidFill>
              <a:schemeClr val="tx1"/>
            </a:solidFill>
            <a:round/>
            <a:headEnd/>
            <a:tailEnd type="triangle" w="med" len="med"/>
          </a:ln>
          <a:effectLst/>
        </p:spPr>
        <p:txBody>
          <a:bodyPr/>
          <a:lstStyle/>
          <a:p>
            <a:endParaRPr lang="ja-JP" altLang="en-US"/>
          </a:p>
        </p:txBody>
      </p:sp>
      <p:sp>
        <p:nvSpPr>
          <p:cNvPr id="33868" name="Line 76"/>
          <p:cNvSpPr>
            <a:spLocks noChangeShapeType="1"/>
          </p:cNvSpPr>
          <p:nvPr/>
        </p:nvSpPr>
        <p:spPr bwMode="auto">
          <a:xfrm flipH="1">
            <a:off x="3779838" y="5445125"/>
            <a:ext cx="1728787" cy="431800"/>
          </a:xfrm>
          <a:prstGeom prst="line">
            <a:avLst/>
          </a:prstGeom>
          <a:noFill/>
          <a:ln w="9525">
            <a:solidFill>
              <a:srgbClr val="FF0000"/>
            </a:solidFill>
            <a:round/>
            <a:headEnd/>
            <a:tailEnd type="triangle" w="med" len="med"/>
          </a:ln>
          <a:effectLst/>
        </p:spPr>
        <p:txBody>
          <a:bodyPr/>
          <a:lstStyle/>
          <a:p>
            <a:endParaRPr lang="ja-JP" altLang="en-US"/>
          </a:p>
        </p:txBody>
      </p:sp>
      <p:sp>
        <p:nvSpPr>
          <p:cNvPr id="33869" name="Line 77"/>
          <p:cNvSpPr>
            <a:spLocks noChangeShapeType="1"/>
          </p:cNvSpPr>
          <p:nvPr/>
        </p:nvSpPr>
        <p:spPr bwMode="auto">
          <a:xfrm flipH="1">
            <a:off x="3779838" y="4797425"/>
            <a:ext cx="1728787" cy="1368425"/>
          </a:xfrm>
          <a:prstGeom prst="line">
            <a:avLst/>
          </a:prstGeom>
          <a:noFill/>
          <a:ln w="9525">
            <a:solidFill>
              <a:srgbClr val="FF0000"/>
            </a:solidFill>
            <a:round/>
            <a:headEnd/>
            <a:tailEnd type="triangle" w="med" len="med"/>
          </a:ln>
          <a:effectLst/>
        </p:spPr>
        <p:txBody>
          <a:bodyPr/>
          <a:lstStyle/>
          <a:p>
            <a:endParaRPr lang="ja-JP" altLang="en-US"/>
          </a:p>
        </p:txBody>
      </p:sp>
      <p:sp>
        <p:nvSpPr>
          <p:cNvPr id="33870" name="Line 78"/>
          <p:cNvSpPr>
            <a:spLocks noChangeShapeType="1"/>
          </p:cNvSpPr>
          <p:nvPr/>
        </p:nvSpPr>
        <p:spPr bwMode="auto">
          <a:xfrm flipH="1">
            <a:off x="3779838" y="4437063"/>
            <a:ext cx="1728787" cy="1944687"/>
          </a:xfrm>
          <a:prstGeom prst="line">
            <a:avLst/>
          </a:prstGeom>
          <a:noFill/>
          <a:ln w="9525">
            <a:solidFill>
              <a:srgbClr val="FF0000"/>
            </a:solidFill>
            <a:round/>
            <a:headEnd/>
            <a:tailEnd type="triangle" w="med" len="med"/>
          </a:ln>
          <a:effectLst/>
        </p:spPr>
        <p:txBody>
          <a:bodyPr/>
          <a:lstStyle/>
          <a:p>
            <a:endParaRPr lang="ja-JP" altLang="en-US"/>
          </a:p>
        </p:txBody>
      </p:sp>
      <p:sp>
        <p:nvSpPr>
          <p:cNvPr id="13" name="AutoShape 7"/>
          <p:cNvSpPr>
            <a:spLocks noChangeArrowheads="1"/>
          </p:cNvSpPr>
          <p:nvPr/>
        </p:nvSpPr>
        <p:spPr bwMode="auto">
          <a:xfrm>
            <a:off x="3565905" y="3573016"/>
            <a:ext cx="2300223" cy="360040"/>
          </a:xfrm>
          <a:prstGeom prst="wedgeRectCallout">
            <a:avLst>
              <a:gd name="adj1" fmla="val -91955"/>
              <a:gd name="adj2" fmla="val -50870"/>
            </a:avLst>
          </a:prstGeom>
          <a:solidFill>
            <a:schemeClr val="accent1"/>
          </a:solidFill>
          <a:ln w="9525">
            <a:noFill/>
            <a:miter lim="800000"/>
            <a:headEnd/>
            <a:tailEnd/>
          </a:ln>
          <a:effectLst/>
        </p:spPr>
        <p:txBody>
          <a:bodyPr wrap="square"/>
          <a:lstStyle/>
          <a:p>
            <a:r>
              <a:rPr lang="en-US" altLang="ja-JP" sz="1100" dirty="0" smtClean="0"/>
              <a:t>each three input -- </a:t>
            </a:r>
            <a:r>
              <a:rPr lang="en-US" altLang="ja-JP" sz="1100" dirty="0" err="1" smtClean="0"/>
              <a:t>TrueOut</a:t>
            </a:r>
            <a:r>
              <a:rPr lang="en-US" altLang="ja-JP" sz="1100" dirty="0" smtClean="0"/>
              <a:t> and </a:t>
            </a:r>
            <a:r>
              <a:rPr lang="en-US" altLang="ja-JP" sz="1100" dirty="0" err="1" smtClean="0"/>
              <a:t>FalseOut</a:t>
            </a:r>
            <a:r>
              <a:rPr lang="en-US" altLang="ja-JP" sz="1100" dirty="0" smtClean="0"/>
              <a:t> were filled</a:t>
            </a:r>
            <a:endParaRPr lang="ja-JP" altLang="en-US" sz="1100" dirty="0"/>
          </a:p>
        </p:txBody>
      </p:sp>
    </p:spTree>
    <p:extLst>
      <p:ext uri="{BB962C8B-B14F-4D97-AF65-F5344CB8AC3E}">
        <p14:creationId xmlns:p14="http://schemas.microsoft.com/office/powerpoint/2010/main" val="4137387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ja-JP" sz="2800" dirty="0" smtClean="0"/>
              <a:t>Understanding model coverage report </a:t>
            </a:r>
            <a:br>
              <a:rPr lang="en-US" altLang="ja-JP" sz="2800" dirty="0" smtClean="0"/>
            </a:br>
            <a:r>
              <a:rPr lang="en-US" altLang="ja-JP" sz="2800" dirty="0" smtClean="0"/>
              <a:t>MC/DC coverage #3</a:t>
            </a:r>
            <a:endParaRPr lang="en-US" altLang="ja-JP" sz="2800" dirty="0"/>
          </a:p>
        </p:txBody>
      </p:sp>
      <p:graphicFrame>
        <p:nvGraphicFramePr>
          <p:cNvPr id="34821" name="Object 5"/>
          <p:cNvGraphicFramePr>
            <a:graphicFrameLocks noChangeAspect="1"/>
          </p:cNvGraphicFramePr>
          <p:nvPr/>
        </p:nvGraphicFramePr>
        <p:xfrm>
          <a:off x="611188" y="1954213"/>
          <a:ext cx="4752975" cy="4719637"/>
        </p:xfrm>
        <a:graphic>
          <a:graphicData uri="http://schemas.openxmlformats.org/presentationml/2006/ole">
            <mc:AlternateContent xmlns:mc="http://schemas.openxmlformats.org/markup-compatibility/2006">
              <mc:Choice xmlns:v="urn:schemas-microsoft-com:vml" Requires="v">
                <p:oleObj spid="_x0000_s13431" name="ビットマップ イメージ" r:id="rId4" imgW="5514286" imgH="5477640" progId="PBrush">
                  <p:embed/>
                </p:oleObj>
              </mc:Choice>
              <mc:Fallback>
                <p:oleObj name="ビットマップ イメージ" r:id="rId4" imgW="5514286" imgH="547764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954213"/>
                        <a:ext cx="4752975" cy="47196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4822" name="Picture 6"/>
          <p:cNvPicPr>
            <a:picLocks noChangeAspect="1" noChangeArrowheads="1"/>
          </p:cNvPicPr>
          <p:nvPr/>
        </p:nvPicPr>
        <p:blipFill>
          <a:blip r:embed="rId6" cstate="print"/>
          <a:srcRect/>
          <a:stretch>
            <a:fillRect/>
          </a:stretch>
        </p:blipFill>
        <p:spPr bwMode="auto">
          <a:xfrm>
            <a:off x="5724525" y="2060575"/>
            <a:ext cx="2951163" cy="700088"/>
          </a:xfrm>
          <a:prstGeom prst="rect">
            <a:avLst/>
          </a:prstGeom>
          <a:noFill/>
        </p:spPr>
      </p:pic>
      <p:sp>
        <p:nvSpPr>
          <p:cNvPr id="34823" name="AutoShape 7"/>
          <p:cNvSpPr>
            <a:spLocks noChangeArrowheads="1"/>
          </p:cNvSpPr>
          <p:nvPr/>
        </p:nvSpPr>
        <p:spPr bwMode="auto">
          <a:xfrm>
            <a:off x="4764044" y="5805488"/>
            <a:ext cx="2424201" cy="719137"/>
          </a:xfrm>
          <a:prstGeom prst="wedgeRectCallout">
            <a:avLst>
              <a:gd name="adj1" fmla="val -114431"/>
              <a:gd name="adj2" fmla="val 49778"/>
            </a:avLst>
          </a:prstGeom>
          <a:solidFill>
            <a:schemeClr val="accent1"/>
          </a:solidFill>
          <a:ln w="9525">
            <a:noFill/>
            <a:miter lim="800000"/>
            <a:headEnd/>
            <a:tailEnd/>
          </a:ln>
          <a:effectLst/>
        </p:spPr>
        <p:txBody>
          <a:bodyPr wrap="square"/>
          <a:lstStyle/>
          <a:p>
            <a:r>
              <a:rPr lang="en-US" altLang="ja-JP" sz="1100" dirty="0" smtClean="0"/>
              <a:t>Input 1:   in1 == 1 is True. </a:t>
            </a:r>
            <a:br>
              <a:rPr lang="en-US" altLang="ja-JP" sz="1100" dirty="0" smtClean="0"/>
            </a:br>
            <a:r>
              <a:rPr lang="en-US" altLang="ja-JP" sz="1100" dirty="0" smtClean="0"/>
              <a:t>Input 2:   in2 == 0 is False. </a:t>
            </a:r>
            <a:br>
              <a:rPr lang="en-US" altLang="ja-JP" sz="1100" dirty="0" smtClean="0"/>
            </a:br>
            <a:r>
              <a:rPr lang="en-US" altLang="ja-JP" sz="1100" dirty="0" smtClean="0"/>
              <a:t>It does not </a:t>
            </a:r>
            <a:r>
              <a:rPr lang="ja-JP" altLang="en-US" sz="1100" dirty="0"/>
              <a:t> </a:t>
            </a:r>
            <a:r>
              <a:rPr lang="en-US" altLang="ja-JP" sz="1100" dirty="0" smtClean="0"/>
              <a:t>exercised.</a:t>
            </a:r>
            <a:endParaRPr lang="ja-JP" altLang="en-US" sz="1100" dirty="0"/>
          </a:p>
        </p:txBody>
      </p:sp>
      <p:sp>
        <p:nvSpPr>
          <p:cNvPr id="34824" name="AutoShape 8"/>
          <p:cNvSpPr>
            <a:spLocks noChangeArrowheads="1"/>
          </p:cNvSpPr>
          <p:nvPr/>
        </p:nvSpPr>
        <p:spPr bwMode="auto">
          <a:xfrm>
            <a:off x="4764044" y="4724400"/>
            <a:ext cx="2424201" cy="719138"/>
          </a:xfrm>
          <a:prstGeom prst="wedgeRectCallout">
            <a:avLst>
              <a:gd name="adj1" fmla="val -119606"/>
              <a:gd name="adj2" fmla="val 159713"/>
            </a:avLst>
          </a:prstGeom>
          <a:solidFill>
            <a:schemeClr val="accent1"/>
          </a:solidFill>
          <a:ln w="9525">
            <a:noFill/>
            <a:miter lim="800000"/>
            <a:headEnd/>
            <a:tailEnd/>
          </a:ln>
          <a:effectLst/>
        </p:spPr>
        <p:txBody>
          <a:bodyPr wrap="square"/>
          <a:lstStyle/>
          <a:p>
            <a:r>
              <a:rPr lang="en-US" altLang="ja-JP" sz="1100" dirty="0" smtClean="0"/>
              <a:t>Since AND logic serves as a False output regardless of the input 2 when the input 1 is T, the input 2 is displayed by x.</a:t>
            </a:r>
            <a:endParaRPr lang="ja-JP" altLang="en-US" sz="1100" dirty="0"/>
          </a:p>
        </p:txBody>
      </p:sp>
    </p:spTree>
    <p:extLst>
      <p:ext uri="{BB962C8B-B14F-4D97-AF65-F5344CB8AC3E}">
        <p14:creationId xmlns:p14="http://schemas.microsoft.com/office/powerpoint/2010/main" val="4769651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2803" b="69389"/>
          <a:stretch/>
        </p:blipFill>
        <p:spPr bwMode="auto">
          <a:xfrm>
            <a:off x="4795561" y="3409827"/>
            <a:ext cx="3808887" cy="139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a:xfrm>
            <a:off x="457200" y="332656"/>
            <a:ext cx="8291264" cy="1143000"/>
          </a:xfrm>
        </p:spPr>
        <p:txBody>
          <a:bodyPr/>
          <a:lstStyle/>
          <a:p>
            <a:r>
              <a:rPr kumimoji="1" lang="en-US" altLang="ja-JP" sz="2800" dirty="0" smtClean="0"/>
              <a:t>"Treat Simulink logic blocks as short-circuited"</a:t>
            </a:r>
            <a:endParaRPr kumimoji="1" lang="ja-JP" altLang="en-US" sz="2800" dirty="0"/>
          </a:p>
        </p:txBody>
      </p:sp>
      <p:pic>
        <p:nvPicPr>
          <p:cNvPr id="32771" name="Picture 3"/>
          <p:cNvPicPr>
            <a:picLocks noChangeAspect="1" noChangeArrowheads="1"/>
          </p:cNvPicPr>
          <p:nvPr/>
        </p:nvPicPr>
        <p:blipFill>
          <a:blip r:embed="rId4" cstate="print"/>
          <a:srcRect/>
          <a:stretch>
            <a:fillRect/>
          </a:stretch>
        </p:blipFill>
        <p:spPr bwMode="auto">
          <a:xfrm>
            <a:off x="179512" y="5217368"/>
            <a:ext cx="4219575" cy="1524000"/>
          </a:xfrm>
          <a:prstGeom prst="rect">
            <a:avLst/>
          </a:prstGeom>
          <a:noFill/>
          <a:ln w="9525">
            <a:noFill/>
            <a:miter lim="800000"/>
            <a:headEnd/>
            <a:tailEnd/>
          </a:ln>
        </p:spPr>
      </p:pic>
      <p:pic>
        <p:nvPicPr>
          <p:cNvPr id="32774" name="Picture 6"/>
          <p:cNvPicPr>
            <a:picLocks noChangeAspect="1" noChangeArrowheads="1"/>
          </p:cNvPicPr>
          <p:nvPr/>
        </p:nvPicPr>
        <p:blipFill>
          <a:blip r:embed="rId5" cstate="print"/>
          <a:srcRect/>
          <a:stretch>
            <a:fillRect/>
          </a:stretch>
        </p:blipFill>
        <p:spPr bwMode="auto">
          <a:xfrm>
            <a:off x="4644008" y="5255468"/>
            <a:ext cx="4181475" cy="1485900"/>
          </a:xfrm>
          <a:prstGeom prst="rect">
            <a:avLst/>
          </a:prstGeom>
          <a:noFill/>
          <a:ln w="9525">
            <a:noFill/>
            <a:miter lim="800000"/>
            <a:headEnd/>
            <a:tailEnd/>
          </a:ln>
        </p:spPr>
      </p:pic>
      <p:sp>
        <p:nvSpPr>
          <p:cNvPr id="9" name="テキスト ボックス 8"/>
          <p:cNvSpPr txBox="1"/>
          <p:nvPr/>
        </p:nvSpPr>
        <p:spPr>
          <a:xfrm>
            <a:off x="4842036" y="2978940"/>
            <a:ext cx="1595309" cy="430887"/>
          </a:xfrm>
          <a:prstGeom prst="rect">
            <a:avLst/>
          </a:prstGeom>
          <a:noFill/>
        </p:spPr>
        <p:txBody>
          <a:bodyPr wrap="square" rtlCol="0">
            <a:spAutoFit/>
          </a:bodyPr>
          <a:lstStyle/>
          <a:p>
            <a:r>
              <a:rPr kumimoji="1" lang="en-US" altLang="ja-JP" sz="2200" dirty="0" smtClean="0">
                <a:latin typeface="Arial" pitchFamily="34" charset="0"/>
                <a:cs typeface="Arial" pitchFamily="34" charset="0"/>
              </a:rPr>
              <a:t>Enabled</a:t>
            </a:r>
            <a:endParaRPr kumimoji="1" lang="ja-JP" altLang="en-US" sz="2200" dirty="0">
              <a:latin typeface="Arial" pitchFamily="34" charset="0"/>
              <a:cs typeface="Arial" pitchFamily="34" charset="0"/>
            </a:endParaRPr>
          </a:p>
        </p:txBody>
      </p:sp>
      <p:sp>
        <p:nvSpPr>
          <p:cNvPr id="10" name="テキスト ボックス 9"/>
          <p:cNvSpPr txBox="1"/>
          <p:nvPr/>
        </p:nvSpPr>
        <p:spPr>
          <a:xfrm>
            <a:off x="341436" y="2978940"/>
            <a:ext cx="1595309" cy="430887"/>
          </a:xfrm>
          <a:prstGeom prst="rect">
            <a:avLst/>
          </a:prstGeom>
          <a:noFill/>
        </p:spPr>
        <p:txBody>
          <a:bodyPr wrap="square" rtlCol="0">
            <a:spAutoFit/>
          </a:bodyPr>
          <a:lstStyle/>
          <a:p>
            <a:r>
              <a:rPr kumimoji="1" lang="en-US" altLang="ja-JP" sz="2200" dirty="0" smtClean="0">
                <a:latin typeface="Arial" pitchFamily="34" charset="0"/>
                <a:cs typeface="Arial" pitchFamily="34" charset="0"/>
              </a:rPr>
              <a:t>Disabled</a:t>
            </a:r>
            <a:endParaRPr kumimoji="1" lang="ja-JP" altLang="en-US" sz="2200" dirty="0">
              <a:latin typeface="Arial" pitchFamily="34" charset="0"/>
              <a:cs typeface="Arial" pitchFamily="34" charset="0"/>
            </a:endParaRPr>
          </a:p>
        </p:txBody>
      </p:sp>
      <p:sp>
        <p:nvSpPr>
          <p:cNvPr id="11" name="四角形吹き出し 10"/>
          <p:cNvSpPr/>
          <p:nvPr/>
        </p:nvSpPr>
        <p:spPr>
          <a:xfrm>
            <a:off x="5436096" y="4941168"/>
            <a:ext cx="2448272" cy="288032"/>
          </a:xfrm>
          <a:prstGeom prst="wedgeRectCallout">
            <a:avLst>
              <a:gd name="adj1" fmla="val 66389"/>
              <a:gd name="adj2" fmla="val 31020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smtClean="0">
                <a:solidFill>
                  <a:schemeClr val="tx1"/>
                </a:solidFill>
                <a:latin typeface="Arial" pitchFamily="34" charset="0"/>
                <a:cs typeface="Arial" pitchFamily="34" charset="0"/>
              </a:rPr>
              <a:t>Both FTT FTF FFT and FFF are OKed.</a:t>
            </a:r>
            <a:endParaRPr kumimoji="1" lang="ja-JP" altLang="en-US" sz="1200" dirty="0" smtClean="0">
              <a:solidFill>
                <a:schemeClr val="tx1"/>
              </a:solidFill>
              <a:latin typeface="Arial" pitchFamily="34" charset="0"/>
              <a:cs typeface="Arial" pitchFamily="34" charset="0"/>
            </a:endParaRPr>
          </a:p>
        </p:txBody>
      </p:sp>
      <p:sp>
        <p:nvSpPr>
          <p:cNvPr id="12" name="四角形吹き出し 11"/>
          <p:cNvSpPr/>
          <p:nvPr/>
        </p:nvSpPr>
        <p:spPr>
          <a:xfrm>
            <a:off x="7343800" y="4509120"/>
            <a:ext cx="1800200" cy="360040"/>
          </a:xfrm>
          <a:prstGeom prst="wedgeRectCallout">
            <a:avLst>
              <a:gd name="adj1" fmla="val 16819"/>
              <a:gd name="adj2" fmla="val 45206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smtClean="0">
                <a:solidFill>
                  <a:schemeClr val="tx1"/>
                </a:solidFill>
                <a:latin typeface="Arial" pitchFamily="34" charset="0"/>
                <a:cs typeface="Arial" pitchFamily="34" charset="0"/>
              </a:rPr>
              <a:t>Either of TFTTFF is OKed.</a:t>
            </a:r>
            <a:endParaRPr kumimoji="1" lang="ja-JP" altLang="en-US" sz="1200" dirty="0" smtClean="0">
              <a:solidFill>
                <a:schemeClr val="tx1"/>
              </a:solidFill>
              <a:latin typeface="Arial" pitchFamily="34" charset="0"/>
              <a:cs typeface="Arial" pitchFamily="34" charset="0"/>
            </a:endParaRPr>
          </a:p>
        </p:txBody>
      </p:sp>
      <p:pic>
        <p:nvPicPr>
          <p:cNvPr id="32770" name="Picture 2"/>
          <p:cNvPicPr>
            <a:picLocks noChangeAspect="1" noChangeArrowheads="1"/>
          </p:cNvPicPr>
          <p:nvPr/>
        </p:nvPicPr>
        <p:blipFill>
          <a:blip r:embed="rId6" cstate="print"/>
          <a:srcRect/>
          <a:stretch>
            <a:fillRect/>
          </a:stretch>
        </p:blipFill>
        <p:spPr bwMode="auto">
          <a:xfrm>
            <a:off x="3203848" y="1556792"/>
            <a:ext cx="2362200" cy="981075"/>
          </a:xfrm>
          <a:prstGeom prst="rect">
            <a:avLst/>
          </a:prstGeom>
          <a:noFill/>
          <a:ln w="9525">
            <a:noFill/>
            <a:miter lim="800000"/>
            <a:headEnd/>
            <a:tailEnd/>
          </a:ln>
        </p:spPr>
      </p:pic>
      <p:sp>
        <p:nvSpPr>
          <p:cNvPr id="14" name="テキスト ボックス 13"/>
          <p:cNvSpPr txBox="1"/>
          <p:nvPr/>
        </p:nvSpPr>
        <p:spPr>
          <a:xfrm>
            <a:off x="611560" y="1700808"/>
            <a:ext cx="2382383" cy="769441"/>
          </a:xfrm>
          <a:prstGeom prst="rect">
            <a:avLst/>
          </a:prstGeom>
          <a:noFill/>
        </p:spPr>
        <p:txBody>
          <a:bodyPr wrap="square" rtlCol="0">
            <a:spAutoFit/>
          </a:bodyPr>
          <a:lstStyle/>
          <a:p>
            <a:r>
              <a:rPr kumimoji="1" lang="en-US" altLang="ja-JP" sz="2200" smtClean="0">
                <a:latin typeface="Arial" pitchFamily="34" charset="0"/>
                <a:cs typeface="Arial" pitchFamily="34" charset="0"/>
              </a:rPr>
              <a:t>In the case of the three input AND</a:t>
            </a:r>
            <a:endParaRPr kumimoji="1" lang="ja-JP" altLang="en-US" sz="2200" dirty="0">
              <a:latin typeface="Arial" pitchFamily="34" charset="0"/>
              <a:cs typeface="Arial" pitchFamily="34" charset="0"/>
            </a:endParaRPr>
          </a:p>
        </p:txBody>
      </p:sp>
      <p:sp>
        <p:nvSpPr>
          <p:cNvPr id="17" name="円/楕円 16"/>
          <p:cNvSpPr/>
          <p:nvPr/>
        </p:nvSpPr>
        <p:spPr>
          <a:xfrm>
            <a:off x="8172400" y="5949280"/>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8" name="円/楕円 17"/>
          <p:cNvSpPr/>
          <p:nvPr/>
        </p:nvSpPr>
        <p:spPr>
          <a:xfrm>
            <a:off x="8172400" y="6237312"/>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0" name="四角形吹き出し 19"/>
          <p:cNvSpPr/>
          <p:nvPr/>
        </p:nvSpPr>
        <p:spPr>
          <a:xfrm>
            <a:off x="6541419" y="2708920"/>
            <a:ext cx="2613890" cy="360040"/>
          </a:xfrm>
          <a:prstGeom prst="wedgeRectCallout">
            <a:avLst>
              <a:gd name="adj1" fmla="val -26912"/>
              <a:gd name="adj2" fmla="val 14791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r>
              <a:rPr lang="en-US" altLang="ja-JP" sz="1000" b="1" smtClean="0">
                <a:solidFill>
                  <a:schemeClr val="tx1"/>
                </a:solidFill>
              </a:rPr>
              <a:t>Coverage setting window </a:t>
            </a:r>
            <a:br>
              <a:rPr lang="en-US" altLang="ja-JP" sz="1000" b="1" smtClean="0">
                <a:solidFill>
                  <a:schemeClr val="tx1"/>
                </a:solidFill>
              </a:rPr>
            </a:br>
            <a:r>
              <a:rPr lang="en-US" altLang="ja-JP" sz="1000" b="1" smtClean="0">
                <a:solidFill>
                  <a:schemeClr val="tx1"/>
                </a:solidFill>
              </a:rPr>
              <a:t>On a model   Tool &gt; Setup of coverage</a:t>
            </a:r>
            <a:endParaRPr lang="ja-JP" altLang="en-US" sz="1000" dirty="0">
              <a:solidFill>
                <a:schemeClr val="tx1"/>
              </a:solidFill>
            </a:endParaRPr>
          </a:p>
        </p:txBody>
      </p:sp>
      <p:pic>
        <p:nvPicPr>
          <p:cNvPr id="1945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22321" b="69532"/>
          <a:stretch/>
        </p:blipFill>
        <p:spPr bwMode="auto">
          <a:xfrm>
            <a:off x="431448" y="3453692"/>
            <a:ext cx="3832637" cy="139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9143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Coverage filtering</a:t>
            </a:r>
            <a:endParaRPr kumimoji="1" lang="ja-JP" altLang="en-US" dirty="0"/>
          </a:p>
        </p:txBody>
      </p:sp>
      <p:sp>
        <p:nvSpPr>
          <p:cNvPr id="3" name="コンテンツ プレースホルダー 2"/>
          <p:cNvSpPr>
            <a:spLocks noGrp="1"/>
          </p:cNvSpPr>
          <p:nvPr>
            <p:ph idx="1"/>
          </p:nvPr>
        </p:nvSpPr>
        <p:spPr>
          <a:xfrm>
            <a:off x="457200" y="1268712"/>
            <a:ext cx="8075328" cy="1080144"/>
          </a:xfrm>
        </p:spPr>
        <p:txBody>
          <a:bodyPr/>
          <a:lstStyle/>
          <a:p>
            <a:pPr marL="0" indent="0">
              <a:buNone/>
            </a:pPr>
            <a:r>
              <a:rPr lang="en-US" altLang="ja-JP" dirty="0" smtClean="0"/>
              <a:t>It is possible to eliminate a specific block type, an individual block, a subsystem, etc. from the object of coverage measurement.</a:t>
            </a:r>
            <a:endParaRPr kumimoji="1" lang="ja-JP" altLang="en-US" dirty="0"/>
          </a:p>
        </p:txBody>
      </p:sp>
      <p:sp>
        <p:nvSpPr>
          <p:cNvPr id="5" name="正方形/長方形 4"/>
          <p:cNvSpPr/>
          <p:nvPr/>
        </p:nvSpPr>
        <p:spPr>
          <a:xfrm>
            <a:off x="3851904" y="5319252"/>
            <a:ext cx="2340312" cy="810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4" name="テキスト ボックス 3"/>
          <p:cNvSpPr txBox="1"/>
          <p:nvPr/>
        </p:nvSpPr>
        <p:spPr>
          <a:xfrm>
            <a:off x="6912312" y="6309384"/>
            <a:ext cx="1962397" cy="338554"/>
          </a:xfrm>
          <a:prstGeom prst="rect">
            <a:avLst/>
          </a:prstGeom>
          <a:noFill/>
        </p:spPr>
        <p:txBody>
          <a:bodyPr wrap="square" rtlCol="0">
            <a:spAutoFit/>
          </a:bodyPr>
          <a:lstStyle/>
          <a:p>
            <a:r>
              <a:rPr kumimoji="1" lang="en-US" altLang="ja-JP" sz="1600" smtClean="0">
                <a:latin typeface="Arial" pitchFamily="34" charset="0"/>
                <a:cs typeface="Arial" pitchFamily="34" charset="0"/>
              </a:rPr>
              <a:t>m_modelcov03.mdl</a:t>
            </a:r>
            <a:endParaRPr kumimoji="1" lang="ja-JP" altLang="en-US" sz="1600" dirty="0">
              <a:latin typeface="Arial" pitchFamily="34" charset="0"/>
              <a:cs typeface="Arial" pitchFamily="34" charset="0"/>
            </a:endParaRP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79" y="4216571"/>
            <a:ext cx="64960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85" y="2078818"/>
            <a:ext cx="3198487" cy="295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16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Creation of a harness model</a:t>
            </a:r>
            <a:endParaRPr kumimoji="1" lang="ja-JP" altLang="en-US" dirty="0"/>
          </a:p>
        </p:txBody>
      </p:sp>
      <p:sp>
        <p:nvSpPr>
          <p:cNvPr id="3" name="コンテンツ プレースホルダー 2"/>
          <p:cNvSpPr>
            <a:spLocks noGrp="1"/>
          </p:cNvSpPr>
          <p:nvPr>
            <p:ph idx="1"/>
          </p:nvPr>
        </p:nvSpPr>
        <p:spPr>
          <a:xfrm>
            <a:off x="457200" y="1268760"/>
            <a:ext cx="8077200" cy="1512168"/>
          </a:xfrm>
        </p:spPr>
        <p:txBody>
          <a:bodyPr/>
          <a:lstStyle/>
          <a:p>
            <a:pPr marL="0" indent="0">
              <a:buNone/>
            </a:pPr>
            <a:r>
              <a:rPr kumimoji="1" lang="en-US" altLang="ja-JP" dirty="0" smtClean="0"/>
              <a:t>When the following command is used, creation of a test harness model is possible. </a:t>
            </a:r>
          </a:p>
          <a:p>
            <a:pPr marL="0" indent="0">
              <a:buNone/>
            </a:pPr>
            <a:r>
              <a:rPr kumimoji="1" lang="en-US" altLang="ja-JP" dirty="0" smtClean="0"/>
              <a:t/>
            </a:r>
            <a:br>
              <a:rPr kumimoji="1" lang="en-US" altLang="ja-JP" dirty="0" smtClean="0"/>
            </a:br>
            <a:r>
              <a:rPr kumimoji="1" lang="en-US" altLang="ja-JP" sz="2000" dirty="0" err="1" smtClean="0"/>
              <a:t>slvnvharnessopts</a:t>
            </a:r>
            <a:r>
              <a:rPr kumimoji="1" lang="en-US" altLang="ja-JP" sz="2000" dirty="0" smtClean="0"/>
              <a:t>   : </a:t>
            </a:r>
            <a:r>
              <a:rPr lang="en-US" altLang="ja-JP" sz="2000" dirty="0" smtClean="0"/>
              <a:t>configuration of </a:t>
            </a:r>
            <a:r>
              <a:rPr kumimoji="1" lang="en-US" altLang="ja-JP" sz="2000" dirty="0" smtClean="0"/>
              <a:t>a harness model </a:t>
            </a:r>
            <a:br>
              <a:rPr kumimoji="1" lang="en-US" altLang="ja-JP" sz="2000" dirty="0" smtClean="0"/>
            </a:br>
            <a:r>
              <a:rPr kumimoji="1" lang="en-US" altLang="ja-JP" sz="2000" dirty="0" err="1" smtClean="0"/>
              <a:t>slvnvmakeharness</a:t>
            </a:r>
            <a:r>
              <a:rPr kumimoji="1" lang="en-US" altLang="ja-JP" sz="2000" dirty="0" smtClean="0"/>
              <a:t> ('model') :   A harness model is created from a "model."</a:t>
            </a:r>
            <a:endParaRPr lang="en-US" altLang="ja-JP" sz="1800"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2924944"/>
            <a:ext cx="1551958" cy="227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363963" y="4396494"/>
            <a:ext cx="3993401" cy="2339102"/>
          </a:xfrm>
          <a:prstGeom prst="rect">
            <a:avLst/>
          </a:prstGeom>
          <a:noFill/>
          <a:ln w="19050">
            <a:solidFill>
              <a:schemeClr val="tx1"/>
            </a:solidFill>
            <a:prstDash val="sysDot"/>
          </a:ln>
        </p:spPr>
        <p:txBody>
          <a:bodyPr wrap="square" rtlCol="0">
            <a:spAutoFit/>
          </a:bodyPr>
          <a:lstStyle/>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Open a model</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err="1">
                <a:solidFill>
                  <a:srgbClr val="000000"/>
                </a:solidFill>
                <a:latin typeface="Meiryo UI" pitchFamily="50" charset="-128"/>
                <a:ea typeface="Meiryo UI" pitchFamily="50" charset="-128"/>
                <a:cs typeface="Meiryo UI" pitchFamily="50" charset="-128"/>
              </a:rPr>
              <a:t>open_system</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a:solidFill>
                  <a:srgbClr val="A020F0"/>
                </a:solidFill>
                <a:latin typeface="Meiryo UI" pitchFamily="50" charset="-128"/>
                <a:ea typeface="Meiryo UI" pitchFamily="50" charset="-128"/>
                <a:cs typeface="Meiryo UI" pitchFamily="50" charset="-128"/>
              </a:rPr>
              <a:t>'m_modelcov02'</a:t>
            </a:r>
            <a:r>
              <a:rPr lang="en-US" altLang="ja-JP" sz="1600" dirty="0">
                <a:solidFill>
                  <a:srgbClr val="000000"/>
                </a:solidFill>
                <a:latin typeface="Meiryo UI" pitchFamily="50" charset="-128"/>
                <a:ea typeface="Meiryo UI" pitchFamily="50" charset="-128"/>
                <a:cs typeface="Meiryo UI" pitchFamily="50" charset="-128"/>
              </a:rPr>
              <a:t>)</a:t>
            </a:r>
          </a:p>
          <a:p>
            <a:r>
              <a:rPr lang="ja-JP" altLang="en-US" sz="1600" dirty="0">
                <a:solidFill>
                  <a:srgbClr val="000000"/>
                </a:solidFill>
                <a:latin typeface="Meiryo UI" pitchFamily="50" charset="-128"/>
                <a:ea typeface="Meiryo UI" pitchFamily="50" charset="-128"/>
                <a:cs typeface="Meiryo UI" pitchFamily="50" charset="-128"/>
              </a:rPr>
              <a:t> </a:t>
            </a:r>
          </a:p>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Harness model configuration</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err="1">
                <a:solidFill>
                  <a:srgbClr val="000000"/>
                </a:solidFill>
                <a:latin typeface="Meiryo UI" pitchFamily="50" charset="-128"/>
                <a:ea typeface="Meiryo UI" pitchFamily="50" charset="-128"/>
                <a:cs typeface="Meiryo UI" pitchFamily="50" charset="-128"/>
              </a:rPr>
              <a:t>hopts</a:t>
            </a:r>
            <a:r>
              <a:rPr lang="en-US" altLang="ja-JP" sz="1600" dirty="0">
                <a:solidFill>
                  <a:srgbClr val="000000"/>
                </a:solidFill>
                <a:latin typeface="Meiryo UI" pitchFamily="50" charset="-128"/>
                <a:ea typeface="Meiryo UI" pitchFamily="50" charset="-128"/>
                <a:cs typeface="Meiryo UI" pitchFamily="50" charset="-128"/>
              </a:rPr>
              <a:t> = </a:t>
            </a:r>
            <a:r>
              <a:rPr lang="en-US" altLang="ja-JP" sz="1600" dirty="0" err="1">
                <a:solidFill>
                  <a:srgbClr val="000000"/>
                </a:solidFill>
                <a:latin typeface="Meiryo UI" pitchFamily="50" charset="-128"/>
                <a:ea typeface="Meiryo UI" pitchFamily="50" charset="-128"/>
                <a:cs typeface="Meiryo UI" pitchFamily="50" charset="-128"/>
              </a:rPr>
              <a:t>slvnvharnessopts</a:t>
            </a:r>
            <a:r>
              <a:rPr lang="en-US" altLang="ja-JP" sz="1600" dirty="0">
                <a:solidFill>
                  <a:srgbClr val="000000"/>
                </a:solidFill>
                <a:latin typeface="Meiryo UI" pitchFamily="50" charset="-128"/>
                <a:ea typeface="Meiryo UI" pitchFamily="50" charset="-128"/>
                <a:cs typeface="Meiryo UI" pitchFamily="50" charset="-128"/>
              </a:rPr>
              <a:t>;</a:t>
            </a:r>
          </a:p>
          <a:p>
            <a:r>
              <a:rPr lang="en-US" altLang="ja-JP" sz="1600" dirty="0" err="1">
                <a:solidFill>
                  <a:srgbClr val="000000"/>
                </a:solidFill>
                <a:latin typeface="Meiryo UI" pitchFamily="50" charset="-128"/>
                <a:ea typeface="Meiryo UI" pitchFamily="50" charset="-128"/>
                <a:cs typeface="Meiryo UI" pitchFamily="50" charset="-128"/>
              </a:rPr>
              <a:t>hopts.modelRefHarness</a:t>
            </a:r>
            <a:r>
              <a:rPr lang="en-US" altLang="ja-JP" sz="1600" dirty="0">
                <a:solidFill>
                  <a:srgbClr val="000000"/>
                </a:solidFill>
                <a:latin typeface="Meiryo UI" pitchFamily="50" charset="-128"/>
                <a:ea typeface="Meiryo UI" pitchFamily="50" charset="-128"/>
                <a:cs typeface="Meiryo UI" pitchFamily="50" charset="-128"/>
              </a:rPr>
              <a:t> = 0;</a:t>
            </a:r>
          </a:p>
          <a:p>
            <a:r>
              <a:rPr lang="ja-JP" altLang="en-US" sz="1600" dirty="0">
                <a:solidFill>
                  <a:srgbClr val="000000"/>
                </a:solidFill>
                <a:latin typeface="Meiryo UI" pitchFamily="50" charset="-128"/>
                <a:ea typeface="Meiryo UI" pitchFamily="50" charset="-128"/>
                <a:cs typeface="Meiryo UI" pitchFamily="50" charset="-128"/>
              </a:rPr>
              <a:t> </a:t>
            </a:r>
          </a:p>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Generate the harness model</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err="1">
                <a:solidFill>
                  <a:srgbClr val="000000"/>
                </a:solidFill>
                <a:latin typeface="Meiryo UI" pitchFamily="50" charset="-128"/>
                <a:ea typeface="Meiryo UI" pitchFamily="50" charset="-128"/>
                <a:cs typeface="Meiryo UI" pitchFamily="50" charset="-128"/>
              </a:rPr>
              <a:t>slvnvmakeharness</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err="1">
                <a:solidFill>
                  <a:srgbClr val="000000"/>
                </a:solidFill>
                <a:latin typeface="Meiryo UI" pitchFamily="50" charset="-128"/>
                <a:ea typeface="Meiryo UI" pitchFamily="50" charset="-128"/>
                <a:cs typeface="Meiryo UI" pitchFamily="50" charset="-128"/>
              </a:rPr>
              <a:t>bdroot</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err="1">
                <a:solidFill>
                  <a:srgbClr val="000000"/>
                </a:solidFill>
                <a:latin typeface="Meiryo UI" pitchFamily="50" charset="-128"/>
                <a:ea typeface="Meiryo UI" pitchFamily="50" charset="-128"/>
                <a:cs typeface="Meiryo UI" pitchFamily="50" charset="-128"/>
              </a:rPr>
              <a:t>hopts</a:t>
            </a:r>
            <a:r>
              <a:rPr lang="en-US" altLang="ja-JP" sz="1600" dirty="0">
                <a:solidFill>
                  <a:srgbClr val="000000"/>
                </a:solidFill>
                <a:latin typeface="Meiryo UI" pitchFamily="50" charset="-128"/>
                <a:ea typeface="Meiryo UI" pitchFamily="50" charset="-128"/>
                <a:cs typeface="Meiryo UI" pitchFamily="50" charset="-128"/>
              </a:rPr>
              <a:t>)</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4509120"/>
            <a:ext cx="3369370" cy="208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323528" y="3356992"/>
            <a:ext cx="2683748" cy="707886"/>
          </a:xfrm>
          <a:prstGeom prst="rect">
            <a:avLst/>
          </a:prstGeom>
          <a:noFill/>
        </p:spPr>
        <p:txBody>
          <a:bodyPr wrap="square" rtlCol="0">
            <a:spAutoFit/>
          </a:bodyPr>
          <a:lstStyle/>
          <a:p>
            <a:r>
              <a:rPr kumimoji="1" lang="en-US" altLang="ja-JP" sz="2000" smtClean="0">
                <a:latin typeface="Arial" pitchFamily="34" charset="0"/>
                <a:cs typeface="Arial" pitchFamily="34" charset="0"/>
              </a:rPr>
              <a:t>Exercise:   h_makeharness.m</a:t>
            </a:r>
            <a:endParaRPr kumimoji="1" lang="ja-JP" altLang="en-US" sz="1600" dirty="0">
              <a:latin typeface="Arial" pitchFamily="34" charset="0"/>
              <a:cs typeface="Arial" pitchFamily="34" charset="0"/>
            </a:endParaRPr>
          </a:p>
        </p:txBody>
      </p:sp>
      <p:sp>
        <p:nvSpPr>
          <p:cNvPr id="8" name="四角形吹き出し 7"/>
          <p:cNvSpPr/>
          <p:nvPr/>
        </p:nvSpPr>
        <p:spPr>
          <a:xfrm>
            <a:off x="4499992" y="6237312"/>
            <a:ext cx="1080120" cy="288032"/>
          </a:xfrm>
          <a:prstGeom prst="wedgeRectCallout">
            <a:avLst>
              <a:gd name="adj1" fmla="val 73858"/>
              <a:gd name="adj2" fmla="val -23213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smtClean="0">
                <a:solidFill>
                  <a:schemeClr val="tx1"/>
                </a:solidFill>
                <a:latin typeface="Arial" pitchFamily="34" charset="0"/>
                <a:cs typeface="Arial" pitchFamily="34" charset="0"/>
              </a:rPr>
              <a:t>A dummy input</a:t>
            </a:r>
            <a:endParaRPr kumimoji="1" lang="ja-JP" altLang="en-US" sz="1200" dirty="0" smtClean="0">
              <a:solidFill>
                <a:schemeClr val="tx1"/>
              </a:solidFill>
              <a:latin typeface="Arial" pitchFamily="34" charset="0"/>
              <a:cs typeface="Arial" pitchFamily="34" charset="0"/>
            </a:endParaRPr>
          </a:p>
        </p:txBody>
      </p:sp>
      <p:sp>
        <p:nvSpPr>
          <p:cNvPr id="9" name="四角形吹き出し 8"/>
          <p:cNvSpPr/>
          <p:nvPr/>
        </p:nvSpPr>
        <p:spPr>
          <a:xfrm>
            <a:off x="6660232" y="6309320"/>
            <a:ext cx="2160240" cy="432048"/>
          </a:xfrm>
          <a:prstGeom prst="wedgeRectCallout">
            <a:avLst>
              <a:gd name="adj1" fmla="val 6396"/>
              <a:gd name="adj2" fmla="val -1880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smtClean="0">
                <a:solidFill>
                  <a:schemeClr val="tx1"/>
                </a:solidFill>
                <a:latin typeface="Arial" pitchFamily="34" charset="0"/>
                <a:cs typeface="Arial" pitchFamily="34" charset="0"/>
              </a:rPr>
              <a:t>The model for a test </a:t>
            </a:r>
            <a:br>
              <a:rPr kumimoji="1" lang="en-US" altLang="ja-JP" sz="1200" smtClean="0">
                <a:solidFill>
                  <a:schemeClr val="tx1"/>
                </a:solidFill>
                <a:latin typeface="Arial" pitchFamily="34" charset="0"/>
                <a:cs typeface="Arial" pitchFamily="34" charset="0"/>
              </a:rPr>
            </a:br>
            <a:r>
              <a:rPr kumimoji="1" lang="en-US" altLang="ja-JP" sz="1200" smtClean="0">
                <a:solidFill>
                  <a:schemeClr val="tx1"/>
                </a:solidFill>
                <a:latin typeface="Arial" pitchFamily="34" charset="0"/>
                <a:cs typeface="Arial" pitchFamily="34" charset="0"/>
              </a:rPr>
              <a:t>(model reference /Copy of a model)</a:t>
            </a:r>
            <a:endParaRPr kumimoji="1" lang="ja-JP" altLang="en-US" sz="1200" dirty="0" smtClean="0">
              <a:solidFill>
                <a:schemeClr val="tx1"/>
              </a:solidFill>
              <a:latin typeface="Arial" pitchFamily="34" charset="0"/>
              <a:cs typeface="Arial" pitchFamily="34" charset="0"/>
            </a:endParaRPr>
          </a:p>
        </p:txBody>
      </p:sp>
      <p:sp>
        <p:nvSpPr>
          <p:cNvPr id="6" name="下カーブ矢印 5"/>
          <p:cNvSpPr/>
          <p:nvPr/>
        </p:nvSpPr>
        <p:spPr>
          <a:xfrm rot="2294426">
            <a:off x="5770969" y="3301904"/>
            <a:ext cx="1800200" cy="1008112"/>
          </a:xfrm>
          <a:prstGeom prst="curvedDownArrow">
            <a:avLst>
              <a:gd name="adj1" fmla="val 25000"/>
              <a:gd name="adj2" fmla="val 61835"/>
              <a:gd name="adj3" fmla="val 26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926053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Authoring a </a:t>
            </a:r>
            <a:r>
              <a:rPr kumimoji="1" lang="en-US" altLang="ja-JP" dirty="0" smtClean="0"/>
              <a:t>test vector on Signal Builder by GUI</a:t>
            </a:r>
            <a:endParaRPr kumimoji="1" lang="ja-JP" altLang="en-US" dirty="0"/>
          </a:p>
        </p:txBody>
      </p:sp>
      <p:sp>
        <p:nvSpPr>
          <p:cNvPr id="3" name="コンテンツ プレースホルダー 2"/>
          <p:cNvSpPr>
            <a:spLocks noGrp="1"/>
          </p:cNvSpPr>
          <p:nvPr>
            <p:ph idx="1"/>
          </p:nvPr>
        </p:nvSpPr>
        <p:spPr>
          <a:xfrm>
            <a:off x="457200" y="1600200"/>
            <a:ext cx="8075240" cy="892696"/>
          </a:xfrm>
        </p:spPr>
        <p:txBody>
          <a:bodyPr/>
          <a:lstStyle/>
          <a:p>
            <a:pPr marL="0" indent="0">
              <a:buNone/>
            </a:pPr>
            <a:r>
              <a:rPr kumimoji="1" lang="en-US" altLang="ja-JP" smtClean="0"/>
              <a:t>It is possible to edit the signal on Signal Builder by mouse operation, and to edit a test vector.</a:t>
            </a:r>
            <a:endParaRPr kumimoji="1" lang="ja-JP" alt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140968"/>
            <a:ext cx="3990889" cy="3524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4572000" y="2492896"/>
            <a:ext cx="4067944" cy="3847207"/>
          </a:xfrm>
          <a:prstGeom prst="rect">
            <a:avLst/>
          </a:prstGeom>
          <a:noFill/>
        </p:spPr>
        <p:txBody>
          <a:bodyPr wrap="square" rtlCol="0">
            <a:spAutoFit/>
          </a:bodyPr>
          <a:lstStyle/>
          <a:p>
            <a:r>
              <a:rPr kumimoji="1" lang="en-US" altLang="ja-JP" sz="1600" dirty="0" smtClean="0">
                <a:latin typeface="Arial" pitchFamily="34" charset="0"/>
                <a:cs typeface="Arial" pitchFamily="34" charset="0"/>
              </a:rPr>
              <a:t>Example :</a:t>
            </a:r>
          </a:p>
          <a:p>
            <a:pPr marL="457200" indent="-457200">
              <a:buFont typeface="+mj-lt"/>
              <a:buAutoNum type="arabicPeriod"/>
            </a:pPr>
            <a:r>
              <a:rPr kumimoji="1" lang="en-US" altLang="ja-JP" sz="1600" dirty="0" smtClean="0">
                <a:latin typeface="Arial" pitchFamily="34" charset="0"/>
                <a:cs typeface="Arial" pitchFamily="34" charset="0"/>
              </a:rPr>
              <a:t>The change &gt; maximum time of the axis-of-coordinates &gt; time range is changed into 1.</a:t>
            </a:r>
          </a:p>
          <a:p>
            <a:pPr marL="457200" indent="-457200">
              <a:buFont typeface="+mj-lt"/>
              <a:buAutoNum type="arabicPeriod"/>
            </a:pPr>
            <a:endParaRPr kumimoji="1" lang="en-US" altLang="ja-JP" sz="1600" dirty="0" smtClean="0">
              <a:latin typeface="Arial" pitchFamily="34" charset="0"/>
              <a:cs typeface="Arial" pitchFamily="34" charset="0"/>
            </a:endParaRPr>
          </a:p>
          <a:p>
            <a:pPr marL="457200" indent="-457200">
              <a:buFont typeface="+mj-lt"/>
              <a:buAutoNum type="arabicPeriod"/>
            </a:pPr>
            <a:endParaRPr kumimoji="1" lang="en-US" altLang="ja-JP" sz="1600" dirty="0" smtClean="0">
              <a:latin typeface="Arial" pitchFamily="34" charset="0"/>
              <a:cs typeface="Arial" pitchFamily="34" charset="0"/>
            </a:endParaRPr>
          </a:p>
          <a:p>
            <a:pPr marL="457200" indent="-457200">
              <a:buFont typeface="+mj-lt"/>
              <a:buAutoNum type="arabicPeriod"/>
            </a:pPr>
            <a:r>
              <a:rPr kumimoji="1" lang="en-US" altLang="ja-JP" sz="1600" dirty="0" smtClean="0">
                <a:latin typeface="Arial" pitchFamily="34" charset="0"/>
                <a:cs typeface="Arial" pitchFamily="34" charset="0"/>
              </a:rPr>
              <a:t>It SHIFT(s) + left-clicks in arbitrary time, and is addition of the point.</a:t>
            </a:r>
          </a:p>
          <a:p>
            <a:pPr marL="457200" indent="-457200">
              <a:buFont typeface="+mj-lt"/>
              <a:buAutoNum type="arabicPeriod"/>
            </a:pPr>
            <a:r>
              <a:rPr kumimoji="1" lang="en-US" altLang="ja-JP" sz="1600" dirty="0" smtClean="0">
                <a:latin typeface="Arial" pitchFamily="34" charset="0"/>
                <a:cs typeface="Arial" pitchFamily="34" charset="0"/>
              </a:rPr>
              <a:t>A signal is dragged and a signal value is changed.</a:t>
            </a:r>
          </a:p>
          <a:p>
            <a:pPr marL="457200" indent="-457200">
              <a:buFont typeface="+mj-lt"/>
              <a:buAutoNum type="arabicPeriod"/>
            </a:pPr>
            <a:r>
              <a:rPr kumimoji="1" lang="en-US" altLang="ja-JP" sz="1600" dirty="0" smtClean="0">
                <a:latin typeface="Arial" pitchFamily="34" charset="0"/>
                <a:cs typeface="Arial" pitchFamily="34" charset="0"/>
              </a:rPr>
              <a:t>A signal is held and Y value is corrected by a numerical input.</a:t>
            </a:r>
          </a:p>
          <a:p>
            <a:pPr marL="457200" indent="-457200">
              <a:buFont typeface="+mj-lt"/>
              <a:buAutoNum type="arabicPeriod"/>
            </a:pPr>
            <a:r>
              <a:rPr kumimoji="1" lang="en-US" altLang="ja-JP" sz="1600" dirty="0" smtClean="0">
                <a:latin typeface="Arial" pitchFamily="34" charset="0"/>
                <a:cs typeface="Arial" pitchFamily="34" charset="0"/>
              </a:rPr>
              <a:t>A new tab is added by a group &gt; copy.</a:t>
            </a:r>
          </a:p>
          <a:p>
            <a:pPr marL="457200" indent="-457200">
              <a:buFont typeface="+mj-lt"/>
              <a:buAutoNum type="arabicPeriod"/>
            </a:pPr>
            <a:r>
              <a:rPr kumimoji="1" lang="en-US" altLang="ja-JP" sz="1600" dirty="0" smtClean="0">
                <a:latin typeface="Arial" pitchFamily="34" charset="0"/>
                <a:cs typeface="Arial" pitchFamily="34" charset="0"/>
              </a:rPr>
              <a:t>It is package execution of a simulation by the Play All button.</a:t>
            </a:r>
            <a:endParaRPr kumimoji="1" lang="ja-JP" altLang="en-US" sz="1600" dirty="0">
              <a:latin typeface="Arial" pitchFamily="34" charset="0"/>
              <a:cs typeface="Arial" pitchFamily="34" charset="0"/>
            </a:endParaRPr>
          </a:p>
        </p:txBody>
      </p:sp>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3212976"/>
            <a:ext cx="172382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6510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936" y="2888928"/>
            <a:ext cx="2567763" cy="358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1130" y="3789048"/>
            <a:ext cx="2936884" cy="2388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666787"/>
            <a:ext cx="1848236" cy="206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lstStyle/>
          <a:p>
            <a:r>
              <a:rPr kumimoji="1" lang="en-US" altLang="ja-JP" dirty="0" smtClean="0"/>
              <a:t>Importing data </a:t>
            </a:r>
            <a:r>
              <a:rPr lang="en-US" altLang="ja-JP" dirty="0" smtClean="0"/>
              <a:t>from </a:t>
            </a:r>
            <a:r>
              <a:rPr kumimoji="1" lang="en-US" altLang="ja-JP" dirty="0" smtClean="0"/>
              <a:t>Excel </a:t>
            </a:r>
            <a:r>
              <a:rPr lang="en-US" altLang="ja-JP" dirty="0" smtClean="0"/>
              <a:t>spread sheet </a:t>
            </a:r>
            <a:r>
              <a:rPr kumimoji="1" lang="en-US" altLang="ja-JP" dirty="0" smtClean="0"/>
              <a:t>to Signal Builder.</a:t>
            </a:r>
            <a:endParaRPr kumimoji="1" lang="ja-JP" altLang="en-US" dirty="0"/>
          </a:p>
        </p:txBody>
      </p:sp>
      <p:sp>
        <p:nvSpPr>
          <p:cNvPr id="3" name="コンテンツ プレースホルダー 2"/>
          <p:cNvSpPr>
            <a:spLocks noGrp="1"/>
          </p:cNvSpPr>
          <p:nvPr>
            <p:ph idx="1"/>
          </p:nvPr>
        </p:nvSpPr>
        <p:spPr>
          <a:xfrm>
            <a:off x="457200" y="1448736"/>
            <a:ext cx="8077200" cy="4799664"/>
          </a:xfrm>
        </p:spPr>
        <p:txBody>
          <a:bodyPr/>
          <a:lstStyle/>
          <a:p>
            <a:pPr marL="0" indent="0">
              <a:buNone/>
            </a:pPr>
            <a:r>
              <a:rPr kumimoji="1" lang="en-US" altLang="ja-JP" dirty="0" smtClean="0"/>
              <a:t>It is possible to take the time series signal defined on Excel into Signal Builder.</a:t>
            </a:r>
            <a:endParaRPr kumimoji="1" lang="ja-JP" altLang="en-US" dirty="0"/>
          </a:p>
        </p:txBody>
      </p:sp>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2348880"/>
            <a:ext cx="2628156"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線矢印コネクタ 4"/>
          <p:cNvCxnSpPr/>
          <p:nvPr/>
        </p:nvCxnSpPr>
        <p:spPr>
          <a:xfrm>
            <a:off x="2843808" y="4077072"/>
            <a:ext cx="648072" cy="64807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右矢印 8"/>
          <p:cNvSpPr/>
          <p:nvPr/>
        </p:nvSpPr>
        <p:spPr>
          <a:xfrm>
            <a:off x="5940152" y="4077072"/>
            <a:ext cx="648072" cy="50405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6" name="右矢印 15"/>
          <p:cNvSpPr/>
          <p:nvPr/>
        </p:nvSpPr>
        <p:spPr>
          <a:xfrm>
            <a:off x="2843808" y="5517232"/>
            <a:ext cx="648072" cy="50405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7" name="正方形/長方形 16"/>
          <p:cNvSpPr/>
          <p:nvPr/>
        </p:nvSpPr>
        <p:spPr>
          <a:xfrm>
            <a:off x="611560" y="5589240"/>
            <a:ext cx="216024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0" name="テキスト ボックス 9"/>
          <p:cNvSpPr txBox="1"/>
          <p:nvPr/>
        </p:nvSpPr>
        <p:spPr>
          <a:xfrm>
            <a:off x="6300192" y="6434226"/>
            <a:ext cx="2092239" cy="400110"/>
          </a:xfrm>
          <a:prstGeom prst="rect">
            <a:avLst/>
          </a:prstGeom>
          <a:noFill/>
          <a:ln w="28575">
            <a:solidFill>
              <a:srgbClr val="0D78C9"/>
            </a:solidFill>
          </a:ln>
        </p:spPr>
        <p:txBody>
          <a:bodyPr wrap="square" rtlCol="0">
            <a:spAutoFit/>
          </a:bodyPr>
          <a:lstStyle/>
          <a:p>
            <a:r>
              <a:rPr kumimoji="1" lang="en-US" altLang="ja-JP" sz="2000" smtClean="0">
                <a:latin typeface="Arial" pitchFamily="34" charset="0"/>
                <a:cs typeface="Arial" pitchFamily="34" charset="0"/>
              </a:rPr>
              <a:t>d_testvectors.xls</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36072618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Operation of Signal Builder by API</a:t>
            </a:r>
            <a:endParaRPr kumimoji="1" lang="ja-JP" altLang="en-US" dirty="0"/>
          </a:p>
        </p:txBody>
      </p:sp>
      <p:sp>
        <p:nvSpPr>
          <p:cNvPr id="3" name="コンテンツ プレースホルダー 2"/>
          <p:cNvSpPr>
            <a:spLocks noGrp="1"/>
          </p:cNvSpPr>
          <p:nvPr>
            <p:ph idx="1"/>
          </p:nvPr>
        </p:nvSpPr>
        <p:spPr>
          <a:xfrm>
            <a:off x="395536" y="1124744"/>
            <a:ext cx="8077200" cy="2764904"/>
          </a:xfrm>
        </p:spPr>
        <p:txBody>
          <a:bodyPr/>
          <a:lstStyle/>
          <a:p>
            <a:pPr marL="0" indent="0">
              <a:buNone/>
            </a:pPr>
            <a:r>
              <a:rPr kumimoji="1" lang="en-US" altLang="ja-JP" sz="2000" dirty="0" smtClean="0"/>
              <a:t>The </a:t>
            </a:r>
            <a:r>
              <a:rPr kumimoji="1" lang="en-US" altLang="ja-JP" sz="2000" dirty="0" err="1" smtClean="0"/>
              <a:t>signalbuilder</a:t>
            </a:r>
            <a:r>
              <a:rPr kumimoji="1" lang="en-US" altLang="ja-JP" sz="2000" dirty="0" smtClean="0"/>
              <a:t> command : </a:t>
            </a:r>
            <a:br>
              <a:rPr kumimoji="1" lang="en-US" altLang="ja-JP" sz="2000" dirty="0" smtClean="0"/>
            </a:br>
            <a:r>
              <a:rPr kumimoji="1" lang="en-US" altLang="ja-JP" sz="2000" dirty="0" smtClean="0"/>
              <a:t>Example : </a:t>
            </a:r>
            <a:br>
              <a:rPr kumimoji="1" lang="en-US" altLang="ja-JP" sz="2000" dirty="0" smtClean="0"/>
            </a:br>
            <a:r>
              <a:rPr kumimoji="1" lang="en-US" altLang="ja-JP" sz="2000" dirty="0" smtClean="0"/>
              <a:t>[</a:t>
            </a:r>
            <a:r>
              <a:rPr kumimoji="1" lang="en-US" altLang="ja-JP" sz="2000" dirty="0" err="1" smtClean="0"/>
              <a:t>time,data,sig,grp</a:t>
            </a:r>
            <a:r>
              <a:rPr kumimoji="1" lang="en-US" altLang="ja-JP" sz="2000" dirty="0" smtClean="0"/>
              <a:t>] = </a:t>
            </a:r>
            <a:r>
              <a:rPr kumimoji="1" lang="en-US" altLang="ja-JP" sz="2000" dirty="0" err="1" smtClean="0"/>
              <a:t>signalbuilder</a:t>
            </a:r>
            <a:r>
              <a:rPr kumimoji="1" lang="en-US" altLang="ja-JP" sz="2000" dirty="0" smtClean="0"/>
              <a:t>(block); </a:t>
            </a:r>
            <a:br>
              <a:rPr kumimoji="1" lang="en-US" altLang="ja-JP" sz="2000" dirty="0" smtClean="0"/>
            </a:br>
            <a:r>
              <a:rPr kumimoji="1" lang="en-US" altLang="ja-JP" sz="2000" dirty="0" smtClean="0"/>
              <a:t>The information on a group (tab), a signal name, Y data, and time is acquired. </a:t>
            </a:r>
            <a:br>
              <a:rPr kumimoji="1" lang="en-US" altLang="ja-JP" sz="2000" dirty="0" smtClean="0"/>
            </a:br>
            <a:r>
              <a:rPr kumimoji="1" lang="en-US" altLang="ja-JP" sz="2000" dirty="0" err="1" smtClean="0"/>
              <a:t>signalbuilder</a:t>
            </a:r>
            <a:r>
              <a:rPr kumimoji="1" lang="en-US" altLang="ja-JP" sz="2000" dirty="0" smtClean="0"/>
              <a:t> (block, 'APPEND', time, data); Y data and time are added to the existing SignalBuilder.</a:t>
            </a:r>
            <a:endParaRPr lang="en-US" altLang="ja-JP" sz="2000" dirty="0"/>
          </a:p>
        </p:txBody>
      </p:sp>
      <p:sp>
        <p:nvSpPr>
          <p:cNvPr id="4" name="テキスト ボックス 3"/>
          <p:cNvSpPr txBox="1"/>
          <p:nvPr/>
        </p:nvSpPr>
        <p:spPr>
          <a:xfrm>
            <a:off x="1002893" y="4797152"/>
            <a:ext cx="184731" cy="400110"/>
          </a:xfrm>
          <a:prstGeom prst="rect">
            <a:avLst/>
          </a:prstGeom>
          <a:noFill/>
        </p:spPr>
        <p:txBody>
          <a:bodyPr wrap="square" rtlCol="0">
            <a:spAutoFit/>
          </a:bodyPr>
          <a:lstStyle/>
          <a:p>
            <a:endParaRPr kumimoji="1" lang="ja-JP" altLang="en-US" sz="2000" dirty="0">
              <a:latin typeface="Arial" pitchFamily="34" charset="0"/>
              <a:cs typeface="Arial" pitchFamily="34" charset="0"/>
            </a:endParaRPr>
          </a:p>
        </p:txBody>
      </p:sp>
      <p:sp>
        <p:nvSpPr>
          <p:cNvPr id="5" name="テキスト ボックス 4"/>
          <p:cNvSpPr txBox="1"/>
          <p:nvPr/>
        </p:nvSpPr>
        <p:spPr>
          <a:xfrm>
            <a:off x="1115616" y="4186823"/>
            <a:ext cx="5519460" cy="2554545"/>
          </a:xfrm>
          <a:prstGeom prst="rect">
            <a:avLst/>
          </a:prstGeom>
          <a:noFill/>
          <a:ln w="28575">
            <a:solidFill>
              <a:schemeClr val="tx1"/>
            </a:solidFill>
            <a:prstDash val="sysDot"/>
          </a:ln>
        </p:spPr>
        <p:txBody>
          <a:bodyPr wrap="square" rtlCol="0">
            <a:spAutoFit/>
          </a:bodyPr>
          <a:lstStyle/>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Open a model</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err="1">
                <a:solidFill>
                  <a:srgbClr val="000000"/>
                </a:solidFill>
                <a:latin typeface="Meiryo UI" pitchFamily="50" charset="-128"/>
                <a:ea typeface="Meiryo UI" pitchFamily="50" charset="-128"/>
                <a:cs typeface="Meiryo UI" pitchFamily="50" charset="-128"/>
              </a:rPr>
              <a:t>open_system</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a:solidFill>
                  <a:srgbClr val="A020F0"/>
                </a:solidFill>
                <a:latin typeface="Meiryo UI" pitchFamily="50" charset="-128"/>
                <a:ea typeface="Meiryo UI" pitchFamily="50" charset="-128"/>
                <a:cs typeface="Meiryo UI" pitchFamily="50" charset="-128"/>
              </a:rPr>
              <a:t>'m_modelcov02_harness'</a:t>
            </a:r>
            <a:r>
              <a:rPr lang="en-US" altLang="ja-JP" sz="1600" dirty="0">
                <a:solidFill>
                  <a:srgbClr val="000000"/>
                </a:solidFill>
                <a:latin typeface="Meiryo UI" pitchFamily="50" charset="-128"/>
                <a:ea typeface="Meiryo UI" pitchFamily="50" charset="-128"/>
                <a:cs typeface="Meiryo UI" pitchFamily="50" charset="-128"/>
              </a:rPr>
              <a:t>)</a:t>
            </a:r>
          </a:p>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Path to the SignalBuilder</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err="1">
                <a:solidFill>
                  <a:srgbClr val="000000"/>
                </a:solidFill>
                <a:latin typeface="Meiryo UI" pitchFamily="50" charset="-128"/>
                <a:ea typeface="Meiryo UI" pitchFamily="50" charset="-128"/>
                <a:cs typeface="Meiryo UI" pitchFamily="50" charset="-128"/>
              </a:rPr>
              <a:t>blk</a:t>
            </a:r>
            <a:r>
              <a:rPr lang="en-US" altLang="ja-JP" sz="1600" dirty="0">
                <a:solidFill>
                  <a:srgbClr val="000000"/>
                </a:solidFill>
                <a:latin typeface="Meiryo UI" pitchFamily="50" charset="-128"/>
                <a:ea typeface="Meiryo UI" pitchFamily="50" charset="-128"/>
                <a:cs typeface="Meiryo UI" pitchFamily="50" charset="-128"/>
              </a:rPr>
              <a:t> = </a:t>
            </a:r>
            <a:r>
              <a:rPr lang="en-US" altLang="ja-JP" sz="1600" dirty="0">
                <a:solidFill>
                  <a:srgbClr val="A020F0"/>
                </a:solidFill>
                <a:latin typeface="Meiryo UI" pitchFamily="50" charset="-128"/>
                <a:ea typeface="Meiryo UI" pitchFamily="50" charset="-128"/>
                <a:cs typeface="Meiryo UI" pitchFamily="50" charset="-128"/>
              </a:rPr>
              <a:t>'m_modelcov02_harness/Inputs'</a:t>
            </a:r>
            <a:r>
              <a:rPr lang="en-US" altLang="ja-JP" sz="1600" dirty="0">
                <a:solidFill>
                  <a:srgbClr val="000000"/>
                </a:solidFill>
                <a:latin typeface="Meiryo UI" pitchFamily="50" charset="-128"/>
                <a:ea typeface="Meiryo UI" pitchFamily="50" charset="-128"/>
                <a:cs typeface="Meiryo UI" pitchFamily="50" charset="-128"/>
              </a:rPr>
              <a:t>;</a:t>
            </a:r>
            <a:endParaRPr lang="ja-JP" altLang="en-US" sz="1600" dirty="0">
              <a:solidFill>
                <a:srgbClr val="000000"/>
              </a:solidFill>
              <a:latin typeface="Meiryo UI" pitchFamily="50" charset="-128"/>
              <a:ea typeface="Meiryo UI" pitchFamily="50" charset="-128"/>
              <a:cs typeface="Meiryo UI" pitchFamily="50" charset="-128"/>
            </a:endParaRPr>
          </a:p>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Obtain signal/signal info from the Signal Builder</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err="1">
                <a:solidFill>
                  <a:srgbClr val="000000"/>
                </a:solidFill>
                <a:latin typeface="Meiryo UI" pitchFamily="50" charset="-128"/>
                <a:ea typeface="Meiryo UI" pitchFamily="50" charset="-128"/>
                <a:cs typeface="Meiryo UI" pitchFamily="50" charset="-128"/>
              </a:rPr>
              <a:t>time,data,sig,grp</a:t>
            </a:r>
            <a:r>
              <a:rPr lang="en-US" altLang="ja-JP" sz="1600" dirty="0">
                <a:solidFill>
                  <a:srgbClr val="000000"/>
                </a:solidFill>
                <a:latin typeface="Meiryo UI" pitchFamily="50" charset="-128"/>
                <a:ea typeface="Meiryo UI" pitchFamily="50" charset="-128"/>
                <a:cs typeface="Meiryo UI" pitchFamily="50" charset="-128"/>
              </a:rPr>
              <a:t>] = </a:t>
            </a:r>
            <a:r>
              <a:rPr lang="en-US" altLang="ja-JP" sz="1600" dirty="0" err="1">
                <a:solidFill>
                  <a:srgbClr val="000000"/>
                </a:solidFill>
                <a:latin typeface="Meiryo UI" pitchFamily="50" charset="-128"/>
                <a:ea typeface="Meiryo UI" pitchFamily="50" charset="-128"/>
                <a:cs typeface="Meiryo UI" pitchFamily="50" charset="-128"/>
              </a:rPr>
              <a:t>signalbuilder</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err="1">
                <a:solidFill>
                  <a:srgbClr val="000000"/>
                </a:solidFill>
                <a:latin typeface="Meiryo UI" pitchFamily="50" charset="-128"/>
                <a:ea typeface="Meiryo UI" pitchFamily="50" charset="-128"/>
                <a:cs typeface="Meiryo UI" pitchFamily="50" charset="-128"/>
              </a:rPr>
              <a:t>blk</a:t>
            </a:r>
            <a:r>
              <a:rPr lang="en-US" altLang="ja-JP" sz="1600" dirty="0">
                <a:solidFill>
                  <a:srgbClr val="000000"/>
                </a:solidFill>
                <a:latin typeface="Meiryo UI" pitchFamily="50" charset="-128"/>
                <a:ea typeface="Meiryo UI" pitchFamily="50" charset="-128"/>
                <a:cs typeface="Meiryo UI" pitchFamily="50" charset="-128"/>
              </a:rPr>
              <a:t>);</a:t>
            </a:r>
            <a:endParaRPr lang="ja-JP" altLang="en-US" sz="1600" dirty="0">
              <a:solidFill>
                <a:srgbClr val="000000"/>
              </a:solidFill>
              <a:latin typeface="Meiryo UI" pitchFamily="50" charset="-128"/>
              <a:ea typeface="Meiryo UI" pitchFamily="50" charset="-128"/>
              <a:cs typeface="Meiryo UI" pitchFamily="50" charset="-128"/>
            </a:endParaRPr>
          </a:p>
          <a:p>
            <a:r>
              <a:rPr lang="en-US" altLang="ja-JP" sz="1600" dirty="0">
                <a:solidFill>
                  <a:srgbClr val="228B22"/>
                </a:solidFill>
                <a:latin typeface="Meiryo UI" pitchFamily="50" charset="-128"/>
                <a:ea typeface="Meiryo UI" pitchFamily="50" charset="-128"/>
                <a:cs typeface="Meiryo UI" pitchFamily="50" charset="-128"/>
              </a:rPr>
              <a:t>% </a:t>
            </a:r>
            <a:r>
              <a:rPr lang="en-US" altLang="ja-JP" sz="1600" dirty="0" smtClean="0">
                <a:solidFill>
                  <a:srgbClr val="228B22"/>
                </a:solidFill>
                <a:latin typeface="Meiryo UI" pitchFamily="50" charset="-128"/>
                <a:ea typeface="Meiryo UI" pitchFamily="50" charset="-128"/>
                <a:cs typeface="Meiryo UI" pitchFamily="50" charset="-128"/>
              </a:rPr>
              <a:t>Adding a new group</a:t>
            </a:r>
            <a:endParaRPr lang="ja-JP" altLang="en-US" sz="1600" dirty="0">
              <a:solidFill>
                <a:srgbClr val="228B22"/>
              </a:solidFill>
              <a:latin typeface="Meiryo UI" pitchFamily="50" charset="-128"/>
              <a:ea typeface="Meiryo UI" pitchFamily="50" charset="-128"/>
              <a:cs typeface="Meiryo UI" pitchFamily="50" charset="-128"/>
            </a:endParaRPr>
          </a:p>
          <a:p>
            <a:r>
              <a:rPr lang="en-US" altLang="ja-JP" sz="1600" dirty="0" err="1">
                <a:solidFill>
                  <a:srgbClr val="000000"/>
                </a:solidFill>
                <a:latin typeface="Meiryo UI" pitchFamily="50" charset="-128"/>
                <a:ea typeface="Meiryo UI" pitchFamily="50" charset="-128"/>
                <a:cs typeface="Meiryo UI" pitchFamily="50" charset="-128"/>
              </a:rPr>
              <a:t>newtime</a:t>
            </a:r>
            <a:r>
              <a:rPr lang="en-US" altLang="ja-JP" sz="1600" dirty="0">
                <a:solidFill>
                  <a:srgbClr val="000000"/>
                </a:solidFill>
                <a:latin typeface="Meiryo UI" pitchFamily="50" charset="-128"/>
                <a:ea typeface="Meiryo UI" pitchFamily="50" charset="-128"/>
                <a:cs typeface="Meiryo UI" pitchFamily="50" charset="-128"/>
              </a:rPr>
              <a:t> = [0 1 2];</a:t>
            </a:r>
          </a:p>
          <a:p>
            <a:r>
              <a:rPr lang="it-IT" altLang="ja-JP" sz="1600" dirty="0">
                <a:solidFill>
                  <a:srgbClr val="000000"/>
                </a:solidFill>
                <a:latin typeface="Meiryo UI" pitchFamily="50" charset="-128"/>
                <a:ea typeface="Meiryo UI" pitchFamily="50" charset="-128"/>
                <a:cs typeface="Meiryo UI" pitchFamily="50" charset="-128"/>
              </a:rPr>
              <a:t>newdata = {[0 1 0];[0 1 0];[0 1 0];[0 1 0];[0 1 0]};</a:t>
            </a:r>
          </a:p>
          <a:p>
            <a:r>
              <a:rPr lang="en-US" altLang="ja-JP" sz="1600" dirty="0" err="1">
                <a:solidFill>
                  <a:srgbClr val="000000"/>
                </a:solidFill>
                <a:latin typeface="Meiryo UI" pitchFamily="50" charset="-128"/>
                <a:ea typeface="Meiryo UI" pitchFamily="50" charset="-128"/>
                <a:cs typeface="Meiryo UI" pitchFamily="50" charset="-128"/>
              </a:rPr>
              <a:t>signalbuilder</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err="1">
                <a:solidFill>
                  <a:srgbClr val="000000"/>
                </a:solidFill>
                <a:latin typeface="Meiryo UI" pitchFamily="50" charset="-128"/>
                <a:ea typeface="Meiryo UI" pitchFamily="50" charset="-128"/>
                <a:cs typeface="Meiryo UI" pitchFamily="50" charset="-128"/>
              </a:rPr>
              <a:t>blk</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a:solidFill>
                  <a:srgbClr val="A020F0"/>
                </a:solidFill>
                <a:latin typeface="Meiryo UI" pitchFamily="50" charset="-128"/>
                <a:ea typeface="Meiryo UI" pitchFamily="50" charset="-128"/>
                <a:cs typeface="Meiryo UI" pitchFamily="50" charset="-128"/>
              </a:rPr>
              <a:t>'append'</a:t>
            </a:r>
            <a:r>
              <a:rPr lang="en-US" altLang="ja-JP" sz="1600" dirty="0">
                <a:solidFill>
                  <a:srgbClr val="000000"/>
                </a:solidFill>
                <a:latin typeface="Meiryo UI" pitchFamily="50" charset="-128"/>
                <a:ea typeface="Meiryo UI" pitchFamily="50" charset="-128"/>
                <a:cs typeface="Meiryo UI" pitchFamily="50" charset="-128"/>
              </a:rPr>
              <a:t>,</a:t>
            </a:r>
            <a:r>
              <a:rPr lang="en-US" altLang="ja-JP" sz="1600" dirty="0" err="1">
                <a:solidFill>
                  <a:srgbClr val="000000"/>
                </a:solidFill>
                <a:latin typeface="Meiryo UI" pitchFamily="50" charset="-128"/>
                <a:ea typeface="Meiryo UI" pitchFamily="50" charset="-128"/>
                <a:cs typeface="Meiryo UI" pitchFamily="50" charset="-128"/>
              </a:rPr>
              <a:t>newtime,newdata</a:t>
            </a:r>
            <a:r>
              <a:rPr lang="en-US" altLang="ja-JP" sz="1600" dirty="0">
                <a:solidFill>
                  <a:srgbClr val="000000"/>
                </a:solidFill>
                <a:latin typeface="Meiryo UI" pitchFamily="50" charset="-128"/>
                <a:ea typeface="Meiryo UI" pitchFamily="50" charset="-128"/>
                <a:cs typeface="Meiryo UI" pitchFamily="50" charset="-128"/>
              </a:rPr>
              <a:t>)</a:t>
            </a:r>
          </a:p>
        </p:txBody>
      </p:sp>
      <p:sp>
        <p:nvSpPr>
          <p:cNvPr id="6" name="テキスト ボックス 5"/>
          <p:cNvSpPr txBox="1"/>
          <p:nvPr/>
        </p:nvSpPr>
        <p:spPr>
          <a:xfrm>
            <a:off x="972587" y="3603615"/>
            <a:ext cx="3894977" cy="584775"/>
          </a:xfrm>
          <a:prstGeom prst="rect">
            <a:avLst/>
          </a:prstGeom>
          <a:noFill/>
        </p:spPr>
        <p:txBody>
          <a:bodyPr wrap="square" rtlCol="0">
            <a:spAutoFit/>
          </a:bodyPr>
          <a:lstStyle/>
          <a:p>
            <a:r>
              <a:rPr kumimoji="1" lang="en-US" altLang="ja-JP" sz="1600" dirty="0" smtClean="0">
                <a:latin typeface="Calibri" pitchFamily="34" charset="0"/>
                <a:cs typeface="Calibri" pitchFamily="34" charset="0"/>
              </a:rPr>
              <a:t>Exercise:   03_ModelCoverage\</a:t>
            </a:r>
            <a:r>
              <a:rPr kumimoji="1" lang="en-US" altLang="ja-JP" sz="1600" dirty="0" err="1" smtClean="0">
                <a:latin typeface="Calibri" pitchFamily="34" charset="0"/>
                <a:cs typeface="Calibri" pitchFamily="34" charset="0"/>
              </a:rPr>
              <a:t>h_signalbuilder.m</a:t>
            </a:r>
            <a:endParaRPr kumimoji="1" lang="ja-JP" altLang="en-US" sz="1600" dirty="0">
              <a:latin typeface="Calibri" pitchFamily="34" charset="0"/>
              <a:cs typeface="Calibri" pitchFamily="34" charset="0"/>
            </a:endParaRPr>
          </a:p>
        </p:txBody>
      </p:sp>
    </p:spTree>
    <p:extLst>
      <p:ext uri="{BB962C8B-B14F-4D97-AF65-F5344CB8AC3E}">
        <p14:creationId xmlns:p14="http://schemas.microsoft.com/office/powerpoint/2010/main" val="32869245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Model Verification library</a:t>
            </a:r>
            <a:endParaRPr kumimoji="1" lang="ja-JP" altLang="en-US" dirty="0"/>
          </a:p>
        </p:txBody>
      </p:sp>
      <p:sp>
        <p:nvSpPr>
          <p:cNvPr id="3" name="コンテンツ プレースホルダー 2"/>
          <p:cNvSpPr>
            <a:spLocks noGrp="1"/>
          </p:cNvSpPr>
          <p:nvPr>
            <p:ph idx="1"/>
          </p:nvPr>
        </p:nvSpPr>
        <p:spPr>
          <a:xfrm>
            <a:off x="457200" y="1358724"/>
            <a:ext cx="8077200" cy="838668"/>
          </a:xfrm>
        </p:spPr>
        <p:txBody>
          <a:bodyPr/>
          <a:lstStyle/>
          <a:p>
            <a:pPr marL="0" indent="0">
              <a:buNone/>
            </a:pPr>
            <a:r>
              <a:rPr kumimoji="1" lang="en-US" altLang="ja-JP" smtClean="0"/>
              <a:t>The validity of a simulation can be evaluated using the block of a Model Verification library.</a:t>
            </a:r>
            <a:endParaRPr kumimoji="1" lang="ja-JP" altLang="en-US"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964" y="2528880"/>
            <a:ext cx="4267683" cy="145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779180"/>
            <a:ext cx="4145292" cy="116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4572000" y="3969072"/>
            <a:ext cx="3541354" cy="830997"/>
          </a:xfrm>
          <a:prstGeom prst="rect">
            <a:avLst/>
          </a:prstGeom>
          <a:noFill/>
        </p:spPr>
        <p:txBody>
          <a:bodyPr wrap="square" rtlCol="0">
            <a:spAutoFit/>
          </a:bodyPr>
          <a:lstStyle/>
          <a:p>
            <a:r>
              <a:rPr kumimoji="1" lang="en-US" altLang="ja-JP" sz="1600" smtClean="0">
                <a:latin typeface="Arial" pitchFamily="34" charset="0"/>
                <a:cs typeface="Arial" pitchFamily="34" charset="0"/>
              </a:rPr>
              <a:t>Comparison of a floating point and a fixed-point model </a:t>
            </a:r>
            <a:br>
              <a:rPr kumimoji="1" lang="en-US" altLang="ja-JP" sz="1600" smtClean="0">
                <a:latin typeface="Arial" pitchFamily="34" charset="0"/>
                <a:cs typeface="Arial" pitchFamily="34" charset="0"/>
              </a:rPr>
            </a:br>
            <a:r>
              <a:rPr kumimoji="1" lang="en-US" altLang="ja-JP" sz="1600" smtClean="0">
                <a:latin typeface="Arial" pitchFamily="34" charset="0"/>
                <a:cs typeface="Arial" pitchFamily="34" charset="0"/>
              </a:rPr>
              <a:t>MILS/ SILS/PILS comparison etc.</a:t>
            </a:r>
            <a:endParaRPr kumimoji="1" lang="ja-JP" altLang="en-US" sz="1600" dirty="0">
              <a:latin typeface="Arial" pitchFamily="34" charset="0"/>
              <a:cs typeface="Arial" pitchFamily="34" charset="0"/>
            </a:endParaRPr>
          </a:p>
        </p:txBody>
      </p:sp>
      <p:sp>
        <p:nvSpPr>
          <p:cNvPr id="8" name="テキスト ボックス 7"/>
          <p:cNvSpPr txBox="1"/>
          <p:nvPr/>
        </p:nvSpPr>
        <p:spPr>
          <a:xfrm>
            <a:off x="4752024" y="6039348"/>
            <a:ext cx="1210588" cy="1077218"/>
          </a:xfrm>
          <a:prstGeom prst="rect">
            <a:avLst/>
          </a:prstGeom>
          <a:noFill/>
        </p:spPr>
        <p:txBody>
          <a:bodyPr wrap="square" rtlCol="0">
            <a:spAutoFit/>
          </a:bodyPr>
          <a:lstStyle/>
          <a:p>
            <a:r>
              <a:rPr kumimoji="1" lang="en-US" altLang="ja-JP" sz="1600" smtClean="0">
                <a:latin typeface="Arial" pitchFamily="34" charset="0"/>
                <a:cs typeface="Arial" pitchFamily="34" charset="0"/>
              </a:rPr>
              <a:t>Expected value comparison</a:t>
            </a:r>
            <a:endParaRPr kumimoji="1" lang="ja-JP" altLang="en-US" sz="1600" dirty="0">
              <a:latin typeface="Arial" pitchFamily="34" charset="0"/>
              <a:cs typeface="Arial" pitchFamily="34" charset="0"/>
            </a:endParaRPr>
          </a:p>
        </p:txBody>
      </p:sp>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1" y="2293470"/>
            <a:ext cx="4312018" cy="429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7024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en-US" altLang="ja-JP" sz="2400" dirty="0" smtClean="0"/>
              <a:t>How SLDV Works #1</a:t>
            </a:r>
            <a:endParaRPr lang="en-US" altLang="ja-JP" sz="2400" dirty="0"/>
          </a:p>
        </p:txBody>
      </p:sp>
      <p:sp>
        <p:nvSpPr>
          <p:cNvPr id="734211" name="Rectangle 3"/>
          <p:cNvSpPr>
            <a:spLocks noGrp="1" noChangeArrowheads="1"/>
          </p:cNvSpPr>
          <p:nvPr>
            <p:ph idx="1"/>
          </p:nvPr>
        </p:nvSpPr>
        <p:spPr>
          <a:xfrm>
            <a:off x="611472" y="1358724"/>
            <a:ext cx="8139113" cy="4757750"/>
          </a:xfrm>
        </p:spPr>
        <p:txBody>
          <a:bodyPr/>
          <a:lstStyle/>
          <a:p>
            <a:r>
              <a:rPr lang="en-US" altLang="ja-JP" sz="2400" dirty="0" smtClean="0"/>
              <a:t>SLDV always starts analysis from the initial configuration (t==0) of a model.</a:t>
            </a:r>
            <a:endParaRPr lang="en-US" altLang="ja-JP" sz="2400" dirty="0"/>
          </a:p>
          <a:p>
            <a:r>
              <a:rPr lang="en-US" altLang="ja-JP" sz="2400" dirty="0" smtClean="0"/>
              <a:t>Although an input value and time generally have infinite search space, SLDV analyzes in limited time using the method of reducing search space.</a:t>
            </a:r>
            <a:endParaRPr lang="ja-JP" altLang="en-US" sz="2400" dirty="0"/>
          </a:p>
          <a:p>
            <a:pPr lvl="1"/>
            <a:r>
              <a:rPr lang="en-US" altLang="ja-JP" sz="2000" dirty="0" smtClean="0"/>
              <a:t>Various kinds of mathematical techniques are applied to reduction of search space.</a:t>
            </a:r>
            <a:endParaRPr lang="en-US" altLang="ja-JP" sz="2000" dirty="0"/>
          </a:p>
          <a:p>
            <a:pPr lvl="1"/>
            <a:r>
              <a:rPr lang="en-US" altLang="ja-JP" dirty="0" smtClean="0"/>
              <a:t>Limits </a:t>
            </a:r>
            <a:r>
              <a:rPr lang="en-US" altLang="ja-JP" dirty="0"/>
              <a:t>the analysis by tracking the persistent information in the model such as discrete states, data-store memories, and persistent variables.</a:t>
            </a:r>
            <a:endParaRPr lang="ja-JP" altLang="en-US" sz="2000" dirty="0"/>
          </a:p>
          <a:p>
            <a:r>
              <a:rPr lang="en-US" altLang="ja-JP" dirty="0"/>
              <a:t>After an analysis explores all possible inputs and parameters from all possible configurations, the results are equivalent to those of a complete search of every possible infinite sequence of input parameters.</a:t>
            </a:r>
            <a:endParaRPr lang="ja-JP" altLang="en-US" sz="2000" dirty="0"/>
          </a:p>
        </p:txBody>
      </p:sp>
    </p:spTree>
    <p:extLst>
      <p:ext uri="{BB962C8B-B14F-4D97-AF65-F5344CB8AC3E}">
        <p14:creationId xmlns:p14="http://schemas.microsoft.com/office/powerpoint/2010/main" val="26918270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Test utility:   cmtdtool</a:t>
            </a:r>
            <a:endParaRPr kumimoji="1" lang="ja-JP" altLang="en-US" dirty="0"/>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258844"/>
            <a:ext cx="2290762"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6402219"/>
            <a:ext cx="14192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テキスト ボックス 3"/>
          <p:cNvSpPr txBox="1">
            <a:spLocks noChangeArrowheads="1"/>
          </p:cNvSpPr>
          <p:nvPr/>
        </p:nvSpPr>
        <p:spPr bwMode="auto">
          <a:xfrm>
            <a:off x="3276600" y="6041857"/>
            <a:ext cx="5102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mtClean="0"/>
              <a:t>MATLAB Central to download is possible for this tool.</a:t>
            </a:r>
            <a:endParaRPr lang="en-US" altLang="ja-JP"/>
          </a:p>
        </p:txBody>
      </p:sp>
      <p:sp>
        <p:nvSpPr>
          <p:cNvPr id="18438" name="テキスト ボックス 4"/>
          <p:cNvSpPr txBox="1">
            <a:spLocks noChangeArrowheads="1"/>
          </p:cNvSpPr>
          <p:nvPr/>
        </p:nvSpPr>
        <p:spPr bwMode="auto">
          <a:xfrm>
            <a:off x="3097213" y="2449344"/>
            <a:ext cx="58674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Blip>
                <a:blip r:embed="rId5"/>
              </a:buBlip>
            </a:pPr>
            <a:r>
              <a:rPr lang="en-US" altLang="ja-JP" sz="2000" smtClean="0">
                <a:latin typeface="HGP創英角ｺﾞｼｯｸUB" pitchFamily="50" charset="-128"/>
                <a:ea typeface="HGP創英角ｺﾞｼｯｸUB" pitchFamily="50" charset="-128"/>
              </a:rPr>
              <a:t>From Excel to SignalBuilder</a:t>
            </a:r>
            <a:endParaRPr lang="en-US" altLang="ja-JP" sz="2000">
              <a:latin typeface="HGP創英角ｺﾞｼｯｸUB" pitchFamily="50" charset="-128"/>
              <a:ea typeface="HGP創英角ｺﾞｼｯｸUB" pitchFamily="50" charset="-128"/>
            </a:endParaRPr>
          </a:p>
          <a:p>
            <a:pPr lvl="1" eaLnBrk="1" hangingPunct="1">
              <a:buFont typeface="Wingdings" pitchFamily="2" charset="2"/>
              <a:buChar char="ü"/>
            </a:pPr>
            <a:r>
              <a:rPr lang="en-US" altLang="ja-JP" smtClean="0">
                <a:latin typeface="HGP創英角ｺﾞｼｯｸUB" pitchFamily="50" charset="-128"/>
                <a:ea typeface="HGP創英角ｺﾞｼｯｸUB" pitchFamily="50" charset="-128"/>
              </a:rPr>
              <a:t>The time series data on Excel are taken into a Simulink model.</a:t>
            </a:r>
            <a:endParaRPr lang="en-US" altLang="ja-JP">
              <a:latin typeface="HGP創英角ｺﾞｼｯｸUB" pitchFamily="50" charset="-128"/>
              <a:ea typeface="HGP創英角ｺﾞｼｯｸUB" pitchFamily="50" charset="-128"/>
            </a:endParaRPr>
          </a:p>
          <a:p>
            <a:pPr eaLnBrk="1" hangingPunct="1">
              <a:buFont typeface="Arial" charset="0"/>
              <a:buBlip>
                <a:blip r:embed="rId5"/>
              </a:buBlip>
            </a:pPr>
            <a:r>
              <a:rPr lang="en-US" altLang="ja-JP" sz="2000" smtClean="0">
                <a:latin typeface="HGP創英角ｺﾞｼｯｸUB" pitchFamily="50" charset="-128"/>
                <a:ea typeface="HGP創英角ｺﾞｼｯｸUB" pitchFamily="50" charset="-128"/>
              </a:rPr>
              <a:t>From Excel to a truth value table</a:t>
            </a:r>
            <a:endParaRPr lang="en-US" altLang="ja-JP" sz="2000">
              <a:latin typeface="HGP創英角ｺﾞｼｯｸUB" pitchFamily="50" charset="-128"/>
              <a:ea typeface="HGP創英角ｺﾞｼｯｸUB" pitchFamily="50" charset="-128"/>
            </a:endParaRPr>
          </a:p>
          <a:p>
            <a:pPr lvl="1" eaLnBrk="1" hangingPunct="1">
              <a:buFont typeface="Wingdings" pitchFamily="2" charset="2"/>
              <a:buChar char="ü"/>
            </a:pPr>
            <a:r>
              <a:rPr lang="en-US" altLang="ja-JP" smtClean="0">
                <a:latin typeface="HGP創英角ｺﾞｼｯｸUB" pitchFamily="50" charset="-128"/>
                <a:ea typeface="HGP創英角ｺﾞｼｯｸUB" pitchFamily="50" charset="-128"/>
              </a:rPr>
              <a:t>The truth value table described on Excel is taken into a Simulink model.</a:t>
            </a:r>
            <a:endParaRPr lang="en-US" altLang="ja-JP">
              <a:latin typeface="HGP創英角ｺﾞｼｯｸUB" pitchFamily="50" charset="-128"/>
              <a:ea typeface="HGP創英角ｺﾞｼｯｸUB" pitchFamily="50" charset="-128"/>
            </a:endParaRPr>
          </a:p>
          <a:p>
            <a:pPr eaLnBrk="1" hangingPunct="1">
              <a:buFont typeface="Arial" charset="0"/>
              <a:buBlip>
                <a:blip r:embed="rId5"/>
              </a:buBlip>
            </a:pPr>
            <a:r>
              <a:rPr lang="en-US" altLang="ja-JP" sz="2000" smtClean="0">
                <a:latin typeface="HGP創英角ｺﾞｼｯｸUB" pitchFamily="50" charset="-128"/>
                <a:ea typeface="HGP創英角ｺﾞｼｯｸUB" pitchFamily="50" charset="-128"/>
              </a:rPr>
              <a:t>Test Harness</a:t>
            </a:r>
            <a:endParaRPr lang="en-US" altLang="ja-JP" sz="2000">
              <a:latin typeface="HGP創英角ｺﾞｼｯｸUB" pitchFamily="50" charset="-128"/>
              <a:ea typeface="HGP創英角ｺﾞｼｯｸUB" pitchFamily="50" charset="-128"/>
            </a:endParaRPr>
          </a:p>
          <a:p>
            <a:pPr lvl="1" eaLnBrk="1" hangingPunct="1">
              <a:buFont typeface="Wingdings" pitchFamily="2" charset="2"/>
              <a:buChar char="ü"/>
            </a:pPr>
            <a:r>
              <a:rPr lang="en-US" altLang="ja-JP" smtClean="0">
                <a:latin typeface="HGP創英角ｺﾞｼｯｸUB" pitchFamily="50" charset="-128"/>
                <a:ea typeface="HGP創英角ｺﾞｼｯｸUB" pitchFamily="50" charset="-128"/>
              </a:rPr>
              <a:t>The coincidence check model of a test input + expected value and a control model is generated.</a:t>
            </a:r>
            <a:endParaRPr lang="en-US" altLang="ja-JP">
              <a:latin typeface="HGP創英角ｺﾞｼｯｸUB" pitchFamily="50" charset="-128"/>
              <a:ea typeface="HGP創英角ｺﾞｼｯｸUB" pitchFamily="50" charset="-128"/>
            </a:endParaRPr>
          </a:p>
          <a:p>
            <a:pPr eaLnBrk="1" hangingPunct="1">
              <a:buFont typeface="Arial" charset="0"/>
              <a:buBlip>
                <a:blip r:embed="rId5"/>
              </a:buBlip>
            </a:pPr>
            <a:r>
              <a:rPr lang="en-US" altLang="ja-JP" sz="2000" smtClean="0">
                <a:latin typeface="HGP創英角ｺﾞｼｯｸUB" pitchFamily="50" charset="-128"/>
                <a:ea typeface="HGP創英角ｺﾞｼｯｸUB" pitchFamily="50" charset="-128"/>
              </a:rPr>
              <a:t>Report</a:t>
            </a:r>
            <a:endParaRPr lang="en-US" altLang="ja-JP" sz="2000">
              <a:latin typeface="HGP創英角ｺﾞｼｯｸUB" pitchFamily="50" charset="-128"/>
              <a:ea typeface="HGP創英角ｺﾞｼｯｸUB" pitchFamily="50" charset="-128"/>
            </a:endParaRPr>
          </a:p>
          <a:p>
            <a:pPr lvl="1" eaLnBrk="1" hangingPunct="1">
              <a:buFont typeface="Wingdings" pitchFamily="2" charset="2"/>
              <a:buChar char="ü"/>
            </a:pPr>
            <a:r>
              <a:rPr lang="en-US" altLang="ja-JP" smtClean="0">
                <a:latin typeface="HGP創英角ｺﾞｼｯｸUB" pitchFamily="50" charset="-128"/>
                <a:ea typeface="HGP創英角ｺﾞｼｯｸUB" pitchFamily="50" charset="-128"/>
              </a:rPr>
              <a:t>performing the prepared test automatically -- a result -- a report -- automatic -- it generates</a:t>
            </a:r>
            <a:endParaRPr lang="ja-JP" altLang="en-US">
              <a:latin typeface="HGP創英角ｺﾞｼｯｸUB" pitchFamily="50" charset="-128"/>
              <a:ea typeface="HGP創英角ｺﾞｼｯｸUB" pitchFamily="50" charset="-128"/>
            </a:endParaRPr>
          </a:p>
        </p:txBody>
      </p:sp>
      <p:sp>
        <p:nvSpPr>
          <p:cNvPr id="18439" name="テキスト ボックス 5"/>
          <p:cNvSpPr txBox="1">
            <a:spLocks noChangeArrowheads="1"/>
          </p:cNvSpPr>
          <p:nvPr/>
        </p:nvSpPr>
        <p:spPr bwMode="auto">
          <a:xfrm>
            <a:off x="3851275" y="6402219"/>
            <a:ext cx="2849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smtClean="0"/>
              <a:t>It refers to a search engine with "cmtdtool."</a:t>
            </a:r>
            <a:endParaRPr lang="ja-JP" altLang="en-US" sz="1400"/>
          </a:p>
        </p:txBody>
      </p:sp>
      <p:sp>
        <p:nvSpPr>
          <p:cNvPr id="3" name="コンテンツ プレースホルダー 2"/>
          <p:cNvSpPr>
            <a:spLocks noGrp="1"/>
          </p:cNvSpPr>
          <p:nvPr>
            <p:ph idx="1"/>
          </p:nvPr>
        </p:nvSpPr>
        <p:spPr>
          <a:xfrm>
            <a:off x="457200" y="1178700"/>
            <a:ext cx="8077200" cy="4979688"/>
          </a:xfrm>
        </p:spPr>
        <p:txBody>
          <a:bodyPr/>
          <a:lstStyle/>
          <a:p>
            <a:pPr marL="0" indent="0">
              <a:buNone/>
            </a:pPr>
            <a:r>
              <a:rPr lang="en-US" altLang="ja-JP" sz="2000" smtClean="0"/>
              <a:t>The utility tool-ized based on the opinion obtained from activity of JMAAB CMTD WG (control model test design   workgroup).</a:t>
            </a:r>
            <a:endParaRPr lang="en-US" altLang="ja-JP" sz="2000" dirty="0"/>
          </a:p>
        </p:txBody>
      </p:sp>
    </p:spTree>
    <p:extLst>
      <p:ext uri="{BB962C8B-B14F-4D97-AF65-F5344CB8AC3E}">
        <p14:creationId xmlns:p14="http://schemas.microsoft.com/office/powerpoint/2010/main" val="5493563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cmtdtool details #1</a:t>
            </a:r>
            <a:endParaRPr kumimoji="1" lang="ja-JP" altLang="en-US" dirty="0"/>
          </a:p>
        </p:txBody>
      </p:sp>
      <p:sp>
        <p:nvSpPr>
          <p:cNvPr id="19458" name="コンテンツ プレースホルダー 2"/>
          <p:cNvSpPr>
            <a:spLocks noGrp="1"/>
          </p:cNvSpPr>
          <p:nvPr>
            <p:ph idx="1"/>
          </p:nvPr>
        </p:nvSpPr>
        <p:spPr>
          <a:xfrm>
            <a:off x="457200" y="1448736"/>
            <a:ext cx="8077200" cy="4961457"/>
          </a:xfrm>
        </p:spPr>
        <p:txBody>
          <a:bodyPr/>
          <a:lstStyle/>
          <a:p>
            <a:pPr marL="285750" indent="-285750" eaLnBrk="1" hangingPunct="1">
              <a:spcBef>
                <a:spcPct val="0"/>
              </a:spcBef>
              <a:buFontTx/>
              <a:buBlip>
                <a:blip r:embed="rId3"/>
              </a:buBlip>
            </a:pPr>
            <a:r>
              <a:rPr lang="en-US" altLang="ja-JP" sz="2000" smtClean="0">
                <a:latin typeface="HGP創英角ｺﾞｼｯｸUB" pitchFamily="50" charset="-128"/>
                <a:ea typeface="HGP創英角ｺﾞｼｯｸUB" pitchFamily="50" charset="-128"/>
              </a:rPr>
              <a:t>From Excel to SignalBuilder</a:t>
            </a:r>
            <a:endParaRPr lang="en-US" altLang="ja-JP" sz="2000" dirty="0" smtClean="0">
              <a:latin typeface="HGP創英角ｺﾞｼｯｸUB" pitchFamily="50" charset="-128"/>
              <a:ea typeface="HGP創英角ｺﾞｼｯｸUB" pitchFamily="50" charset="-128"/>
            </a:endParaRPr>
          </a:p>
          <a:p>
            <a:pPr lvl="1" eaLnBrk="1" hangingPunct="1">
              <a:spcBef>
                <a:spcPct val="0"/>
              </a:spcBef>
              <a:buFont typeface="Wingdings" pitchFamily="2" charset="2"/>
              <a:buChar char="ü"/>
            </a:pPr>
            <a:r>
              <a:rPr lang="en-US" altLang="ja-JP" sz="1800" smtClean="0">
                <a:latin typeface="HGP創英角ｺﾞｼｯｸUB" pitchFamily="50" charset="-128"/>
                <a:ea typeface="HGP創英角ｺﾞｼｯｸUB" pitchFamily="50" charset="-128"/>
              </a:rPr>
              <a:t>The time series data on Excel are taken into a Simulink model.</a:t>
            </a:r>
            <a:endParaRPr lang="en-US" altLang="ja-JP" sz="1800" dirty="0" smtClean="0">
              <a:latin typeface="HG創英角ｺﾞｼｯｸUB" pitchFamily="49" charset="-128"/>
              <a:ea typeface="HG創英角ｺﾞｼｯｸUB" pitchFamily="49" charset="-128"/>
            </a:endParaRPr>
          </a:p>
          <a:p>
            <a:pPr marL="285750" indent="-285750"/>
            <a:endParaRPr lang="en-US" altLang="ja-JP" sz="2000" dirty="0" smtClean="0">
              <a:latin typeface="HG創英角ｺﾞｼｯｸUB" pitchFamily="49" charset="-128"/>
              <a:ea typeface="HG創英角ｺﾞｼｯｸUB" pitchFamily="49" charset="-128"/>
            </a:endParaRPr>
          </a:p>
          <a:p>
            <a:pPr marL="285750" indent="-285750"/>
            <a:endParaRPr lang="en-US" altLang="ja-JP" sz="2000" dirty="0" smtClean="0">
              <a:latin typeface="HG創英角ｺﾞｼｯｸUB" pitchFamily="49" charset="-128"/>
              <a:ea typeface="HG創英角ｺﾞｼｯｸUB" pitchFamily="49" charset="-128"/>
            </a:endParaRPr>
          </a:p>
          <a:p>
            <a:pPr marL="285750" indent="-285750"/>
            <a:endParaRPr lang="en-US" altLang="ja-JP" sz="2000" dirty="0" smtClean="0">
              <a:latin typeface="HG創英角ｺﾞｼｯｸUB" pitchFamily="49" charset="-128"/>
              <a:ea typeface="HG創英角ｺﾞｼｯｸUB" pitchFamily="49" charset="-128"/>
            </a:endParaRPr>
          </a:p>
          <a:p>
            <a:pPr marL="285750" indent="-285750">
              <a:buFontTx/>
              <a:buNone/>
            </a:pPr>
            <a:endParaRPr lang="en-US" altLang="ja-JP" sz="2000" dirty="0" smtClean="0">
              <a:latin typeface="HG創英角ｺﾞｼｯｸUB" pitchFamily="49" charset="-128"/>
              <a:ea typeface="HG創英角ｺﾞｼｯｸUB" pitchFamily="49" charset="-128"/>
            </a:endParaRPr>
          </a:p>
          <a:p>
            <a:pPr marL="285750" indent="-285750"/>
            <a:endParaRPr lang="en-US" altLang="ja-JP" sz="2000" dirty="0" smtClean="0">
              <a:latin typeface="HG創英角ｺﾞｼｯｸUB" pitchFamily="49" charset="-128"/>
              <a:ea typeface="HG創英角ｺﾞｼｯｸUB" pitchFamily="49" charset="-128"/>
            </a:endParaRPr>
          </a:p>
          <a:p>
            <a:pPr marL="285750" indent="-285750">
              <a:buFontTx/>
              <a:buNone/>
            </a:pPr>
            <a:endParaRPr lang="en-US" altLang="ja-JP" sz="2000" dirty="0" smtClean="0">
              <a:latin typeface="HG創英角ｺﾞｼｯｸUB" pitchFamily="49" charset="-128"/>
              <a:ea typeface="HG創英角ｺﾞｼｯｸUB" pitchFamily="49" charset="-128"/>
            </a:endParaRPr>
          </a:p>
          <a:p>
            <a:pPr marL="285750" indent="-285750" eaLnBrk="1" hangingPunct="1">
              <a:spcBef>
                <a:spcPct val="0"/>
              </a:spcBef>
              <a:buFontTx/>
              <a:buBlip>
                <a:blip r:embed="rId3"/>
              </a:buBlip>
            </a:pPr>
            <a:r>
              <a:rPr lang="en-US" altLang="ja-JP" sz="2000" smtClean="0">
                <a:latin typeface="HGP創英角ｺﾞｼｯｸUB" pitchFamily="50" charset="-128"/>
                <a:ea typeface="HGP創英角ｺﾞｼｯｸUB" pitchFamily="50" charset="-128"/>
              </a:rPr>
              <a:t>From Excel to a truth value table</a:t>
            </a:r>
            <a:endParaRPr lang="en-US" altLang="ja-JP" sz="2000" dirty="0" smtClean="0">
              <a:latin typeface="HGP創英角ｺﾞｼｯｸUB" pitchFamily="50" charset="-128"/>
              <a:ea typeface="HGP創英角ｺﾞｼｯｸUB" pitchFamily="50" charset="-128"/>
            </a:endParaRPr>
          </a:p>
          <a:p>
            <a:pPr lvl="1" eaLnBrk="1" hangingPunct="1">
              <a:spcBef>
                <a:spcPct val="0"/>
              </a:spcBef>
              <a:buFont typeface="Wingdings" pitchFamily="2" charset="2"/>
              <a:buChar char="ü"/>
            </a:pPr>
            <a:r>
              <a:rPr lang="en-US" altLang="ja-JP" sz="1800" smtClean="0">
                <a:latin typeface="HGP創英角ｺﾞｼｯｸUB" pitchFamily="50" charset="-128"/>
                <a:ea typeface="HGP創英角ｺﾞｼｯｸUB" pitchFamily="50" charset="-128"/>
              </a:rPr>
              <a:t>The truth value table described on Excel is taken into a Simulink model.</a:t>
            </a:r>
            <a:endParaRPr lang="en-US" altLang="ja-JP" sz="1800" dirty="0" smtClean="0">
              <a:latin typeface="HGP創英角ｺﾞｼｯｸUB" pitchFamily="50" charset="-128"/>
              <a:ea typeface="HGP創英角ｺﾞｼｯｸUB" pitchFamily="50" charset="-128"/>
            </a:endParaRPr>
          </a:p>
          <a:p>
            <a:pPr marL="285750" indent="-285750">
              <a:buFontTx/>
              <a:buNone/>
            </a:pPr>
            <a:endParaRPr lang="ja-JP" altLang="en-US" dirty="0" smtClean="0">
              <a:latin typeface="HG創英角ｺﾞｼｯｸUB" pitchFamily="49" charset="-128"/>
              <a:ea typeface="HG創英角ｺﾞｼｯｸUB" pitchFamily="49" charset="-128"/>
            </a:endParaRP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360298"/>
            <a:ext cx="1379537"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台形 4"/>
          <p:cNvSpPr/>
          <p:nvPr/>
        </p:nvSpPr>
        <p:spPr>
          <a:xfrm rot="16200000">
            <a:off x="5722938" y="2798631"/>
            <a:ext cx="2233612" cy="360362"/>
          </a:xfrm>
          <a:prstGeom prst="trapezoid">
            <a:avLst>
              <a:gd name="adj" fmla="val 137334"/>
            </a:avLst>
          </a:prstGeom>
          <a:solidFill>
            <a:srgbClr val="BADDE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pic>
        <p:nvPicPr>
          <p:cNvPr id="1946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276160"/>
            <a:ext cx="3532187"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9925" y="1844543"/>
            <a:ext cx="2003425"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矢印 3"/>
          <p:cNvSpPr/>
          <p:nvPr/>
        </p:nvSpPr>
        <p:spPr>
          <a:xfrm>
            <a:off x="4427538" y="2863536"/>
            <a:ext cx="649287" cy="50323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pic>
        <p:nvPicPr>
          <p:cNvPr id="1946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959218"/>
            <a:ext cx="37433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5060818"/>
            <a:ext cx="1474787"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9925" y="4311518"/>
            <a:ext cx="1941513" cy="243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台形 12"/>
          <p:cNvSpPr/>
          <p:nvPr/>
        </p:nvSpPr>
        <p:spPr>
          <a:xfrm rot="16200000">
            <a:off x="5580062" y="5319581"/>
            <a:ext cx="2447925" cy="431800"/>
          </a:xfrm>
          <a:prstGeom prst="trapezoid">
            <a:avLst>
              <a:gd name="adj" fmla="val 183849"/>
            </a:avLst>
          </a:prstGeom>
          <a:solidFill>
            <a:srgbClr val="BADDE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sp>
        <p:nvSpPr>
          <p:cNvPr id="14" name="右矢印 13"/>
          <p:cNvSpPr/>
          <p:nvPr/>
        </p:nvSpPr>
        <p:spPr>
          <a:xfrm>
            <a:off x="4500563" y="5319581"/>
            <a:ext cx="647700" cy="50323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spTree>
    <p:extLst>
      <p:ext uri="{BB962C8B-B14F-4D97-AF65-F5344CB8AC3E}">
        <p14:creationId xmlns:p14="http://schemas.microsoft.com/office/powerpoint/2010/main" val="20061650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580"/>
            <a:ext cx="8077200" cy="990600"/>
          </a:xfrm>
        </p:spPr>
        <p:txBody>
          <a:bodyPr/>
          <a:lstStyle/>
          <a:p>
            <a:r>
              <a:rPr kumimoji="1" lang="en-US" altLang="ja-JP" dirty="0" smtClean="0"/>
              <a:t>cmtdtool details #2</a:t>
            </a:r>
            <a:endParaRPr kumimoji="1" lang="ja-JP" altLang="en-US" dirty="0"/>
          </a:p>
        </p:txBody>
      </p:sp>
      <p:sp>
        <p:nvSpPr>
          <p:cNvPr id="20482" name="コンテンツ プレースホルダー 2"/>
          <p:cNvSpPr>
            <a:spLocks noGrp="1"/>
          </p:cNvSpPr>
          <p:nvPr>
            <p:ph idx="1"/>
          </p:nvPr>
        </p:nvSpPr>
        <p:spPr>
          <a:xfrm>
            <a:off x="457200" y="879636"/>
            <a:ext cx="8077200" cy="4979688"/>
          </a:xfrm>
        </p:spPr>
        <p:txBody>
          <a:bodyPr/>
          <a:lstStyle/>
          <a:p>
            <a:pPr marL="285750" indent="-285750" eaLnBrk="1" hangingPunct="1">
              <a:spcBef>
                <a:spcPct val="0"/>
              </a:spcBef>
              <a:buFontTx/>
              <a:buBlip>
                <a:blip r:embed="rId3"/>
              </a:buBlip>
            </a:pPr>
            <a:r>
              <a:rPr lang="en-US" altLang="ja-JP" sz="2000" dirty="0" smtClean="0">
                <a:latin typeface="HGP創英角ｺﾞｼｯｸUB" pitchFamily="50" charset="-128"/>
                <a:ea typeface="HGP創英角ｺﾞｼｯｸUB" pitchFamily="50" charset="-128"/>
              </a:rPr>
              <a:t>Test Harness</a:t>
            </a:r>
          </a:p>
          <a:p>
            <a:pPr lvl="1" eaLnBrk="1" hangingPunct="1">
              <a:spcBef>
                <a:spcPct val="0"/>
              </a:spcBef>
              <a:buFont typeface="Wingdings" pitchFamily="2" charset="2"/>
              <a:buChar char="ü"/>
            </a:pPr>
            <a:r>
              <a:rPr lang="en-US" altLang="ja-JP" sz="1800" dirty="0" smtClean="0">
                <a:latin typeface="HGP創英角ｺﾞｼｯｸUB" pitchFamily="50" charset="-128"/>
                <a:ea typeface="HGP創英角ｺﾞｼｯｸUB" pitchFamily="50" charset="-128"/>
              </a:rPr>
              <a:t>Generate a model for</a:t>
            </a:r>
            <a:r>
              <a:rPr lang="en-US" altLang="ja-JP" sz="1800" dirty="0" smtClean="0">
                <a:latin typeface="HGP創英角ｺﾞｼｯｸUB" pitchFamily="50" charset="-128"/>
                <a:ea typeface="HGP創英角ｺﾞｼｯｸUB" pitchFamily="50" charset="-128"/>
              </a:rPr>
              <a:t> equivalence checking between expected outputs and model</a:t>
            </a:r>
            <a:endParaRPr lang="en-US" altLang="ja-JP" sz="1800" dirty="0" smtClean="0">
              <a:latin typeface="HGP創英角ｺﾞｼｯｸUB" pitchFamily="50" charset="-128"/>
              <a:ea typeface="HGP創英角ｺﾞｼｯｸUB" pitchFamily="50" charset="-128"/>
            </a:endParaRPr>
          </a:p>
          <a:p>
            <a:pPr marL="285750" indent="-285750"/>
            <a:endParaRPr lang="en-US" altLang="ja-JP" sz="2000" dirty="0" smtClean="0"/>
          </a:p>
          <a:p>
            <a:pPr marL="285750" indent="-285750"/>
            <a:endParaRPr lang="en-US" altLang="ja-JP" sz="2000" dirty="0" smtClean="0"/>
          </a:p>
          <a:p>
            <a:pPr marL="285750" indent="-285750"/>
            <a:endParaRPr lang="en-US" altLang="ja-JP" sz="2000" dirty="0" smtClean="0"/>
          </a:p>
          <a:p>
            <a:pPr marL="285750" indent="-285750"/>
            <a:endParaRPr lang="en-US" altLang="ja-JP" sz="2000" dirty="0" smtClean="0"/>
          </a:p>
          <a:p>
            <a:pPr marL="285750" indent="-285750">
              <a:buFontTx/>
              <a:buNone/>
            </a:pPr>
            <a:endParaRPr lang="en-US" altLang="ja-JP" sz="2000" dirty="0" smtClean="0"/>
          </a:p>
          <a:p>
            <a:pPr marL="285750" indent="-285750">
              <a:buFontTx/>
              <a:buNone/>
            </a:pPr>
            <a:endParaRPr lang="en-US" altLang="ja-JP" sz="2000" dirty="0" smtClean="0"/>
          </a:p>
          <a:p>
            <a:pPr marL="285750" indent="-285750" eaLnBrk="1" hangingPunct="1">
              <a:spcBef>
                <a:spcPct val="0"/>
              </a:spcBef>
              <a:buFontTx/>
              <a:buBlip>
                <a:blip r:embed="rId3"/>
              </a:buBlip>
            </a:pPr>
            <a:r>
              <a:rPr lang="en-US" altLang="ja-JP" sz="2000" dirty="0" smtClean="0">
                <a:latin typeface="HGP創英角ｺﾞｼｯｸUB" pitchFamily="50" charset="-128"/>
                <a:ea typeface="HGP創英角ｺﾞｼｯｸUB" pitchFamily="50" charset="-128"/>
              </a:rPr>
              <a:t>Report</a:t>
            </a:r>
          </a:p>
          <a:p>
            <a:pPr lvl="1" eaLnBrk="1" hangingPunct="1">
              <a:spcBef>
                <a:spcPct val="0"/>
              </a:spcBef>
              <a:buFont typeface="Wingdings" pitchFamily="2" charset="2"/>
              <a:buChar char="ü"/>
            </a:pPr>
            <a:r>
              <a:rPr lang="en-US" altLang="ja-JP" sz="1800" dirty="0" smtClean="0">
                <a:latin typeface="HGP創英角ｺﾞｼｯｸUB" pitchFamily="50" charset="-128"/>
                <a:ea typeface="HGP創英角ｺﾞｼｯｸUB" pitchFamily="50" charset="-128"/>
              </a:rPr>
              <a:t>Automatic report generation from a harness model</a:t>
            </a:r>
            <a:endParaRPr lang="ja-JP" altLang="en-US" dirty="0" smtClean="0"/>
          </a:p>
          <a:p>
            <a:pPr marL="285750" indent="-285750"/>
            <a:endParaRPr lang="ja-JP" altLang="en-US" dirty="0" smtClean="0"/>
          </a:p>
        </p:txBody>
      </p:sp>
      <p:pic>
        <p:nvPicPr>
          <p:cNvPr id="2048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0" y="2062163"/>
            <a:ext cx="4324350"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正方形/長方形 3"/>
          <p:cNvSpPr/>
          <p:nvPr/>
        </p:nvSpPr>
        <p:spPr>
          <a:xfrm>
            <a:off x="4276725" y="2062163"/>
            <a:ext cx="1152525" cy="136683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sp>
        <p:nvSpPr>
          <p:cNvPr id="20485" name="テキスト ボックス 6"/>
          <p:cNvSpPr txBox="1">
            <a:spLocks noChangeArrowheads="1"/>
          </p:cNvSpPr>
          <p:nvPr/>
        </p:nvSpPr>
        <p:spPr bwMode="auto">
          <a:xfrm>
            <a:off x="4241800" y="3573463"/>
            <a:ext cx="1260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smtClean="0"/>
              <a:t>A dummy test </a:t>
            </a:r>
            <a:br>
              <a:rPr lang="en-US" altLang="ja-JP" sz="1400" smtClean="0"/>
            </a:br>
            <a:r>
              <a:rPr lang="en-US" altLang="ja-JP" sz="1400" smtClean="0"/>
              <a:t>Input + expected value</a:t>
            </a:r>
            <a:endParaRPr lang="ja-JP" altLang="en-US" sz="1400"/>
          </a:p>
        </p:txBody>
      </p:sp>
      <p:sp>
        <p:nvSpPr>
          <p:cNvPr id="9" name="正方形/長方形 8"/>
          <p:cNvSpPr/>
          <p:nvPr/>
        </p:nvSpPr>
        <p:spPr>
          <a:xfrm>
            <a:off x="5934075" y="2062163"/>
            <a:ext cx="1150938" cy="136683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sp>
        <p:nvSpPr>
          <p:cNvPr id="20487" name="テキスト ボックス 9"/>
          <p:cNvSpPr txBox="1">
            <a:spLocks noChangeArrowheads="1"/>
          </p:cNvSpPr>
          <p:nvPr/>
        </p:nvSpPr>
        <p:spPr bwMode="auto">
          <a:xfrm>
            <a:off x="5934075" y="3697288"/>
            <a:ext cx="1057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smtClean="0"/>
              <a:t>Control model</a:t>
            </a:r>
            <a:endParaRPr lang="ja-JP" altLang="en-US" sz="1400"/>
          </a:p>
        </p:txBody>
      </p:sp>
      <p:sp>
        <p:nvSpPr>
          <p:cNvPr id="20488" name="テキスト ボックス 10"/>
          <p:cNvSpPr txBox="1">
            <a:spLocks noChangeArrowheads="1"/>
          </p:cNvSpPr>
          <p:nvPr/>
        </p:nvSpPr>
        <p:spPr bwMode="auto">
          <a:xfrm>
            <a:off x="7229475" y="3625850"/>
            <a:ext cx="17351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smtClean="0"/>
              <a:t>An expected value and a model output </a:t>
            </a:r>
            <a:br>
              <a:rPr lang="en-US" altLang="ja-JP" sz="1400" smtClean="0"/>
            </a:br>
            <a:r>
              <a:rPr lang="ja-JP" altLang="en-US" sz="1400" smtClean="0"/>
              <a:t>の一致 </a:t>
            </a:r>
            <a:r>
              <a:rPr lang="en-US" altLang="ja-JP" sz="1400" smtClean="0"/>
              <a:t>comparison</a:t>
            </a:r>
            <a:endParaRPr lang="ja-JP" altLang="en-US" sz="1400"/>
          </a:p>
        </p:txBody>
      </p:sp>
      <p:sp>
        <p:nvSpPr>
          <p:cNvPr id="12" name="正方形/長方形 11"/>
          <p:cNvSpPr/>
          <p:nvPr/>
        </p:nvSpPr>
        <p:spPr>
          <a:xfrm>
            <a:off x="7518400" y="2062163"/>
            <a:ext cx="1150938" cy="136683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pic>
        <p:nvPicPr>
          <p:cNvPr id="2049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663" y="2039938"/>
            <a:ext cx="1749425"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テキスト ボックス 13"/>
          <p:cNvSpPr txBox="1">
            <a:spLocks noChangeArrowheads="1"/>
          </p:cNvSpPr>
          <p:nvPr/>
        </p:nvSpPr>
        <p:spPr bwMode="auto">
          <a:xfrm>
            <a:off x="1476375" y="3429000"/>
            <a:ext cx="14160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smtClean="0"/>
              <a:t>Control model simple substance</a:t>
            </a:r>
            <a:endParaRPr lang="ja-JP" altLang="en-US" sz="1400"/>
          </a:p>
        </p:txBody>
      </p:sp>
      <p:sp>
        <p:nvSpPr>
          <p:cNvPr id="15" name="右矢印 14"/>
          <p:cNvSpPr/>
          <p:nvPr/>
        </p:nvSpPr>
        <p:spPr>
          <a:xfrm>
            <a:off x="3197225" y="2565400"/>
            <a:ext cx="647700" cy="50482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pic>
        <p:nvPicPr>
          <p:cNvPr id="2049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724400"/>
            <a:ext cx="12477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4868863"/>
            <a:ext cx="1273175"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5"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925" y="5084763"/>
            <a:ext cx="127635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6"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4824413"/>
            <a:ext cx="3344862"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右矢印 19"/>
          <p:cNvSpPr/>
          <p:nvPr/>
        </p:nvSpPr>
        <p:spPr>
          <a:xfrm>
            <a:off x="4500563" y="5445125"/>
            <a:ext cx="647700" cy="50482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defRPr/>
            </a:pPr>
            <a:endParaRPr lang="ja-JP" altLang="en-US"/>
          </a:p>
        </p:txBody>
      </p:sp>
    </p:spTree>
    <p:extLst>
      <p:ext uri="{BB962C8B-B14F-4D97-AF65-F5344CB8AC3E}">
        <p14:creationId xmlns:p14="http://schemas.microsoft.com/office/powerpoint/2010/main" val="25130675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smtClean="0"/>
              <a:t>Automatic generation of a test case</a:t>
            </a:r>
            <a:endParaRPr kumimoji="1" lang="ja-JP" altLang="en-US" dirty="0"/>
          </a:p>
        </p:txBody>
      </p:sp>
      <p:sp>
        <p:nvSpPr>
          <p:cNvPr id="2" name="テキスト ボックス 1"/>
          <p:cNvSpPr txBox="1"/>
          <p:nvPr/>
        </p:nvSpPr>
        <p:spPr>
          <a:xfrm>
            <a:off x="5047584" y="6481699"/>
            <a:ext cx="3854984" cy="363257"/>
          </a:xfrm>
          <a:prstGeom prst="rect">
            <a:avLst/>
          </a:prstGeom>
          <a:noFill/>
        </p:spPr>
        <p:txBody>
          <a:bodyPr wrap="square" rtlCol="0">
            <a:spAutoFit/>
          </a:bodyPr>
          <a:lstStyle/>
          <a:p>
            <a:r>
              <a:rPr kumimoji="1" lang="en-US" altLang="ja-JP" sz="2000" dirty="0" smtClean="0">
                <a:latin typeface="Arial" pitchFamily="34" charset="0"/>
                <a:cs typeface="Arial" pitchFamily="34" charset="0"/>
              </a:rPr>
              <a:t>Exercise folder:   04_TestGen</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31829840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How to call test generation</a:t>
            </a:r>
            <a:endParaRPr kumimoji="1" lang="ja-JP" altLang="en-US" dirty="0"/>
          </a:p>
        </p:txBody>
      </p:sp>
      <p:sp>
        <p:nvSpPr>
          <p:cNvPr id="3" name="コンテンツ プレースホルダー 2"/>
          <p:cNvSpPr>
            <a:spLocks noGrp="1"/>
          </p:cNvSpPr>
          <p:nvPr>
            <p:ph idx="1"/>
          </p:nvPr>
        </p:nvSpPr>
        <p:spPr>
          <a:xfrm>
            <a:off x="457200" y="1124744"/>
            <a:ext cx="8077200" cy="5123656"/>
          </a:xfrm>
        </p:spPr>
        <p:txBody>
          <a:bodyPr/>
          <a:lstStyle/>
          <a:p>
            <a:r>
              <a:rPr kumimoji="1" lang="en-US" altLang="ja-JP" dirty="0" smtClean="0"/>
              <a:t>Execution from the route level of a controller model</a:t>
            </a:r>
          </a:p>
          <a:p>
            <a:endParaRPr lang="en-US" altLang="ja-JP" dirty="0"/>
          </a:p>
          <a:p>
            <a:pPr marL="0" indent="0">
              <a:buNone/>
            </a:pPr>
            <a:endParaRPr kumimoji="1" lang="en-US" altLang="ja-JP" dirty="0" smtClean="0"/>
          </a:p>
          <a:p>
            <a:r>
              <a:rPr lang="en-US" altLang="ja-JP" dirty="0" smtClean="0"/>
              <a:t>From an Atomic subsystem</a:t>
            </a:r>
          </a:p>
          <a:p>
            <a:pPr marL="0" indent="0">
              <a:buNone/>
            </a:pPr>
            <a:r>
              <a:rPr lang="en-US" altLang="ja-JP" dirty="0" smtClean="0"/>
              <a:t>It starts and performs.</a:t>
            </a:r>
          </a:p>
          <a:p>
            <a:pPr lvl="1"/>
            <a:endParaRPr kumimoji="1" lang="en-US" altLang="ja-JP" dirty="0" smtClean="0"/>
          </a:p>
          <a:p>
            <a:pPr lvl="1"/>
            <a:endParaRPr lang="en-US" altLang="ja-JP" dirty="0"/>
          </a:p>
          <a:p>
            <a:pPr lvl="1"/>
            <a:endParaRPr kumimoji="1" lang="en-US" altLang="ja-JP" dirty="0" smtClean="0"/>
          </a:p>
          <a:p>
            <a:pPr lvl="1"/>
            <a:endParaRPr lang="en-US" altLang="ja-JP" dirty="0"/>
          </a:p>
          <a:p>
            <a:pPr lvl="1"/>
            <a:endParaRPr kumimoji="1" lang="en-US" altLang="ja-JP" dirty="0" smtClean="0"/>
          </a:p>
          <a:p>
            <a:pPr lvl="1"/>
            <a:endParaRPr lang="en-US" altLang="ja-JP" dirty="0"/>
          </a:p>
          <a:p>
            <a:r>
              <a:rPr kumimoji="1" lang="en-US" altLang="ja-JP" dirty="0" smtClean="0"/>
              <a:t>SLDV API</a:t>
            </a:r>
          </a:p>
          <a:p>
            <a:pPr lvl="1"/>
            <a:r>
              <a:rPr lang="en-US" altLang="ja-JP" dirty="0" err="1" smtClean="0"/>
              <a:t>sldvrun</a:t>
            </a:r>
            <a:r>
              <a:rPr lang="en-US" altLang="ja-JP" dirty="0" smtClean="0"/>
              <a:t>(&lt;model&gt;,opt)</a:t>
            </a:r>
            <a:endParaRPr kumimoji="1" lang="ja-JP"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84" y="3969072"/>
            <a:ext cx="4985169" cy="144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5086548" y="4422808"/>
            <a:ext cx="3927678" cy="707886"/>
          </a:xfrm>
          <a:prstGeom prst="rect">
            <a:avLst/>
          </a:prstGeom>
          <a:noFill/>
        </p:spPr>
        <p:txBody>
          <a:bodyPr wrap="square" rtlCol="0">
            <a:spAutoFit/>
          </a:bodyPr>
          <a:lstStyle/>
          <a:p>
            <a:r>
              <a:rPr lang="en-US" altLang="ja-JP" sz="2000" dirty="0" smtClean="0"/>
              <a:t>It right-clicks on an Atomic subsystem.</a:t>
            </a:r>
            <a:endParaRPr kumimoji="1" lang="ja-JP" altLang="en-US" sz="2000" dirty="0">
              <a:latin typeface="Arial" pitchFamily="34" charset="0"/>
              <a:cs typeface="Arial" pitchFamily="34" charset="0"/>
            </a:endParaRPr>
          </a:p>
        </p:txBody>
      </p:sp>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628800"/>
            <a:ext cx="371815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7308304" y="3501008"/>
            <a:ext cx="13681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8" name="正方形/長方形 7"/>
          <p:cNvSpPr/>
          <p:nvPr/>
        </p:nvSpPr>
        <p:spPr>
          <a:xfrm>
            <a:off x="3635896" y="5733256"/>
            <a:ext cx="252028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25362558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Execution of test case automatic generation to a sample model</a:t>
            </a:r>
            <a:endParaRPr kumimoji="1" lang="ja-JP" alt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7489393" cy="332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314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Simulink-Design-Verifier log window</a:t>
            </a:r>
            <a:endParaRPr kumimoji="1" lang="ja-JP" alt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916832"/>
            <a:ext cx="3456384" cy="403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916832"/>
            <a:ext cx="3456384" cy="403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539552" y="1484784"/>
            <a:ext cx="954107" cy="1015663"/>
          </a:xfrm>
          <a:prstGeom prst="rect">
            <a:avLst/>
          </a:prstGeom>
          <a:noFill/>
        </p:spPr>
        <p:txBody>
          <a:bodyPr wrap="square" rtlCol="0">
            <a:spAutoFit/>
          </a:bodyPr>
          <a:lstStyle/>
          <a:p>
            <a:r>
              <a:rPr kumimoji="1" lang="en-US" altLang="ja-JP" sz="2000" smtClean="0">
                <a:latin typeface="Arial" pitchFamily="34" charset="0"/>
                <a:cs typeface="Arial" pitchFamily="34" charset="0"/>
              </a:rPr>
              <a:t>Under analysis</a:t>
            </a:r>
            <a:endParaRPr kumimoji="1" lang="ja-JP" altLang="en-US" sz="2000" dirty="0">
              <a:latin typeface="Arial" pitchFamily="34" charset="0"/>
              <a:cs typeface="Arial" pitchFamily="34" charset="0"/>
            </a:endParaRPr>
          </a:p>
        </p:txBody>
      </p:sp>
      <p:sp>
        <p:nvSpPr>
          <p:cNvPr id="7" name="テキスト ボックス 6"/>
          <p:cNvSpPr txBox="1"/>
          <p:nvPr/>
        </p:nvSpPr>
        <p:spPr>
          <a:xfrm>
            <a:off x="5220072" y="1484784"/>
            <a:ext cx="1467068" cy="1015663"/>
          </a:xfrm>
          <a:prstGeom prst="rect">
            <a:avLst/>
          </a:prstGeom>
          <a:noFill/>
        </p:spPr>
        <p:txBody>
          <a:bodyPr wrap="square" rtlCol="0">
            <a:spAutoFit/>
          </a:bodyPr>
          <a:lstStyle/>
          <a:p>
            <a:r>
              <a:rPr kumimoji="1" lang="en-US" altLang="ja-JP" sz="2000" smtClean="0">
                <a:latin typeface="Arial" pitchFamily="34" charset="0"/>
                <a:cs typeface="Arial" pitchFamily="34" charset="0"/>
              </a:rPr>
              <a:t>After the end of analysis</a:t>
            </a:r>
            <a:endParaRPr kumimoji="1" lang="ja-JP" altLang="en-US" sz="2000" dirty="0">
              <a:latin typeface="Arial" pitchFamily="34" charset="0"/>
              <a:cs typeface="Arial" pitchFamily="34" charset="0"/>
            </a:endParaRPr>
          </a:p>
        </p:txBody>
      </p:sp>
      <p:sp>
        <p:nvSpPr>
          <p:cNvPr id="5" name="正方形/長方形 4"/>
          <p:cNvSpPr/>
          <p:nvPr/>
        </p:nvSpPr>
        <p:spPr>
          <a:xfrm>
            <a:off x="6300192" y="2438868"/>
            <a:ext cx="504056" cy="450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67466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Test harness model</a:t>
            </a:r>
            <a:endParaRPr kumimoji="1" lang="ja-JP" altLang="en-US" dirty="0"/>
          </a:p>
        </p:txBody>
      </p:sp>
      <p:sp>
        <p:nvSpPr>
          <p:cNvPr id="4" name="コンテンツ プレースホルダー 3"/>
          <p:cNvSpPr>
            <a:spLocks noGrp="1"/>
          </p:cNvSpPr>
          <p:nvPr>
            <p:ph idx="1"/>
          </p:nvPr>
        </p:nvSpPr>
        <p:spPr>
          <a:xfrm>
            <a:off x="457200" y="1178700"/>
            <a:ext cx="8077200" cy="5069700"/>
          </a:xfrm>
        </p:spPr>
        <p:txBody>
          <a:bodyPr/>
          <a:lstStyle/>
          <a:p>
            <a:pPr marL="0" indent="0">
              <a:buNone/>
            </a:pPr>
            <a:r>
              <a:rPr kumimoji="1" lang="en-US" altLang="ja-JP" smtClean="0"/>
              <a:t>The model which performs the test generated by SLDV </a:t>
            </a:r>
            <a:br>
              <a:rPr kumimoji="1" lang="en-US" altLang="ja-JP" smtClean="0"/>
            </a:br>
            <a:r>
              <a:rPr kumimoji="1" lang="en-US" altLang="ja-JP" smtClean="0"/>
              <a:t>Test vector + Model</a:t>
            </a:r>
            <a:endParaRPr kumimoji="1" lang="ja-JP" alt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460" y="3068952"/>
            <a:ext cx="2828833" cy="249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04" y="2528880"/>
            <a:ext cx="4590612" cy="283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521460" y="2348856"/>
            <a:ext cx="2916183" cy="1323439"/>
          </a:xfrm>
          <a:prstGeom prst="rect">
            <a:avLst/>
          </a:prstGeom>
          <a:noFill/>
        </p:spPr>
        <p:txBody>
          <a:bodyPr wrap="square" rtlCol="0">
            <a:spAutoFit/>
          </a:bodyPr>
          <a:lstStyle/>
          <a:p>
            <a:r>
              <a:rPr kumimoji="1" lang="en-US" altLang="ja-JP" sz="2000" smtClean="0">
                <a:latin typeface="Arial" pitchFamily="34" charset="0"/>
                <a:cs typeface="Arial" pitchFamily="34" charset="0"/>
              </a:rPr>
              <a:t>The generated test vector </a:t>
            </a:r>
            <a:br>
              <a:rPr kumimoji="1" lang="en-US" altLang="ja-JP" sz="2000" smtClean="0">
                <a:latin typeface="Arial" pitchFamily="34" charset="0"/>
                <a:cs typeface="Arial" pitchFamily="34" charset="0"/>
              </a:rPr>
            </a:br>
            <a:r>
              <a:rPr kumimoji="1" lang="en-US" altLang="ja-JP" sz="2000" smtClean="0">
                <a:latin typeface="Arial" pitchFamily="34" charset="0"/>
                <a:cs typeface="Arial" pitchFamily="34" charset="0"/>
              </a:rPr>
              <a:t>It is contained in SignalBuilder.</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38183736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The test harness model using model reference</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mtClean="0"/>
              <a:t>If the "Reference input model in generated harness" option is validated, an object model will be generated as model reference.</a:t>
            </a:r>
            <a:endParaRPr kumimoji="1" lang="en-US" altLang="ja-JP" dirty="0" smtClean="0"/>
          </a:p>
          <a:p>
            <a:r>
              <a:rPr lang="en-US" altLang="ja-JP" smtClean="0"/>
              <a:t>Separation test environment and for a test (management is separately possible)</a:t>
            </a:r>
            <a:endParaRPr lang="en-US" altLang="ja-JP" dirty="0" smtClean="0"/>
          </a:p>
          <a:p>
            <a:endParaRPr kumimoji="1" lang="ja-JP"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8" y="4059084"/>
            <a:ext cx="4251494" cy="262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060" y="5409264"/>
            <a:ext cx="3357591" cy="9001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6462252" y="5859324"/>
            <a:ext cx="1890252" cy="450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7" name="正方形/長方形 6"/>
          <p:cNvSpPr/>
          <p:nvPr/>
        </p:nvSpPr>
        <p:spPr>
          <a:xfrm>
            <a:off x="2681748" y="4779180"/>
            <a:ext cx="1260168" cy="1260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5791013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An understanding of a test harness model</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8" y="1538748"/>
            <a:ext cx="4590612" cy="283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2861772" y="2348856"/>
            <a:ext cx="1350180" cy="1260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6" name="四角形吹き出し 5"/>
          <p:cNvSpPr/>
          <p:nvPr/>
        </p:nvSpPr>
        <p:spPr>
          <a:xfrm>
            <a:off x="5202084" y="2168832"/>
            <a:ext cx="3150420" cy="630084"/>
          </a:xfrm>
          <a:prstGeom prst="wedgeRectCallout">
            <a:avLst>
              <a:gd name="adj1" fmla="val -94291"/>
              <a:gd name="adj2" fmla="val 13369"/>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600" b="1" smtClean="0">
                <a:solidFill>
                  <a:schemeClr val="tx1"/>
                </a:solidFill>
                <a:latin typeface="Arial" pitchFamily="34" charset="0"/>
                <a:cs typeface="Arial" pitchFamily="34" charset="0"/>
              </a:rPr>
              <a:t>Copied Test Unit is a ReadOnly subsystem.</a:t>
            </a:r>
            <a:endParaRPr kumimoji="1" lang="ja-JP" altLang="en-US" sz="1600" b="1" dirty="0" smtClean="0">
              <a:solidFill>
                <a:schemeClr val="tx1"/>
              </a:solidFill>
              <a:latin typeface="Arial" pitchFamily="34" charset="0"/>
              <a:cs typeface="Arial" pitchFamily="34" charset="0"/>
            </a:endParaRPr>
          </a:p>
        </p:txBody>
      </p:sp>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0449"/>
          <a:stretch/>
        </p:blipFill>
        <p:spPr bwMode="auto">
          <a:xfrm>
            <a:off x="5382108" y="2888928"/>
            <a:ext cx="2676525" cy="161211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682" y="4716807"/>
            <a:ext cx="18097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6182706" y="4986843"/>
            <a:ext cx="360048" cy="270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四角形吹き出し 10"/>
          <p:cNvSpPr/>
          <p:nvPr/>
        </p:nvSpPr>
        <p:spPr>
          <a:xfrm>
            <a:off x="7129938" y="4419132"/>
            <a:ext cx="1672626" cy="630084"/>
          </a:xfrm>
          <a:prstGeom prst="wedgeRectCallout">
            <a:avLst>
              <a:gd name="adj1" fmla="val -91182"/>
              <a:gd name="adj2" fmla="val 49649"/>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200" b="1" smtClean="0">
                <a:solidFill>
                  <a:schemeClr val="tx1"/>
                </a:solidFill>
                <a:latin typeface="Arial" pitchFamily="34" charset="0"/>
                <a:cs typeface="Arial" pitchFamily="34" charset="0"/>
              </a:rPr>
              <a:t>Visualization by a viewer is possible also at ReadOnly.</a:t>
            </a:r>
            <a:endParaRPr kumimoji="1" lang="ja-JP" altLang="en-US" sz="1200" b="1" dirty="0" smtClean="0">
              <a:solidFill>
                <a:schemeClr val="tx1"/>
              </a:solidFill>
              <a:latin typeface="Arial" pitchFamily="34" charset="0"/>
              <a:cs typeface="Arial" pitchFamily="34" charset="0"/>
            </a:endParaRPr>
          </a:p>
        </p:txBody>
      </p:sp>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568" y="4599156"/>
            <a:ext cx="2127756" cy="224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二等辺三角形 6"/>
          <p:cNvSpPr/>
          <p:nvPr/>
        </p:nvSpPr>
        <p:spPr>
          <a:xfrm>
            <a:off x="1511592" y="3519012"/>
            <a:ext cx="1890252" cy="1080144"/>
          </a:xfrm>
          <a:prstGeom prst="triangle">
            <a:avLst/>
          </a:prstGeom>
          <a:solidFill>
            <a:srgbClr val="EAF0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4" name="四角形吹き出し 13"/>
          <p:cNvSpPr/>
          <p:nvPr/>
        </p:nvSpPr>
        <p:spPr>
          <a:xfrm>
            <a:off x="3401844" y="5319252"/>
            <a:ext cx="1440192" cy="810108"/>
          </a:xfrm>
          <a:prstGeom prst="wedgeRectCallout">
            <a:avLst>
              <a:gd name="adj1" fmla="val -67373"/>
              <a:gd name="adj2" fmla="val 20255"/>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400" b="1" smtClean="0">
                <a:latin typeface="Arial" pitchFamily="34" charset="0"/>
                <a:cs typeface="Arial" pitchFamily="34" charset="0"/>
              </a:rPr>
              <a:t>Adjustment of the sample time, the data type, and size of a signal</a:t>
            </a:r>
            <a:endParaRPr kumimoji="1" lang="ja-JP" altLang="en-US" sz="1400" b="1" dirty="0" smtClean="0">
              <a:latin typeface="Arial" pitchFamily="34" charset="0"/>
              <a:cs typeface="Arial" pitchFamily="34" charset="0"/>
            </a:endParaRPr>
          </a:p>
        </p:txBody>
      </p:sp>
    </p:spTree>
    <p:extLst>
      <p:ext uri="{BB962C8B-B14F-4D97-AF65-F5344CB8AC3E}">
        <p14:creationId xmlns:p14="http://schemas.microsoft.com/office/powerpoint/2010/main" val="1753051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ltLang="ja-JP" dirty="0"/>
              <a:t>How SLDV Works </a:t>
            </a:r>
            <a:r>
              <a:rPr lang="en-US" altLang="ja-JP" dirty="0" smtClean="0"/>
              <a:t>#2</a:t>
            </a:r>
            <a:br>
              <a:rPr lang="en-US" altLang="ja-JP" dirty="0" smtClean="0"/>
            </a:br>
            <a:r>
              <a:rPr lang="en-US" altLang="ja-JP" dirty="0" smtClean="0"/>
              <a:t>Simple example</a:t>
            </a:r>
            <a:endParaRPr lang="ja-JP" altLang="en-US" dirty="0"/>
          </a:p>
        </p:txBody>
      </p:sp>
      <p:sp>
        <p:nvSpPr>
          <p:cNvPr id="737283" name="Rectangle 3"/>
          <p:cNvSpPr>
            <a:spLocks noGrp="1" noChangeArrowheads="1"/>
          </p:cNvSpPr>
          <p:nvPr>
            <p:ph sz="half" idx="1"/>
          </p:nvPr>
        </p:nvSpPr>
        <p:spPr>
          <a:xfrm>
            <a:off x="457200" y="1643051"/>
            <a:ext cx="3898776" cy="3154101"/>
          </a:xfrm>
        </p:spPr>
        <p:txBody>
          <a:bodyPr/>
          <a:lstStyle/>
          <a:p>
            <a:r>
              <a:rPr lang="en-US" altLang="ja-JP" sz="1900" smtClean="0"/>
              <a:t>Model made into an exercise   :</a:t>
            </a:r>
            <a:endParaRPr lang="ja-JP" altLang="en-US" sz="1900" dirty="0"/>
          </a:p>
          <a:p>
            <a:pPr lvl="1"/>
            <a:r>
              <a:rPr lang="en-US" altLang="ja-JP" sz="1600" smtClean="0"/>
              <a:t>1  Boolean Input</a:t>
            </a:r>
            <a:endParaRPr lang="ja-JP" altLang="en-US" sz="1600" dirty="0"/>
          </a:p>
          <a:p>
            <a:pPr lvl="1"/>
            <a:r>
              <a:rPr lang="en-US" altLang="ja-JP" sz="1600" smtClean="0"/>
              <a:t>One state</a:t>
            </a:r>
            <a:endParaRPr lang="ja-JP" altLang="en-US" sz="1600" dirty="0"/>
          </a:p>
          <a:p>
            <a:pPr lvl="1"/>
            <a:endParaRPr lang="en-US" altLang="ja-JP" sz="1600" dirty="0"/>
          </a:p>
          <a:p>
            <a:endParaRPr lang="ja-JP" altLang="en-US" sz="1900" dirty="0"/>
          </a:p>
        </p:txBody>
      </p:sp>
      <p:sp>
        <p:nvSpPr>
          <p:cNvPr id="737288" name="Rectangle 8"/>
          <p:cNvSpPr>
            <a:spLocks noGrp="1" noChangeArrowheads="1"/>
          </p:cNvSpPr>
          <p:nvPr>
            <p:ph sz="half" idx="2"/>
          </p:nvPr>
        </p:nvSpPr>
        <p:spPr>
          <a:xfrm>
            <a:off x="3857620" y="1412875"/>
            <a:ext cx="4818068" cy="4987925"/>
          </a:xfrm>
        </p:spPr>
        <p:txBody>
          <a:bodyPr/>
          <a:lstStyle/>
          <a:p>
            <a:pPr marL="400050" indent="-400050">
              <a:lnSpc>
                <a:spcPct val="80000"/>
              </a:lnSpc>
            </a:pPr>
            <a:r>
              <a:rPr lang="en-US" altLang="ja-JP" sz="1900" dirty="0" smtClean="0"/>
              <a:t>Understanding how SLDV works</a:t>
            </a:r>
          </a:p>
          <a:p>
            <a:pPr marL="400050" indent="-400050">
              <a:lnSpc>
                <a:spcPct val="80000"/>
              </a:lnSpc>
            </a:pPr>
            <a:endParaRPr lang="ja-JP" altLang="en-US" sz="1900" dirty="0"/>
          </a:p>
          <a:p>
            <a:pPr marL="741363" lvl="1" indent="-342900">
              <a:lnSpc>
                <a:spcPct val="80000"/>
              </a:lnSpc>
              <a:buFont typeface="Wingdings" pitchFamily="2" charset="2"/>
              <a:buAutoNum type="arabicPeriod"/>
            </a:pPr>
            <a:r>
              <a:rPr lang="en-US" altLang="ja-JP" sz="1600" dirty="0" smtClean="0"/>
              <a:t>The table shows all the combination of an input value and a state variable.</a:t>
            </a:r>
          </a:p>
          <a:p>
            <a:pPr marL="741363" lvl="1" indent="-342900">
              <a:lnSpc>
                <a:spcPct val="80000"/>
              </a:lnSpc>
              <a:buFont typeface="Wingdings" pitchFamily="2" charset="2"/>
              <a:buAutoNum type="arabicPeriod"/>
            </a:pPr>
            <a:endParaRPr lang="en-US" altLang="ja-JP" sz="1600" dirty="0"/>
          </a:p>
          <a:p>
            <a:pPr marL="741363" lvl="1" indent="-342900">
              <a:lnSpc>
                <a:spcPct val="80000"/>
              </a:lnSpc>
              <a:buFont typeface="Wingdings" pitchFamily="2" charset="2"/>
              <a:buAutoNum type="arabicPeriod"/>
            </a:pPr>
            <a:endParaRPr lang="en-US" altLang="ja-JP" sz="1600" dirty="0" smtClean="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r>
              <a:rPr lang="en-US" altLang="ja-JP" sz="1600" dirty="0" smtClean="0"/>
              <a:t>From this table, SLDV searches a combination that meets Test Objective.</a:t>
            </a:r>
            <a:endParaRPr lang="ja-JP" altLang="en-US" sz="1600" dirty="0"/>
          </a:p>
          <a:p>
            <a:pPr marL="741363" lvl="1" indent="-342900">
              <a:lnSpc>
                <a:spcPct val="80000"/>
              </a:lnSpc>
              <a:buFont typeface="Wingdings" pitchFamily="2" charset="2"/>
              <a:buAutoNum type="arabicPeriod"/>
            </a:pPr>
            <a:endParaRPr lang="ja-JP" altLang="en-US" sz="1600" dirty="0"/>
          </a:p>
          <a:p>
            <a:pPr marL="741363" lvl="1" indent="-342900">
              <a:lnSpc>
                <a:spcPct val="80000"/>
              </a:lnSpc>
              <a:buFont typeface="Wingdings" pitchFamily="2" charset="2"/>
              <a:buAutoNum type="arabicPeriod"/>
            </a:pPr>
            <a:r>
              <a:rPr lang="en-US" altLang="ja-JP" sz="1600" dirty="0" smtClean="0"/>
              <a:t>If there is the combination, test cases are represented from the table.</a:t>
            </a:r>
            <a:endParaRPr lang="ja-JP" altLang="en-US" sz="1600" dirty="0"/>
          </a:p>
          <a:p>
            <a:pPr marL="741363" lvl="1" indent="-342900">
              <a:lnSpc>
                <a:spcPct val="80000"/>
              </a:lnSpc>
              <a:buFont typeface="Wingdings" pitchFamily="2" charset="2"/>
              <a:buAutoNum type="arabicPeriod"/>
            </a:pPr>
            <a:endParaRPr lang="ja-JP" altLang="en-US" sz="1600" dirty="0"/>
          </a:p>
        </p:txBody>
      </p:sp>
      <p:pic>
        <p:nvPicPr>
          <p:cNvPr id="737284" name="Picture 4"/>
          <p:cNvPicPr>
            <a:picLocks noChangeAspect="1" noChangeArrowheads="1"/>
          </p:cNvPicPr>
          <p:nvPr/>
        </p:nvPicPr>
        <p:blipFill>
          <a:blip r:embed="rId3" cstate="print"/>
          <a:srcRect/>
          <a:stretch>
            <a:fillRect/>
          </a:stretch>
        </p:blipFill>
        <p:spPr bwMode="auto">
          <a:xfrm>
            <a:off x="323850" y="2852738"/>
            <a:ext cx="3952875" cy="1303337"/>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720330"/>
            <a:ext cx="41624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25293" y="6309384"/>
            <a:ext cx="1745991" cy="338554"/>
          </a:xfrm>
          <a:prstGeom prst="rect">
            <a:avLst/>
          </a:prstGeom>
          <a:noFill/>
        </p:spPr>
        <p:txBody>
          <a:bodyPr wrap="square" rtlCol="0">
            <a:spAutoFit/>
          </a:bodyPr>
          <a:lstStyle/>
          <a:p>
            <a:r>
              <a:rPr kumimoji="1" lang="en-US" altLang="ja-JP" sz="1600" smtClean="0">
                <a:latin typeface="Arial" pitchFamily="34" charset="0"/>
                <a:cs typeface="Arial" pitchFamily="34" charset="0"/>
              </a:rPr>
              <a:t>m_sample01.mdl</a:t>
            </a:r>
            <a:endParaRPr kumimoji="1" lang="ja-JP" altLang="en-US" sz="1600" dirty="0">
              <a:latin typeface="Arial" pitchFamily="34" charset="0"/>
              <a:cs typeface="Arial" pitchFamily="34" charset="0"/>
            </a:endParaRPr>
          </a:p>
        </p:txBody>
      </p:sp>
    </p:spTree>
    <p:extLst>
      <p:ext uri="{BB962C8B-B14F-4D97-AF65-F5344CB8AC3E}">
        <p14:creationId xmlns:p14="http://schemas.microsoft.com/office/powerpoint/2010/main" val="42683972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1436" y="278580"/>
            <a:ext cx="8077200" cy="990600"/>
          </a:xfrm>
        </p:spPr>
        <p:txBody>
          <a:bodyPr/>
          <a:lstStyle/>
          <a:p>
            <a:r>
              <a:rPr kumimoji="1" lang="en-US" altLang="ja-JP" smtClean="0"/>
              <a:t>Simulink Design Verifier Report</a:t>
            </a:r>
            <a:endParaRPr kumimoji="1" lang="ja-JP" altLang="en-US" dirty="0"/>
          </a:p>
        </p:txBody>
      </p:sp>
      <p:sp>
        <p:nvSpPr>
          <p:cNvPr id="3" name="コンテンツ プレースホルダー 2"/>
          <p:cNvSpPr>
            <a:spLocks noGrp="1"/>
          </p:cNvSpPr>
          <p:nvPr>
            <p:ph idx="1"/>
          </p:nvPr>
        </p:nvSpPr>
        <p:spPr>
          <a:xfrm>
            <a:off x="277176" y="998676"/>
            <a:ext cx="4204812" cy="450060"/>
          </a:xfrm>
        </p:spPr>
        <p:txBody>
          <a:bodyPr/>
          <a:lstStyle/>
          <a:p>
            <a:pPr marL="0" indent="0">
              <a:buNone/>
            </a:pPr>
            <a:r>
              <a:rPr kumimoji="1" lang="en-US" altLang="ja-JP" dirty="0" smtClean="0"/>
              <a:t>Details of SLDV </a:t>
            </a:r>
            <a:r>
              <a:rPr kumimoji="1" lang="en-US" altLang="ja-JP" dirty="0" smtClean="0"/>
              <a:t>analysis</a:t>
            </a:r>
            <a:endParaRPr kumimoji="1" lang="ja-JP" alt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024" y="1088688"/>
            <a:ext cx="4265781" cy="557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20" y="1988808"/>
            <a:ext cx="2894327" cy="462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521460" y="1628760"/>
            <a:ext cx="3701654" cy="646331"/>
          </a:xfrm>
          <a:prstGeom prst="rect">
            <a:avLst/>
          </a:prstGeom>
          <a:noFill/>
        </p:spPr>
        <p:txBody>
          <a:bodyPr wrap="square" rtlCol="0">
            <a:spAutoFit/>
          </a:bodyPr>
          <a:lstStyle/>
          <a:p>
            <a:r>
              <a:rPr kumimoji="1" lang="en-US" altLang="ja-JP" dirty="0" smtClean="0">
                <a:latin typeface="Arial" pitchFamily="34" charset="0"/>
                <a:cs typeface="Arial" pitchFamily="34" charset="0"/>
              </a:rPr>
              <a:t>The explanation part of the contents of a report in a help</a:t>
            </a:r>
            <a:endParaRPr kumimoji="1" lang="ja-JP" altLang="en-US" dirty="0">
              <a:latin typeface="Arial" pitchFamily="34" charset="0"/>
              <a:cs typeface="Arial" pitchFamily="34" charset="0"/>
            </a:endParaRPr>
          </a:p>
        </p:txBody>
      </p:sp>
      <p:sp>
        <p:nvSpPr>
          <p:cNvPr id="5" name="テキスト ボックス 4"/>
          <p:cNvSpPr txBox="1"/>
          <p:nvPr/>
        </p:nvSpPr>
        <p:spPr>
          <a:xfrm>
            <a:off x="251424" y="6572457"/>
            <a:ext cx="4552400" cy="276999"/>
          </a:xfrm>
          <a:prstGeom prst="rect">
            <a:avLst/>
          </a:prstGeom>
          <a:noFill/>
        </p:spPr>
        <p:txBody>
          <a:bodyPr wrap="square" rtlCol="0">
            <a:spAutoFit/>
          </a:bodyPr>
          <a:lstStyle/>
          <a:p>
            <a:r>
              <a:rPr kumimoji="1" lang="en-US" altLang="ja-JP" sz="1200" smtClean="0">
                <a:latin typeface="Arial" pitchFamily="34" charset="0"/>
                <a:cs typeface="Arial" pitchFamily="34" charset="0"/>
              </a:rPr>
              <a:t>http://www.mathworks.co.jp/help/toolbox/sldv/ug/bq9n2e_-1.html</a:t>
            </a:r>
            <a:endParaRPr kumimoji="1" lang="ja-JP" altLang="en-US" sz="1200" dirty="0">
              <a:latin typeface="Arial" pitchFamily="34" charset="0"/>
              <a:cs typeface="Arial" pitchFamily="34" charset="0"/>
            </a:endParaRPr>
          </a:p>
        </p:txBody>
      </p:sp>
      <p:sp>
        <p:nvSpPr>
          <p:cNvPr id="8" name="正方形/長方形 7"/>
          <p:cNvSpPr/>
          <p:nvPr/>
        </p:nvSpPr>
        <p:spPr>
          <a:xfrm>
            <a:off x="1421580" y="4689168"/>
            <a:ext cx="2340312" cy="1890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42926647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SLDV term: Objective</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Objective:   What is the analysis target of SLDV</a:t>
            </a:r>
          </a:p>
          <a:p>
            <a:pPr lvl="1"/>
            <a:r>
              <a:rPr kumimoji="1" lang="en-US" altLang="ja-JP" dirty="0" smtClean="0"/>
              <a:t>Coverage objective :</a:t>
            </a:r>
          </a:p>
          <a:p>
            <a:pPr lvl="2"/>
            <a:r>
              <a:rPr kumimoji="1" lang="en-US" altLang="ja-JP" dirty="0" smtClean="0"/>
              <a:t>Coverage object   Example:   T conditions of a Switch block, F conditions, etc.</a:t>
            </a:r>
          </a:p>
          <a:p>
            <a:pPr lvl="1"/>
            <a:r>
              <a:rPr kumimoji="1" lang="en-US" altLang="ja-JP" dirty="0" smtClean="0"/>
              <a:t>Test objective</a:t>
            </a:r>
          </a:p>
          <a:p>
            <a:pPr lvl="2"/>
            <a:r>
              <a:rPr kumimoji="1" lang="en-US" altLang="ja-JP" dirty="0" smtClean="0"/>
              <a:t>A user is a candidate for a test (after-mentioned) which can be set up arbitrarily to a signal.</a:t>
            </a:r>
          </a:p>
          <a:p>
            <a:pPr lvl="1"/>
            <a:r>
              <a:rPr lang="en-US" altLang="ja-JP" dirty="0" smtClean="0"/>
              <a:t>Proof objective</a:t>
            </a:r>
          </a:p>
          <a:p>
            <a:pPr lvl="2"/>
            <a:r>
              <a:rPr kumimoji="1" lang="en-US" altLang="ja-JP" dirty="0" smtClean="0"/>
              <a:t>The candidate for proof in Property proving (after-mentioned)</a:t>
            </a:r>
            <a:endParaRPr kumimoji="1" lang="ja-JP" altLang="en-US" dirty="0"/>
          </a:p>
        </p:txBody>
      </p:sp>
    </p:spTree>
    <p:extLst>
      <p:ext uri="{BB962C8B-B14F-4D97-AF65-F5344CB8AC3E}">
        <p14:creationId xmlns:p14="http://schemas.microsoft.com/office/powerpoint/2010/main" val="13733470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The outline of Simulink-Design-Verifier Report</a:t>
            </a:r>
            <a:endParaRPr kumimoji="1" lang="ja-JP" altLang="en-US" dirty="0"/>
          </a:p>
        </p:txBody>
      </p:sp>
      <p:sp>
        <p:nvSpPr>
          <p:cNvPr id="3" name="コンテンツ プレースホルダー 2"/>
          <p:cNvSpPr>
            <a:spLocks noGrp="1"/>
          </p:cNvSpPr>
          <p:nvPr>
            <p:ph idx="1"/>
          </p:nvPr>
        </p:nvSpPr>
        <p:spPr>
          <a:xfrm>
            <a:off x="457200" y="1358724"/>
            <a:ext cx="8077200" cy="4889676"/>
          </a:xfrm>
        </p:spPr>
        <p:txBody>
          <a:bodyPr/>
          <a:lstStyle/>
          <a:p>
            <a:r>
              <a:rPr kumimoji="1" lang="en-US" altLang="ja-JP" dirty="0" smtClean="0"/>
              <a:t>Summary</a:t>
            </a:r>
            <a:endParaRPr lang="en-US" altLang="ja-JP" dirty="0" smtClean="0"/>
          </a:p>
          <a:p>
            <a:pPr lvl="2"/>
            <a:r>
              <a:rPr lang="en-US" altLang="ja-JP" dirty="0" smtClean="0"/>
              <a:t>Number of objectives, satisfied objectives, </a:t>
            </a:r>
            <a:r>
              <a:rPr lang="en-US" altLang="ja-JP" dirty="0" err="1" smtClean="0"/>
              <a:t>unsatisfiable</a:t>
            </a:r>
            <a:r>
              <a:rPr lang="en-US" altLang="ja-JP" dirty="0" smtClean="0"/>
              <a:t> objectives, </a:t>
            </a:r>
            <a:r>
              <a:rPr lang="en-US" altLang="ja-JP" dirty="0" err="1" smtClean="0"/>
              <a:t>etc</a:t>
            </a:r>
            <a:r>
              <a:rPr lang="en-US" altLang="ja-JP" dirty="0" smtClean="0"/>
              <a:t>/</a:t>
            </a:r>
            <a:endParaRPr lang="en-US" altLang="ja-JP" dirty="0" smtClean="0"/>
          </a:p>
          <a:p>
            <a:pPr lvl="2"/>
            <a:r>
              <a:rPr kumimoji="1" lang="en-US" altLang="ja-JP" dirty="0" smtClean="0"/>
              <a:t>Analysis time etc.</a:t>
            </a:r>
          </a:p>
          <a:p>
            <a:r>
              <a:rPr lang="en-US" altLang="ja-JP" dirty="0" smtClean="0"/>
              <a:t>Analysis Information</a:t>
            </a:r>
          </a:p>
          <a:p>
            <a:pPr lvl="2"/>
            <a:r>
              <a:rPr kumimoji="1" lang="fr-FR" altLang="ja-JP" dirty="0" smtClean="0"/>
              <a:t>Model Information:  </a:t>
            </a:r>
            <a:r>
              <a:rPr kumimoji="1" lang="fr-FR" altLang="ja-JP" dirty="0" smtClean="0"/>
              <a:t>version, authoer, etc</a:t>
            </a:r>
            <a:endParaRPr kumimoji="1" lang="en-US" altLang="ja-JP" dirty="0" smtClean="0"/>
          </a:p>
          <a:p>
            <a:pPr lvl="2"/>
            <a:r>
              <a:rPr lang="en-US" altLang="ja-JP" dirty="0" smtClean="0"/>
              <a:t>Analysis Options:   SLDV option </a:t>
            </a:r>
            <a:r>
              <a:rPr lang="en-US" altLang="ja-JP" dirty="0" smtClean="0"/>
              <a:t>configuration</a:t>
            </a:r>
            <a:endParaRPr lang="en-US" altLang="ja-JP" dirty="0" smtClean="0"/>
          </a:p>
          <a:p>
            <a:pPr lvl="2"/>
            <a:r>
              <a:rPr kumimoji="1" lang="en-US" altLang="ja-JP" dirty="0" smtClean="0"/>
              <a:t>Approximations:   Approximation applied to </a:t>
            </a:r>
            <a:r>
              <a:rPr kumimoji="1" lang="en-US" altLang="ja-JP" dirty="0" smtClean="0"/>
              <a:t>SLDV analysis</a:t>
            </a:r>
            <a:endParaRPr kumimoji="1" lang="en-US" altLang="ja-JP" dirty="0" smtClean="0"/>
          </a:p>
          <a:p>
            <a:r>
              <a:rPr lang="en-US" altLang="ja-JP" dirty="0" smtClean="0"/>
              <a:t>Test Objective Status</a:t>
            </a:r>
          </a:p>
          <a:p>
            <a:pPr lvl="1"/>
            <a:r>
              <a:rPr lang="en-US" altLang="ja-JP" sz="1800" dirty="0" smtClean="0"/>
              <a:t>Details result of each objective in a </a:t>
            </a:r>
            <a:r>
              <a:rPr lang="en-US" altLang="ja-JP" sz="1800" dirty="0" smtClean="0"/>
              <a:t>model</a:t>
            </a:r>
            <a:endParaRPr lang="en-US" altLang="ja-JP" sz="1800" dirty="0" smtClean="0"/>
          </a:p>
          <a:p>
            <a:r>
              <a:rPr kumimoji="1" lang="en-US" altLang="ja-JP" dirty="0" smtClean="0"/>
              <a:t>Model Items</a:t>
            </a:r>
          </a:p>
          <a:p>
            <a:pPr lvl="1"/>
            <a:r>
              <a:rPr lang="en-US" altLang="ja-JP" sz="1800" dirty="0" smtClean="0"/>
              <a:t>A table of </a:t>
            </a:r>
            <a:r>
              <a:rPr lang="en-US" altLang="ja-JP" sz="1800" dirty="0"/>
              <a:t>b</a:t>
            </a:r>
            <a:r>
              <a:rPr kumimoji="1" lang="en-US" altLang="ja-JP" sz="1800" dirty="0" smtClean="0"/>
              <a:t>lock or objects, coverage objectives, corresponding test case number. </a:t>
            </a:r>
            <a:endParaRPr kumimoji="1" lang="en-US" altLang="ja-JP" sz="1800" dirty="0" smtClean="0"/>
          </a:p>
          <a:p>
            <a:r>
              <a:rPr lang="en-US" altLang="ja-JP" dirty="0" smtClean="0"/>
              <a:t>Test Cases</a:t>
            </a:r>
          </a:p>
          <a:p>
            <a:pPr lvl="1"/>
            <a:r>
              <a:rPr kumimoji="1" lang="en-US" altLang="ja-JP" sz="1800" dirty="0" smtClean="0"/>
              <a:t>The generated time series data and the objective which reached by the test</a:t>
            </a:r>
            <a:endParaRPr kumimoji="1" lang="ja-JP" altLang="en-US" sz="1800" dirty="0"/>
          </a:p>
        </p:txBody>
      </p:sp>
    </p:spTree>
    <p:extLst>
      <p:ext uri="{BB962C8B-B14F-4D97-AF65-F5344CB8AC3E}">
        <p14:creationId xmlns:p14="http://schemas.microsoft.com/office/powerpoint/2010/main" val="18234847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An understanding of Test Objective Status</a:t>
            </a:r>
            <a:endParaRPr kumimoji="1" lang="ja-JP" altLang="en-US"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8" y="1178701"/>
            <a:ext cx="5220696" cy="24672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432" y="2708904"/>
            <a:ext cx="63817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448" y="3969072"/>
            <a:ext cx="5220696" cy="201055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2420" y="4599156"/>
            <a:ext cx="7048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四角形吹き出し 3"/>
          <p:cNvSpPr/>
          <p:nvPr/>
        </p:nvSpPr>
        <p:spPr>
          <a:xfrm>
            <a:off x="4481988" y="1988808"/>
            <a:ext cx="1710228" cy="450060"/>
          </a:xfrm>
          <a:prstGeom prst="wedgeRectCallout">
            <a:avLst>
              <a:gd name="adj1" fmla="val -39881"/>
              <a:gd name="adj2" fmla="val 152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050" b="1" smtClean="0">
                <a:solidFill>
                  <a:schemeClr val="tx1"/>
                </a:solidFill>
                <a:latin typeface="Arial" pitchFamily="34" charset="0"/>
                <a:cs typeface="Arial" pitchFamily="34" charset="0"/>
              </a:rPr>
              <a:t>The 2nd input of Switch is False (the 3rd input is outputted).</a:t>
            </a:r>
            <a:endParaRPr kumimoji="1" lang="ja-JP" altLang="en-US" sz="1050" b="1" dirty="0" smtClean="0">
              <a:solidFill>
                <a:schemeClr val="tx1"/>
              </a:solidFill>
              <a:latin typeface="Arial" pitchFamily="34" charset="0"/>
              <a:cs typeface="Arial" pitchFamily="34" charset="0"/>
            </a:endParaRPr>
          </a:p>
        </p:txBody>
      </p:sp>
      <p:sp>
        <p:nvSpPr>
          <p:cNvPr id="11" name="四角形吹き出し 10"/>
          <p:cNvSpPr/>
          <p:nvPr/>
        </p:nvSpPr>
        <p:spPr>
          <a:xfrm>
            <a:off x="5742156" y="2528880"/>
            <a:ext cx="1800240" cy="270036"/>
          </a:xfrm>
          <a:prstGeom prst="wedgeRectCallout">
            <a:avLst>
              <a:gd name="adj1" fmla="val -78409"/>
              <a:gd name="adj2" fmla="val 170083"/>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050" b="1" smtClean="0">
                <a:solidFill>
                  <a:schemeClr val="tx1"/>
                </a:solidFill>
                <a:latin typeface="Arial" pitchFamily="34" charset="0"/>
                <a:cs typeface="Arial" pitchFamily="34" charset="0"/>
              </a:rPr>
              <a:t>It corresponds to the 1st test case.</a:t>
            </a:r>
            <a:endParaRPr kumimoji="1" lang="ja-JP" altLang="en-US" sz="1050" b="1" dirty="0" smtClean="0">
              <a:solidFill>
                <a:schemeClr val="tx1"/>
              </a:solidFill>
              <a:latin typeface="Arial" pitchFamily="34" charset="0"/>
              <a:cs typeface="Arial" pitchFamily="34" charset="0"/>
            </a:endParaRPr>
          </a:p>
        </p:txBody>
      </p:sp>
      <p:sp>
        <p:nvSpPr>
          <p:cNvPr id="12" name="四角形吹き出し 11"/>
          <p:cNvSpPr/>
          <p:nvPr/>
        </p:nvSpPr>
        <p:spPr>
          <a:xfrm>
            <a:off x="2771760" y="3609024"/>
            <a:ext cx="1980264" cy="450060"/>
          </a:xfrm>
          <a:prstGeom prst="wedgeRectCallout">
            <a:avLst>
              <a:gd name="adj1" fmla="val -39881"/>
              <a:gd name="adj2" fmla="val 152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050" b="1" smtClean="0">
                <a:solidFill>
                  <a:schemeClr val="tx1"/>
                </a:solidFill>
                <a:latin typeface="Arial" pitchFamily="34" charset="0"/>
                <a:cs typeface="Arial" pitchFamily="34" charset="0"/>
              </a:rPr>
              <a:t>The Condition conditions of OR block: 1st input T/F, 2nd input T/F</a:t>
            </a:r>
            <a:endParaRPr kumimoji="1" lang="ja-JP" altLang="en-US" sz="1050" b="1" dirty="0" smtClean="0">
              <a:solidFill>
                <a:schemeClr val="tx1"/>
              </a:solidFill>
              <a:latin typeface="Arial" pitchFamily="34" charset="0"/>
              <a:cs typeface="Arial" pitchFamily="34" charset="0"/>
            </a:endParaRPr>
          </a:p>
        </p:txBody>
      </p:sp>
      <p:sp>
        <p:nvSpPr>
          <p:cNvPr id="13" name="四角形吹き出し 12"/>
          <p:cNvSpPr/>
          <p:nvPr/>
        </p:nvSpPr>
        <p:spPr>
          <a:xfrm>
            <a:off x="3671880" y="6219372"/>
            <a:ext cx="1980264" cy="450060"/>
          </a:xfrm>
          <a:prstGeom prst="wedgeRectCallout">
            <a:avLst>
              <a:gd name="adj1" fmla="val -32185"/>
              <a:gd name="adj2" fmla="val -80356"/>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050" b="1" smtClean="0">
                <a:solidFill>
                  <a:schemeClr val="tx1"/>
                </a:solidFill>
                <a:latin typeface="Arial" pitchFamily="34" charset="0"/>
                <a:cs typeface="Arial" pitchFamily="34" charset="0"/>
              </a:rPr>
              <a:t>MCDC conditions of OR block : </a:t>
            </a:r>
            <a:br>
              <a:rPr kumimoji="1" lang="en-US" altLang="ja-JP" sz="1050" b="1" smtClean="0">
                <a:solidFill>
                  <a:schemeClr val="tx1"/>
                </a:solidFill>
                <a:latin typeface="Arial" pitchFamily="34" charset="0"/>
                <a:cs typeface="Arial" pitchFamily="34" charset="0"/>
              </a:rPr>
            </a:br>
            <a:r>
              <a:rPr kumimoji="1" lang="en-US" altLang="ja-JP" sz="1050" b="1" smtClean="0">
                <a:solidFill>
                  <a:schemeClr val="tx1"/>
                </a:solidFill>
                <a:latin typeface="Arial" pitchFamily="34" charset="0"/>
                <a:cs typeface="Arial" pitchFamily="34" charset="0"/>
              </a:rPr>
              <a:t>TF,FT,FF</a:t>
            </a:r>
            <a:endParaRPr kumimoji="1" lang="ja-JP" altLang="en-US" sz="1050" b="1" dirty="0" smtClean="0">
              <a:solidFill>
                <a:schemeClr val="tx1"/>
              </a:solidFill>
              <a:latin typeface="Arial" pitchFamily="34" charset="0"/>
              <a:cs typeface="Arial" pitchFamily="34" charset="0"/>
            </a:endParaRPr>
          </a:p>
        </p:txBody>
      </p:sp>
      <p:graphicFrame>
        <p:nvGraphicFramePr>
          <p:cNvPr id="5" name="表 4"/>
          <p:cNvGraphicFramePr>
            <a:graphicFrameLocks noGrp="1"/>
          </p:cNvGraphicFramePr>
          <p:nvPr>
            <p:extLst>
              <p:ext uri="{D42A27DB-BD31-4B8C-83A1-F6EECF244321}">
                <p14:modId xmlns:p14="http://schemas.microsoft.com/office/powerpoint/2010/main" val="2351772340"/>
              </p:ext>
            </p:extLst>
          </p:nvPr>
        </p:nvGraphicFramePr>
        <p:xfrm>
          <a:off x="6012192" y="4599156"/>
          <a:ext cx="1170156" cy="1489994"/>
        </p:xfrm>
        <a:graphic>
          <a:graphicData uri="http://schemas.openxmlformats.org/drawingml/2006/table">
            <a:tbl>
              <a:tblPr firstRow="1" bandRow="1">
                <a:tableStyleId>{5C22544A-7EE6-4342-B048-85BDC9FD1C3A}</a:tableStyleId>
              </a:tblPr>
              <a:tblGrid>
                <a:gridCol w="390052"/>
                <a:gridCol w="390052"/>
                <a:gridCol w="390052"/>
              </a:tblGrid>
              <a:tr h="392714">
                <a:tc>
                  <a:txBody>
                    <a:bodyPr/>
                    <a:lstStyle/>
                    <a:p>
                      <a:r>
                        <a:rPr kumimoji="1" lang="en-US" altLang="ja-JP" sz="1200" smtClean="0"/>
                        <a:t>1p</a:t>
                      </a:r>
                      <a:endParaRPr kumimoji="1" lang="ja-JP" altLang="en-US" sz="1200" dirty="0"/>
                    </a:p>
                  </a:txBody>
                  <a:tcPr/>
                </a:tc>
                <a:tc>
                  <a:txBody>
                    <a:bodyPr/>
                    <a:lstStyle/>
                    <a:p>
                      <a:r>
                        <a:rPr kumimoji="1" lang="en-US" altLang="ja-JP" sz="1200" smtClean="0"/>
                        <a:t>2p</a:t>
                      </a:r>
                      <a:endParaRPr kumimoji="1" lang="ja-JP" altLang="en-US" sz="1200" dirty="0"/>
                    </a:p>
                  </a:txBody>
                  <a:tcPr/>
                </a:tc>
                <a:tc>
                  <a:txBody>
                    <a:bodyPr/>
                    <a:lstStyle/>
                    <a:p>
                      <a:r>
                        <a:rPr kumimoji="1" lang="en-US" altLang="ja-JP" sz="1200" smtClean="0"/>
                        <a:t>O</a:t>
                      </a:r>
                      <a:endParaRPr kumimoji="1" lang="ja-JP" altLang="en-US" sz="1200" dirty="0"/>
                    </a:p>
                  </a:txBody>
                  <a:tcPr/>
                </a:tc>
              </a:tr>
              <a:tr h="239367">
                <a:tc>
                  <a:txBody>
                    <a:bodyPr/>
                    <a:lstStyle/>
                    <a:p>
                      <a:r>
                        <a:rPr kumimoji="1" lang="en-US" altLang="ja-JP" sz="1200" smtClean="0"/>
                        <a:t>T</a:t>
                      </a:r>
                      <a:endParaRPr kumimoji="1" lang="ja-JP" altLang="en-US" sz="1200" dirty="0"/>
                    </a:p>
                  </a:txBody>
                  <a:tcPr/>
                </a:tc>
                <a:tc>
                  <a:txBody>
                    <a:bodyPr/>
                    <a:lstStyle/>
                    <a:p>
                      <a:r>
                        <a:rPr kumimoji="1" lang="en-US" altLang="ja-JP" sz="1200" smtClean="0"/>
                        <a:t>T</a:t>
                      </a:r>
                      <a:endParaRPr kumimoji="1" lang="ja-JP" altLang="en-US" sz="1200" dirty="0"/>
                    </a:p>
                  </a:txBody>
                  <a:tcPr/>
                </a:tc>
                <a:tc>
                  <a:txBody>
                    <a:bodyPr/>
                    <a:lstStyle/>
                    <a:p>
                      <a:r>
                        <a:rPr kumimoji="1" lang="en-US" altLang="ja-JP" sz="1200" smtClean="0"/>
                        <a:t>T</a:t>
                      </a:r>
                      <a:endParaRPr kumimoji="1" lang="ja-JP" altLang="en-US" sz="1200" dirty="0"/>
                    </a:p>
                  </a:txBody>
                  <a:tcPr/>
                </a:tc>
              </a:tr>
              <a:tr h="239367">
                <a:tc>
                  <a:txBody>
                    <a:bodyPr/>
                    <a:lstStyle/>
                    <a:p>
                      <a:r>
                        <a:rPr kumimoji="1" lang="en-US" altLang="ja-JP" sz="1200" smtClean="0">
                          <a:solidFill>
                            <a:srgbClr val="FF0000"/>
                          </a:solidFill>
                        </a:rPr>
                        <a:t>T</a:t>
                      </a:r>
                      <a:endParaRPr kumimoji="1" lang="ja-JP" altLang="en-US" sz="1200" dirty="0">
                        <a:solidFill>
                          <a:srgbClr val="FF0000"/>
                        </a:solidFill>
                      </a:endParaRPr>
                    </a:p>
                  </a:txBody>
                  <a:tcPr/>
                </a:tc>
                <a:tc>
                  <a:txBody>
                    <a:bodyPr/>
                    <a:lstStyle/>
                    <a:p>
                      <a:r>
                        <a:rPr kumimoji="1" lang="en-US" altLang="ja-JP" sz="1200" smtClean="0">
                          <a:solidFill>
                            <a:srgbClr val="FF0000"/>
                          </a:solidFill>
                        </a:rPr>
                        <a:t>F</a:t>
                      </a:r>
                      <a:endParaRPr kumimoji="1" lang="ja-JP" altLang="en-US" sz="1200" dirty="0">
                        <a:solidFill>
                          <a:srgbClr val="FF0000"/>
                        </a:solidFill>
                      </a:endParaRPr>
                    </a:p>
                  </a:txBody>
                  <a:tcPr/>
                </a:tc>
                <a:tc>
                  <a:txBody>
                    <a:bodyPr/>
                    <a:lstStyle/>
                    <a:p>
                      <a:r>
                        <a:rPr kumimoji="1" lang="en-US" altLang="ja-JP" sz="1200" smtClean="0">
                          <a:solidFill>
                            <a:srgbClr val="FF0000"/>
                          </a:solidFill>
                        </a:rPr>
                        <a:t>T</a:t>
                      </a:r>
                      <a:endParaRPr kumimoji="1" lang="ja-JP" altLang="en-US" sz="1200" dirty="0">
                        <a:solidFill>
                          <a:srgbClr val="FF0000"/>
                        </a:solidFill>
                      </a:endParaRPr>
                    </a:p>
                  </a:txBody>
                  <a:tcPr/>
                </a:tc>
              </a:tr>
              <a:tr h="239367">
                <a:tc>
                  <a:txBody>
                    <a:bodyPr/>
                    <a:lstStyle/>
                    <a:p>
                      <a:r>
                        <a:rPr kumimoji="1" lang="en-US" altLang="ja-JP" sz="1200" smtClean="0">
                          <a:solidFill>
                            <a:srgbClr val="FF0000"/>
                          </a:solidFill>
                        </a:rPr>
                        <a:t>F</a:t>
                      </a:r>
                      <a:endParaRPr kumimoji="1" lang="ja-JP" altLang="en-US" sz="1200" dirty="0">
                        <a:solidFill>
                          <a:srgbClr val="FF0000"/>
                        </a:solidFill>
                      </a:endParaRPr>
                    </a:p>
                  </a:txBody>
                  <a:tcPr/>
                </a:tc>
                <a:tc>
                  <a:txBody>
                    <a:bodyPr/>
                    <a:lstStyle/>
                    <a:p>
                      <a:r>
                        <a:rPr kumimoji="1" lang="en-US" altLang="ja-JP" sz="1200" smtClean="0">
                          <a:solidFill>
                            <a:srgbClr val="FF0000"/>
                          </a:solidFill>
                        </a:rPr>
                        <a:t>T</a:t>
                      </a:r>
                      <a:endParaRPr kumimoji="1" lang="ja-JP" altLang="en-US" sz="1200" dirty="0">
                        <a:solidFill>
                          <a:srgbClr val="FF0000"/>
                        </a:solidFill>
                      </a:endParaRPr>
                    </a:p>
                  </a:txBody>
                  <a:tcPr/>
                </a:tc>
                <a:tc>
                  <a:txBody>
                    <a:bodyPr/>
                    <a:lstStyle/>
                    <a:p>
                      <a:r>
                        <a:rPr kumimoji="1" lang="en-US" altLang="ja-JP" sz="1200" smtClean="0">
                          <a:solidFill>
                            <a:srgbClr val="FF0000"/>
                          </a:solidFill>
                        </a:rPr>
                        <a:t>T</a:t>
                      </a:r>
                      <a:endParaRPr kumimoji="1" lang="ja-JP" altLang="en-US" sz="1200" dirty="0">
                        <a:solidFill>
                          <a:srgbClr val="FF0000"/>
                        </a:solidFill>
                      </a:endParaRPr>
                    </a:p>
                  </a:txBody>
                  <a:tcPr/>
                </a:tc>
              </a:tr>
              <a:tr h="239367">
                <a:tc>
                  <a:txBody>
                    <a:bodyPr/>
                    <a:lstStyle/>
                    <a:p>
                      <a:r>
                        <a:rPr kumimoji="1" lang="en-US" altLang="ja-JP" sz="1200" smtClean="0">
                          <a:solidFill>
                            <a:srgbClr val="FF0000"/>
                          </a:solidFill>
                        </a:rPr>
                        <a:t>F</a:t>
                      </a:r>
                      <a:endParaRPr kumimoji="1" lang="ja-JP" altLang="en-US" sz="1200" dirty="0">
                        <a:solidFill>
                          <a:srgbClr val="FF0000"/>
                        </a:solidFill>
                      </a:endParaRPr>
                    </a:p>
                  </a:txBody>
                  <a:tcPr/>
                </a:tc>
                <a:tc>
                  <a:txBody>
                    <a:bodyPr/>
                    <a:lstStyle/>
                    <a:p>
                      <a:r>
                        <a:rPr kumimoji="1" lang="en-US" altLang="ja-JP" sz="1200" smtClean="0">
                          <a:solidFill>
                            <a:srgbClr val="FF0000"/>
                          </a:solidFill>
                        </a:rPr>
                        <a:t>F</a:t>
                      </a:r>
                      <a:endParaRPr kumimoji="1" lang="ja-JP" altLang="en-US" sz="1200" dirty="0">
                        <a:solidFill>
                          <a:srgbClr val="FF0000"/>
                        </a:solidFill>
                      </a:endParaRPr>
                    </a:p>
                  </a:txBody>
                  <a:tcPr/>
                </a:tc>
                <a:tc>
                  <a:txBody>
                    <a:bodyPr/>
                    <a:lstStyle/>
                    <a:p>
                      <a:r>
                        <a:rPr kumimoji="1" lang="en-US" altLang="ja-JP" sz="1200" smtClean="0">
                          <a:solidFill>
                            <a:srgbClr val="FF0000"/>
                          </a:solidFill>
                        </a:rPr>
                        <a:t>F</a:t>
                      </a:r>
                      <a:endParaRPr kumimoji="1" lang="ja-JP" altLang="en-US" sz="1200" dirty="0">
                        <a:solidFill>
                          <a:srgbClr val="FF0000"/>
                        </a:solidFill>
                      </a:endParaRPr>
                    </a:p>
                  </a:txBody>
                  <a:tcPr/>
                </a:tc>
              </a:tr>
            </a:tbl>
          </a:graphicData>
        </a:graphic>
      </p:graphicFrame>
      <p:cxnSp>
        <p:nvCxnSpPr>
          <p:cNvPr id="7" name="直線矢印コネクタ 6"/>
          <p:cNvCxnSpPr/>
          <p:nvPr/>
        </p:nvCxnSpPr>
        <p:spPr>
          <a:xfrm>
            <a:off x="5382108" y="5504031"/>
            <a:ext cx="630084" cy="4453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5382108" y="5859324"/>
            <a:ext cx="630084" cy="900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5337102" y="5191807"/>
            <a:ext cx="675090" cy="48749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5337102" y="4869192"/>
            <a:ext cx="675090" cy="540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2412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ja-JP" dirty="0" smtClean="0"/>
              <a:t>(</a:t>
            </a:r>
            <a:r>
              <a:rPr lang="en-US" altLang="ja-JP" dirty="0" smtClean="0"/>
              <a:t>Recall</a:t>
            </a:r>
            <a:r>
              <a:rPr lang="en-US" altLang="ja-JP" dirty="0" smtClean="0"/>
              <a:t>) Understanding MC/DC </a:t>
            </a:r>
            <a:r>
              <a:rPr lang="en-US" altLang="ja-JP" dirty="0" smtClean="0"/>
              <a:t>coverage</a:t>
            </a:r>
            <a:endParaRPr lang="ja-JP" altLang="en-US" dirty="0"/>
          </a:p>
        </p:txBody>
      </p:sp>
      <p:sp>
        <p:nvSpPr>
          <p:cNvPr id="5123" name="Rectangle 3"/>
          <p:cNvSpPr>
            <a:spLocks noGrp="1" noChangeArrowheads="1"/>
          </p:cNvSpPr>
          <p:nvPr>
            <p:ph idx="1"/>
          </p:nvPr>
        </p:nvSpPr>
        <p:spPr>
          <a:xfrm>
            <a:off x="609600" y="1700213"/>
            <a:ext cx="7824788" cy="4419600"/>
          </a:xfrm>
        </p:spPr>
        <p:txBody>
          <a:bodyPr/>
          <a:lstStyle/>
          <a:p>
            <a:pPr fontAlgn="ctr">
              <a:spcBef>
                <a:spcPct val="0"/>
              </a:spcBef>
              <a:buFont typeface="Wingdings" pitchFamily="2" charset="2"/>
              <a:buNone/>
            </a:pPr>
            <a:r>
              <a:rPr lang="en-US" altLang="ja-JP" sz="1800" dirty="0" smtClean="0"/>
              <a:t>Where other inputs are fixed paying attention to one input of the target block, when you shake at True/False the input to which its attention is paid, True/False and the input whose output changes should put together.</a:t>
            </a:r>
            <a:endParaRPr lang="ja-JP" altLang="en-US" sz="1800" dirty="0"/>
          </a:p>
          <a:p>
            <a:pPr fontAlgn="ctr">
              <a:spcBef>
                <a:spcPct val="0"/>
              </a:spcBef>
            </a:pPr>
            <a:endParaRPr lang="en-US" altLang="ja-JP" sz="1800" dirty="0"/>
          </a:p>
        </p:txBody>
      </p:sp>
      <p:graphicFrame>
        <p:nvGraphicFramePr>
          <p:cNvPr id="5208" name="Group 88"/>
          <p:cNvGraphicFramePr>
            <a:graphicFrameLocks noGrp="1"/>
          </p:cNvGraphicFramePr>
          <p:nvPr/>
        </p:nvGraphicFramePr>
        <p:xfrm>
          <a:off x="3203575" y="3429000"/>
          <a:ext cx="2841625" cy="3020378"/>
        </p:xfrm>
        <a:graphic>
          <a:graphicData uri="http://schemas.openxmlformats.org/drawingml/2006/table">
            <a:tbl>
              <a:tblPr/>
              <a:tblGrid>
                <a:gridCol w="568325"/>
                <a:gridCol w="568325"/>
                <a:gridCol w="568325"/>
                <a:gridCol w="568325"/>
                <a:gridCol w="568325"/>
              </a:tblGrid>
              <a:tr h="3127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endParaRPr kumimoji="0" lang="ja-JP" altLang="ja-JP" sz="1600" b="0" i="0" u="none" strike="noStrike" cap="none" normalizeH="0" baseline="0" smtClean="0">
                        <a:ln>
                          <a:noFill/>
                        </a:ln>
                        <a:solidFill>
                          <a:schemeClr val="tx1"/>
                        </a:solidFill>
                        <a:effectLst/>
                        <a:latin typeface="ＭＳ Ｐゴシック" pitchFamily="50" charset="-128"/>
                        <a:ea typeface="ＭＳ Ｐゴシック" pitchFamily="50"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FF"/>
                    </a:solidFill>
                  </a:tcPr>
                </a:tc>
              </a:tr>
              <a:tr h="306388">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v8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c>
                  <a:txBody>
                    <a:bodyPr/>
                    <a:lstStyle/>
                    <a:p>
                      <a:pPr marL="0" marR="0" lvl="0" indent="0" algn="ctr" defTabSz="914400" rtl="0" eaLnBrk="0" fontAlgn="base" latinLnBrk="0" hangingPunct="0">
                        <a:lnSpc>
                          <a:spcPct val="100000"/>
                        </a:lnSpc>
                        <a:spcBef>
                          <a:spcPct val="20000"/>
                        </a:spcBef>
                        <a:spcAft>
                          <a:spcPct val="0"/>
                        </a:spcAft>
                        <a:buClr>
                          <a:srgbClr val="215383"/>
                        </a:buClr>
                        <a:buSzPct val="95000"/>
                        <a:buFont typeface="Wingdings" pitchFamily="2" charset="2"/>
                        <a:buNone/>
                        <a:tabLst/>
                      </a:pPr>
                      <a:r>
                        <a:rPr kumimoji="0" lang="en-US" altLang="ja-JP" sz="1600" b="0" i="0" u="none" strike="noStrike" cap="none" normalizeH="0" baseline="0" smtClean="0">
                          <a:ln>
                            <a:noFill/>
                          </a:ln>
                          <a:solidFill>
                            <a:schemeClr val="tx1"/>
                          </a:solidFill>
                          <a:effectLst/>
                          <a:latin typeface="ＭＳ Ｐゴシック" pitchFamily="50" charset="-128"/>
                          <a:ea typeface="ＭＳ Ｐゴシック" pitchFamily="50"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FF"/>
                    </a:solidFill>
                  </a:tcPr>
                </a:tc>
              </a:tr>
            </a:tbl>
          </a:graphicData>
        </a:graphic>
      </p:graphicFrame>
      <p:graphicFrame>
        <p:nvGraphicFramePr>
          <p:cNvPr id="5176" name="Object 56"/>
          <p:cNvGraphicFramePr>
            <a:graphicFrameLocks noChangeAspect="1"/>
          </p:cNvGraphicFramePr>
          <p:nvPr/>
        </p:nvGraphicFramePr>
        <p:xfrm>
          <a:off x="539750" y="3357563"/>
          <a:ext cx="2401888" cy="1731962"/>
        </p:xfrm>
        <a:graphic>
          <a:graphicData uri="http://schemas.openxmlformats.org/presentationml/2006/ole">
            <mc:AlternateContent xmlns:mc="http://schemas.openxmlformats.org/markup-compatibility/2006">
              <mc:Choice xmlns:v="urn:schemas-microsoft-com:vml" Requires="v">
                <p:oleObj spid="_x0000_s18478" name="ビットマップ イメージ" r:id="rId4" imgW="3209524" imgH="2314286" progId="PBrush">
                  <p:embed/>
                </p:oleObj>
              </mc:Choice>
              <mc:Fallback>
                <p:oleObj name="ビットマップ イメージ" r:id="rId4" imgW="3209524" imgH="231428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357563"/>
                        <a:ext cx="2401888" cy="173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9" name="Line 59"/>
          <p:cNvSpPr>
            <a:spLocks noChangeShapeType="1"/>
          </p:cNvSpPr>
          <p:nvPr/>
        </p:nvSpPr>
        <p:spPr bwMode="auto">
          <a:xfrm flipH="1">
            <a:off x="6084888" y="3429000"/>
            <a:ext cx="503237" cy="2859088"/>
          </a:xfrm>
          <a:prstGeom prst="line">
            <a:avLst/>
          </a:prstGeom>
          <a:noFill/>
          <a:ln w="19050">
            <a:solidFill>
              <a:srgbClr val="333333"/>
            </a:solidFill>
            <a:round/>
            <a:headEnd/>
            <a:tailEnd type="triangle" w="med" len="med"/>
          </a:ln>
          <a:effectLst/>
        </p:spPr>
        <p:txBody>
          <a:bodyPr wrap="none" anchor="ctr"/>
          <a:lstStyle/>
          <a:p>
            <a:endParaRPr lang="ja-JP" altLang="en-US"/>
          </a:p>
        </p:txBody>
      </p:sp>
      <p:sp>
        <p:nvSpPr>
          <p:cNvPr id="5180" name="Line 60"/>
          <p:cNvSpPr>
            <a:spLocks noChangeShapeType="1"/>
          </p:cNvSpPr>
          <p:nvPr/>
        </p:nvSpPr>
        <p:spPr bwMode="auto">
          <a:xfrm flipH="1">
            <a:off x="6084888" y="3429000"/>
            <a:ext cx="503237" cy="1466850"/>
          </a:xfrm>
          <a:prstGeom prst="line">
            <a:avLst/>
          </a:prstGeom>
          <a:noFill/>
          <a:ln w="19050">
            <a:solidFill>
              <a:srgbClr val="333333"/>
            </a:solidFill>
            <a:round/>
            <a:headEnd/>
            <a:tailEnd type="triangle" w="med" len="med"/>
          </a:ln>
          <a:effectLst/>
        </p:spPr>
        <p:txBody>
          <a:bodyPr wrap="none" anchor="ctr"/>
          <a:lstStyle/>
          <a:p>
            <a:endParaRPr lang="ja-JP" altLang="en-US"/>
          </a:p>
        </p:txBody>
      </p:sp>
      <p:sp>
        <p:nvSpPr>
          <p:cNvPr id="5181" name="Line 61"/>
          <p:cNvSpPr>
            <a:spLocks noChangeShapeType="1"/>
          </p:cNvSpPr>
          <p:nvPr/>
        </p:nvSpPr>
        <p:spPr bwMode="auto">
          <a:xfrm flipH="1" flipV="1">
            <a:off x="6084888" y="6308725"/>
            <a:ext cx="503237" cy="0"/>
          </a:xfrm>
          <a:prstGeom prst="line">
            <a:avLst/>
          </a:prstGeom>
          <a:noFill/>
          <a:ln w="19050">
            <a:solidFill>
              <a:srgbClr val="CC0000"/>
            </a:solidFill>
            <a:round/>
            <a:headEnd/>
            <a:tailEnd type="triangle" w="med" len="med"/>
          </a:ln>
          <a:effectLst/>
        </p:spPr>
        <p:txBody>
          <a:bodyPr wrap="none" anchor="ctr"/>
          <a:lstStyle/>
          <a:p>
            <a:endParaRPr lang="ja-JP" altLang="en-US"/>
          </a:p>
        </p:txBody>
      </p:sp>
      <p:sp>
        <p:nvSpPr>
          <p:cNvPr id="5182" name="Line 62"/>
          <p:cNvSpPr>
            <a:spLocks noChangeShapeType="1"/>
          </p:cNvSpPr>
          <p:nvPr/>
        </p:nvSpPr>
        <p:spPr bwMode="auto">
          <a:xfrm flipH="1" flipV="1">
            <a:off x="6011863" y="5949950"/>
            <a:ext cx="576262" cy="358775"/>
          </a:xfrm>
          <a:prstGeom prst="line">
            <a:avLst/>
          </a:prstGeom>
          <a:noFill/>
          <a:ln w="19050">
            <a:solidFill>
              <a:srgbClr val="CC0000"/>
            </a:solidFill>
            <a:round/>
            <a:headEnd/>
            <a:tailEnd type="triangle" w="med" len="med"/>
          </a:ln>
          <a:effectLst/>
        </p:spPr>
        <p:txBody>
          <a:bodyPr wrap="none" anchor="ctr"/>
          <a:lstStyle/>
          <a:p>
            <a:endParaRPr lang="ja-JP" altLang="en-US"/>
          </a:p>
        </p:txBody>
      </p:sp>
      <p:sp>
        <p:nvSpPr>
          <p:cNvPr id="5183" name="Text Box 63"/>
          <p:cNvSpPr txBox="1">
            <a:spLocks noChangeArrowheads="1"/>
          </p:cNvSpPr>
          <p:nvPr/>
        </p:nvSpPr>
        <p:spPr bwMode="auto">
          <a:xfrm>
            <a:off x="6623050" y="2924175"/>
            <a:ext cx="2087563" cy="1152525"/>
          </a:xfrm>
          <a:prstGeom prst="rect">
            <a:avLst/>
          </a:prstGeom>
          <a:solidFill>
            <a:schemeClr val="accent1"/>
          </a:solidFill>
          <a:ln w="9525" algn="ctr">
            <a:noFill/>
            <a:miter lim="800000"/>
            <a:headEnd/>
            <a:tailEnd/>
          </a:ln>
          <a:effectLst/>
        </p:spPr>
        <p:txBody>
          <a:bodyPr wrap="square"/>
          <a:lstStyle/>
          <a:p>
            <a:pPr algn="l"/>
            <a:r>
              <a:rPr lang="en-US" altLang="ja-JP" sz="1100" smtClean="0"/>
              <a:t>Its attention is paid to A. : </a:t>
            </a:r>
            <a:br>
              <a:rPr lang="en-US" altLang="ja-JP" sz="1100" smtClean="0"/>
            </a:br>
            <a:r>
              <a:rPr lang="en-US" altLang="ja-JP" sz="1100" smtClean="0"/>
              <a:t>B and C are fixed to 1. </a:t>
            </a:r>
            <a:br>
              <a:rPr lang="en-US" altLang="ja-JP" sz="1100" smtClean="0"/>
            </a:br>
            <a:r>
              <a:rPr lang="en-US" altLang="ja-JP" sz="1100" smtClean="0"/>
              <a:t>If A is changed with 1/0 </a:t>
            </a:r>
            <a:br>
              <a:rPr lang="en-US" altLang="ja-JP" sz="1100" smtClean="0"/>
            </a:br>
            <a:r>
              <a:rPr lang="en-US" altLang="ja-JP" sz="1100" smtClean="0"/>
              <a:t>The output D changes with 1/0. </a:t>
            </a:r>
            <a:br>
              <a:rPr lang="en-US" altLang="ja-JP" sz="1100" smtClean="0"/>
            </a:br>
            <a:r>
              <a:rPr lang="en-US" altLang="ja-JP" sz="1100" smtClean="0"/>
              <a:t>=&gt; v4, v8</a:t>
            </a:r>
            <a:endParaRPr lang="en-US" altLang="ja-JP" sz="1100"/>
          </a:p>
        </p:txBody>
      </p:sp>
      <p:sp>
        <p:nvSpPr>
          <p:cNvPr id="5186" name="AutoShape 66"/>
          <p:cNvSpPr>
            <a:spLocks noChangeArrowheads="1"/>
          </p:cNvSpPr>
          <p:nvPr/>
        </p:nvSpPr>
        <p:spPr bwMode="auto">
          <a:xfrm>
            <a:off x="1116013" y="6021388"/>
            <a:ext cx="1655762" cy="576262"/>
          </a:xfrm>
          <a:prstGeom prst="wedgeRectCallout">
            <a:avLst>
              <a:gd name="adj1" fmla="val 66009"/>
              <a:gd name="adj2" fmla="val -113361"/>
            </a:avLst>
          </a:prstGeom>
          <a:solidFill>
            <a:schemeClr val="accent1"/>
          </a:solidFill>
          <a:ln w="9525" algn="ctr">
            <a:noFill/>
            <a:miter lim="800000"/>
            <a:headEnd/>
            <a:tailEnd/>
          </a:ln>
          <a:effectLst/>
        </p:spPr>
        <p:txBody>
          <a:bodyPr wrap="square" anchor="ctr"/>
          <a:lstStyle/>
          <a:p>
            <a:pPr algn="l"/>
            <a:r>
              <a:rPr lang="en-US" altLang="ja-JP" sz="1050" smtClean="0"/>
              <a:t>Coloring line : </a:t>
            </a:r>
            <a:br>
              <a:rPr lang="en-US" altLang="ja-JP" sz="1050" smtClean="0"/>
            </a:br>
            <a:r>
              <a:rPr lang="en-US" altLang="ja-JP" sz="1050" smtClean="0"/>
              <a:t>MCDC achievement of the three input AND </a:t>
            </a:r>
            <a:br>
              <a:rPr lang="en-US" altLang="ja-JP" sz="1050" smtClean="0"/>
            </a:br>
            <a:r>
              <a:rPr lang="en-US" altLang="ja-JP" sz="1050" smtClean="0"/>
              <a:t>Input pattern</a:t>
            </a:r>
            <a:endParaRPr lang="ja-JP" altLang="en-US" sz="1050" dirty="0"/>
          </a:p>
        </p:txBody>
      </p:sp>
      <p:sp>
        <p:nvSpPr>
          <p:cNvPr id="5213" name="Line 93"/>
          <p:cNvSpPr>
            <a:spLocks noChangeShapeType="1"/>
          </p:cNvSpPr>
          <p:nvPr/>
        </p:nvSpPr>
        <p:spPr bwMode="auto">
          <a:xfrm flipH="1">
            <a:off x="6084888" y="4797425"/>
            <a:ext cx="503237" cy="792163"/>
          </a:xfrm>
          <a:prstGeom prst="line">
            <a:avLst/>
          </a:prstGeom>
          <a:noFill/>
          <a:ln w="19050">
            <a:solidFill>
              <a:srgbClr val="0000FF"/>
            </a:solidFill>
            <a:round/>
            <a:headEnd/>
            <a:tailEnd type="triangle" w="med" len="med"/>
          </a:ln>
          <a:effectLst/>
        </p:spPr>
        <p:txBody>
          <a:bodyPr wrap="none" anchor="ctr"/>
          <a:lstStyle/>
          <a:p>
            <a:endParaRPr lang="ja-JP" altLang="en-US"/>
          </a:p>
        </p:txBody>
      </p:sp>
      <p:sp>
        <p:nvSpPr>
          <p:cNvPr id="5214" name="Text Box 94"/>
          <p:cNvSpPr txBox="1">
            <a:spLocks noChangeArrowheads="1"/>
          </p:cNvSpPr>
          <p:nvPr/>
        </p:nvSpPr>
        <p:spPr bwMode="auto">
          <a:xfrm>
            <a:off x="6624638" y="4256088"/>
            <a:ext cx="2087562" cy="1152525"/>
          </a:xfrm>
          <a:prstGeom prst="rect">
            <a:avLst/>
          </a:prstGeom>
          <a:solidFill>
            <a:schemeClr val="accent1"/>
          </a:solidFill>
          <a:ln w="9525" algn="ctr">
            <a:noFill/>
            <a:miter lim="800000"/>
            <a:headEnd/>
            <a:tailEnd/>
          </a:ln>
          <a:effectLst/>
        </p:spPr>
        <p:txBody>
          <a:bodyPr wrap="square"/>
          <a:lstStyle/>
          <a:p>
            <a:pPr algn="l"/>
            <a:r>
              <a:rPr lang="en-US" altLang="ja-JP" sz="1100" smtClean="0"/>
              <a:t>Its attention is paid to B. : </a:t>
            </a:r>
            <a:br>
              <a:rPr lang="en-US" altLang="ja-JP" sz="1100" smtClean="0"/>
            </a:br>
            <a:r>
              <a:rPr lang="en-US" altLang="ja-JP" sz="1100" smtClean="0"/>
              <a:t>A and C are fixed to 1. </a:t>
            </a:r>
            <a:br>
              <a:rPr lang="en-US" altLang="ja-JP" sz="1100" smtClean="0"/>
            </a:br>
            <a:r>
              <a:rPr lang="en-US" altLang="ja-JP" sz="1100" smtClean="0"/>
              <a:t>If B is changed with 1/0 </a:t>
            </a:r>
            <a:br>
              <a:rPr lang="en-US" altLang="ja-JP" sz="1100" smtClean="0"/>
            </a:br>
            <a:r>
              <a:rPr lang="en-US" altLang="ja-JP" sz="1100" smtClean="0"/>
              <a:t>The output D changes with 1/0. </a:t>
            </a:r>
            <a:br>
              <a:rPr lang="en-US" altLang="ja-JP" sz="1100" smtClean="0"/>
            </a:br>
            <a:r>
              <a:rPr lang="en-US" altLang="ja-JP" sz="1100" smtClean="0"/>
              <a:t>=&gt; v6, v8</a:t>
            </a:r>
            <a:endParaRPr lang="en-US" altLang="ja-JP" sz="1100"/>
          </a:p>
        </p:txBody>
      </p:sp>
      <p:sp>
        <p:nvSpPr>
          <p:cNvPr id="5215" name="Text Box 95"/>
          <p:cNvSpPr txBox="1">
            <a:spLocks noChangeArrowheads="1"/>
          </p:cNvSpPr>
          <p:nvPr/>
        </p:nvSpPr>
        <p:spPr bwMode="auto">
          <a:xfrm>
            <a:off x="6624638" y="5589588"/>
            <a:ext cx="2087562" cy="1152525"/>
          </a:xfrm>
          <a:prstGeom prst="rect">
            <a:avLst/>
          </a:prstGeom>
          <a:solidFill>
            <a:schemeClr val="accent1"/>
          </a:solidFill>
          <a:ln w="9525" algn="ctr">
            <a:noFill/>
            <a:miter lim="800000"/>
            <a:headEnd/>
            <a:tailEnd/>
          </a:ln>
          <a:effectLst/>
        </p:spPr>
        <p:txBody>
          <a:bodyPr wrap="square"/>
          <a:lstStyle/>
          <a:p>
            <a:pPr algn="l"/>
            <a:r>
              <a:rPr lang="en-US" altLang="ja-JP" sz="1100" smtClean="0"/>
              <a:t>Its attention is paid to C. : </a:t>
            </a:r>
            <a:br>
              <a:rPr lang="en-US" altLang="ja-JP" sz="1100" smtClean="0"/>
            </a:br>
            <a:r>
              <a:rPr lang="en-US" altLang="ja-JP" sz="1100" smtClean="0"/>
              <a:t>A and B are fixed to 1. </a:t>
            </a:r>
            <a:br>
              <a:rPr lang="en-US" altLang="ja-JP" sz="1100" smtClean="0"/>
            </a:br>
            <a:r>
              <a:rPr lang="en-US" altLang="ja-JP" sz="1100" smtClean="0"/>
              <a:t>If C is changed with 1/0 </a:t>
            </a:r>
            <a:br>
              <a:rPr lang="en-US" altLang="ja-JP" sz="1100" smtClean="0"/>
            </a:br>
            <a:r>
              <a:rPr lang="en-US" altLang="ja-JP" sz="1100" smtClean="0"/>
              <a:t>The output D changes with 1/0. </a:t>
            </a:r>
            <a:br>
              <a:rPr lang="en-US" altLang="ja-JP" sz="1100" smtClean="0"/>
            </a:br>
            <a:r>
              <a:rPr lang="en-US" altLang="ja-JP" sz="1100" smtClean="0"/>
              <a:t>=&gt; v7, v8</a:t>
            </a:r>
            <a:endParaRPr lang="en-US" altLang="ja-JP" sz="1100"/>
          </a:p>
        </p:txBody>
      </p:sp>
      <p:sp>
        <p:nvSpPr>
          <p:cNvPr id="5216" name="Line 96"/>
          <p:cNvSpPr>
            <a:spLocks noChangeShapeType="1"/>
          </p:cNvSpPr>
          <p:nvPr/>
        </p:nvSpPr>
        <p:spPr bwMode="auto">
          <a:xfrm flipH="1">
            <a:off x="6084888" y="4797425"/>
            <a:ext cx="503237" cy="1439863"/>
          </a:xfrm>
          <a:prstGeom prst="line">
            <a:avLst/>
          </a:prstGeom>
          <a:noFill/>
          <a:ln w="19050">
            <a:solidFill>
              <a:srgbClr val="0000FF"/>
            </a:solidFill>
            <a:round/>
            <a:headEnd/>
            <a:tailEnd type="triangle" w="med" len="med"/>
          </a:ln>
          <a:effectLst/>
        </p:spPr>
        <p:txBody>
          <a:bodyPr wrap="none" anchor="ctr"/>
          <a:lstStyle/>
          <a:p>
            <a:endParaRPr lang="ja-JP" altLang="en-US"/>
          </a:p>
        </p:txBody>
      </p:sp>
      <p:sp>
        <p:nvSpPr>
          <p:cNvPr id="5217" name="Text Box 97"/>
          <p:cNvSpPr txBox="1">
            <a:spLocks noChangeArrowheads="1"/>
          </p:cNvSpPr>
          <p:nvPr/>
        </p:nvSpPr>
        <p:spPr bwMode="auto">
          <a:xfrm>
            <a:off x="3184525" y="3035300"/>
            <a:ext cx="3233578" cy="461665"/>
          </a:xfrm>
          <a:prstGeom prst="rect">
            <a:avLst/>
          </a:prstGeom>
          <a:noFill/>
          <a:ln w="9525">
            <a:noFill/>
            <a:miter lim="800000"/>
            <a:headEnd/>
            <a:tailEnd/>
          </a:ln>
          <a:effectLst/>
        </p:spPr>
        <p:txBody>
          <a:bodyPr wrap="square">
            <a:spAutoFit/>
          </a:bodyPr>
          <a:lstStyle/>
          <a:p>
            <a:pPr algn="l"/>
            <a:r>
              <a:rPr lang="en-US" altLang="ja-JP" sz="1200" smtClean="0"/>
              <a:t>The MC/DC achievement input pattern of a 3 input AND block</a:t>
            </a:r>
            <a:endParaRPr lang="ja-JP" altLang="en-US" sz="1200" dirty="0"/>
          </a:p>
        </p:txBody>
      </p:sp>
    </p:spTree>
    <p:extLst>
      <p:ext uri="{BB962C8B-B14F-4D97-AF65-F5344CB8AC3E}">
        <p14:creationId xmlns:p14="http://schemas.microsoft.com/office/powerpoint/2010/main" val="24926454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MCDC coverage under SLDV report</a:t>
            </a:r>
            <a:endParaRPr kumimoji="1" lang="ja-JP" altLang="en-US" dirty="0"/>
          </a:p>
        </p:txBody>
      </p:sp>
      <p:graphicFrame>
        <p:nvGraphicFramePr>
          <p:cNvPr id="4" name="表 4"/>
          <p:cNvGraphicFramePr>
            <a:graphicFrameLocks noGrp="1"/>
          </p:cNvGraphicFramePr>
          <p:nvPr>
            <p:extLst>
              <p:ext uri="{D42A27DB-BD31-4B8C-83A1-F6EECF244321}">
                <p14:modId xmlns:p14="http://schemas.microsoft.com/office/powerpoint/2010/main" val="2121656537"/>
              </p:ext>
            </p:extLst>
          </p:nvPr>
        </p:nvGraphicFramePr>
        <p:xfrm>
          <a:off x="7002324" y="1178700"/>
          <a:ext cx="1440192" cy="2499360"/>
        </p:xfrm>
        <a:graphic>
          <a:graphicData uri="http://schemas.openxmlformats.org/drawingml/2006/table">
            <a:tbl>
              <a:tblPr firstRow="1" bandRow="1">
                <a:tableStyleId>{5C22544A-7EE6-4342-B048-85BDC9FD1C3A}</a:tableStyleId>
              </a:tblPr>
              <a:tblGrid>
                <a:gridCol w="360048"/>
                <a:gridCol w="304656"/>
                <a:gridCol w="364004"/>
                <a:gridCol w="411484"/>
              </a:tblGrid>
              <a:tr h="384198">
                <a:tc>
                  <a:txBody>
                    <a:bodyPr/>
                    <a:lstStyle/>
                    <a:p>
                      <a:r>
                        <a:rPr kumimoji="1" lang="en-US" altLang="ja-JP" sz="1100" b="1" smtClean="0"/>
                        <a:t>1 </a:t>
                      </a:r>
                      <a:br>
                        <a:rPr kumimoji="1" lang="en-US" altLang="ja-JP" sz="1100" b="1" smtClean="0"/>
                      </a:br>
                      <a:r>
                        <a:rPr kumimoji="1" lang="en-US" altLang="ja-JP" sz="1100" b="1" smtClean="0"/>
                        <a:t>p</a:t>
                      </a:r>
                      <a:endParaRPr kumimoji="1" lang="ja-JP" altLang="en-US" sz="1100" b="1" dirty="0"/>
                    </a:p>
                  </a:txBody>
                  <a:tcPr/>
                </a:tc>
                <a:tc>
                  <a:txBody>
                    <a:bodyPr/>
                    <a:lstStyle/>
                    <a:p>
                      <a:r>
                        <a:rPr kumimoji="1" lang="en-US" altLang="ja-JP" sz="1100" b="1" smtClean="0"/>
                        <a:t>2p</a:t>
                      </a:r>
                      <a:endParaRPr kumimoji="1" lang="ja-JP" altLang="en-US" sz="1100" b="1" dirty="0"/>
                    </a:p>
                  </a:txBody>
                  <a:tcPr/>
                </a:tc>
                <a:tc>
                  <a:txBody>
                    <a:bodyPr/>
                    <a:lstStyle/>
                    <a:p>
                      <a:r>
                        <a:rPr kumimoji="1" lang="en-US" altLang="ja-JP" sz="1100" b="1" smtClean="0"/>
                        <a:t>3 </a:t>
                      </a:r>
                      <a:br>
                        <a:rPr kumimoji="1" lang="en-US" altLang="ja-JP" sz="1100" b="1" smtClean="0"/>
                      </a:br>
                      <a:r>
                        <a:rPr kumimoji="1" lang="en-US" altLang="ja-JP" sz="1100" b="1" smtClean="0"/>
                        <a:t>p</a:t>
                      </a:r>
                      <a:endParaRPr kumimoji="1" lang="ja-JP" altLang="en-US" sz="1100" b="1" dirty="0"/>
                    </a:p>
                  </a:txBody>
                  <a:tcPr/>
                </a:tc>
                <a:tc>
                  <a:txBody>
                    <a:bodyPr/>
                    <a:lstStyle/>
                    <a:p>
                      <a:r>
                        <a:rPr kumimoji="1" lang="en-US" altLang="ja-JP" sz="1100" b="1" smtClean="0"/>
                        <a:t>O</a:t>
                      </a:r>
                      <a:endParaRPr kumimoji="1" lang="ja-JP" altLang="en-US" sz="1100" b="1" dirty="0"/>
                    </a:p>
                  </a:txBody>
                  <a:tcPr/>
                </a:tc>
              </a:tr>
              <a:tr h="233263">
                <a:tc>
                  <a:txBody>
                    <a:bodyPr/>
                    <a:lstStyle/>
                    <a:p>
                      <a:r>
                        <a:rPr kumimoji="1" lang="en-US" altLang="ja-JP" sz="1100" b="1" smtClean="0"/>
                        <a:t>T</a:t>
                      </a:r>
                      <a:endParaRPr kumimoji="1" lang="ja-JP" altLang="en-US" sz="1100" b="1" dirty="0"/>
                    </a:p>
                  </a:txBody>
                  <a:tcPr/>
                </a:tc>
                <a:tc>
                  <a:txBody>
                    <a:bodyPr/>
                    <a:lstStyle/>
                    <a:p>
                      <a:r>
                        <a:rPr kumimoji="1" lang="en-US" altLang="ja-JP" sz="1100" b="1" smtClean="0"/>
                        <a:t>T</a:t>
                      </a:r>
                      <a:endParaRPr kumimoji="1" lang="ja-JP" altLang="en-US" sz="1100" b="1" dirty="0"/>
                    </a:p>
                  </a:txBody>
                  <a:tcPr/>
                </a:tc>
                <a:tc>
                  <a:txBody>
                    <a:bodyPr/>
                    <a:lstStyle/>
                    <a:p>
                      <a:r>
                        <a:rPr kumimoji="1" lang="en-US" altLang="ja-JP" sz="1100" b="1" smtClean="0"/>
                        <a:t>T</a:t>
                      </a:r>
                      <a:endParaRPr kumimoji="1" lang="ja-JP" altLang="en-US" sz="1100" b="1" dirty="0"/>
                    </a:p>
                  </a:txBody>
                  <a:tcPr/>
                </a:tc>
                <a:tc>
                  <a:txBody>
                    <a:bodyPr/>
                    <a:lstStyle/>
                    <a:p>
                      <a:r>
                        <a:rPr kumimoji="1" lang="en-US" altLang="ja-JP" sz="1100" b="1" smtClean="0"/>
                        <a:t>T</a:t>
                      </a:r>
                      <a:endParaRPr kumimoji="1" lang="ja-JP" altLang="en-US" sz="1100" b="1" dirty="0"/>
                    </a:p>
                  </a:txBody>
                  <a:tcPr/>
                </a:tc>
              </a:tr>
              <a:tr h="233263">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c>
                  <a:txBody>
                    <a:bodyPr/>
                    <a:lstStyle/>
                    <a:p>
                      <a:r>
                        <a:rPr lang="en-US" altLang="ja-JP" sz="1100" b="1" smtClean="0">
                          <a:solidFill>
                            <a:schemeClr val="tx1"/>
                          </a:solidFill>
                        </a:rPr>
                        <a:t>T</a:t>
                      </a:r>
                      <a:endParaRPr lang="ja-JP" altLang="en-US" sz="1100" b="1" dirty="0">
                        <a:solidFill>
                          <a:schemeClr val="tx1"/>
                        </a:solidFill>
                      </a:endParaRPr>
                    </a:p>
                  </a:txBody>
                  <a:tcPr/>
                </a:tc>
                <a:tc>
                  <a:txBody>
                    <a:bodyPr/>
                    <a:lstStyle/>
                    <a:p>
                      <a:r>
                        <a:rPr lang="en-US" altLang="ja-JP" sz="1100" b="1" smtClean="0">
                          <a:solidFill>
                            <a:schemeClr val="tx1"/>
                          </a:solidFill>
                        </a:rPr>
                        <a:t>F</a:t>
                      </a:r>
                      <a:endParaRPr lang="ja-JP" altLang="en-US" sz="1100" b="1" dirty="0">
                        <a:solidFill>
                          <a:schemeClr val="tx1"/>
                        </a:solidFill>
                      </a:endParaRPr>
                    </a:p>
                  </a:txBody>
                  <a:tcPr/>
                </a:tc>
                <a:tc>
                  <a:txBody>
                    <a:bodyPr/>
                    <a:lstStyle/>
                    <a:p>
                      <a:r>
                        <a:rPr lang="en-US" altLang="ja-JP" sz="1100" b="1" smtClean="0">
                          <a:solidFill>
                            <a:schemeClr val="tx1"/>
                          </a:solidFill>
                        </a:rPr>
                        <a:t>T</a:t>
                      </a:r>
                      <a:endParaRPr lang="ja-JP" altLang="en-US" sz="1100" b="1" dirty="0">
                        <a:solidFill>
                          <a:schemeClr val="tx1"/>
                        </a:solidFill>
                      </a:endParaRPr>
                    </a:p>
                  </a:txBody>
                  <a:tcPr/>
                </a:tc>
              </a:tr>
              <a:tr h="233263">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c>
                  <a:txBody>
                    <a:bodyPr/>
                    <a:lstStyle/>
                    <a:p>
                      <a:r>
                        <a:rPr kumimoji="1" lang="en-US" altLang="ja-JP" sz="1100" b="1" smtClean="0">
                          <a:solidFill>
                            <a:schemeClr val="tx1"/>
                          </a:solidFill>
                        </a:rPr>
                        <a:t>F</a:t>
                      </a:r>
                      <a:endParaRPr kumimoji="1" lang="ja-JP" altLang="en-US" sz="1100" b="1" dirty="0">
                        <a:solidFill>
                          <a:schemeClr val="tx1"/>
                        </a:solidFill>
                      </a:endParaRPr>
                    </a:p>
                  </a:txBody>
                  <a:tcPr/>
                </a:tc>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r>
              <a:tr h="233263">
                <a:tc>
                  <a:txBody>
                    <a:bodyPr/>
                    <a:lstStyle/>
                    <a:p>
                      <a:r>
                        <a:rPr kumimoji="1" lang="en-US" altLang="ja-JP" sz="1100" b="1" smtClean="0">
                          <a:solidFill>
                            <a:srgbClr val="FF0000"/>
                          </a:solidFill>
                        </a:rPr>
                        <a:t>T</a:t>
                      </a:r>
                      <a:endParaRPr kumimoji="1" lang="ja-JP" altLang="en-US" sz="1100" b="1" dirty="0">
                        <a:solidFill>
                          <a:srgbClr val="FF0000"/>
                        </a:solidFill>
                      </a:endParaRPr>
                    </a:p>
                  </a:txBody>
                  <a:tcPr/>
                </a:tc>
                <a:tc>
                  <a:txBody>
                    <a:bodyPr/>
                    <a:lstStyle/>
                    <a:p>
                      <a:r>
                        <a:rPr lang="en-US" altLang="ja-JP" sz="1100" b="1" smtClean="0">
                          <a:solidFill>
                            <a:srgbClr val="FF0000"/>
                          </a:solidFill>
                        </a:rPr>
                        <a:t>F</a:t>
                      </a:r>
                      <a:endParaRPr lang="ja-JP" altLang="en-US" sz="1100" b="1" dirty="0">
                        <a:solidFill>
                          <a:srgbClr val="FF0000"/>
                        </a:solidFill>
                      </a:endParaRPr>
                    </a:p>
                  </a:txBody>
                  <a:tcPr/>
                </a:tc>
                <a:tc>
                  <a:txBody>
                    <a:bodyPr/>
                    <a:lstStyle/>
                    <a:p>
                      <a:r>
                        <a:rPr lang="en-US" altLang="ja-JP" sz="1100" b="1" smtClean="0">
                          <a:solidFill>
                            <a:srgbClr val="FF0000"/>
                          </a:solidFill>
                        </a:rPr>
                        <a:t>F</a:t>
                      </a:r>
                      <a:endParaRPr lang="ja-JP" altLang="en-US" sz="1100" b="1" dirty="0">
                        <a:solidFill>
                          <a:srgbClr val="FF0000"/>
                        </a:solidFill>
                      </a:endParaRPr>
                    </a:p>
                  </a:txBody>
                  <a:tcPr/>
                </a:tc>
                <a:tc>
                  <a:txBody>
                    <a:bodyPr/>
                    <a:lstStyle/>
                    <a:p>
                      <a:r>
                        <a:rPr kumimoji="1" lang="en-US" altLang="ja-JP" sz="1100" b="1" smtClean="0">
                          <a:solidFill>
                            <a:srgbClr val="FF0000"/>
                          </a:solidFill>
                        </a:rPr>
                        <a:t>T</a:t>
                      </a:r>
                      <a:endParaRPr kumimoji="1" lang="ja-JP" altLang="en-US" sz="1100" b="1" dirty="0">
                        <a:solidFill>
                          <a:srgbClr val="FF0000"/>
                        </a:solidFill>
                      </a:endParaRPr>
                    </a:p>
                  </a:txBody>
                  <a:tcPr/>
                </a:tc>
              </a:tr>
              <a:tr h="233263">
                <a:tc>
                  <a:txBody>
                    <a:bodyPr/>
                    <a:lstStyle/>
                    <a:p>
                      <a:r>
                        <a:rPr kumimoji="1" lang="en-US" altLang="ja-JP" sz="1100" b="1" smtClean="0">
                          <a:solidFill>
                            <a:schemeClr val="tx1"/>
                          </a:solidFill>
                        </a:rPr>
                        <a:t>F</a:t>
                      </a:r>
                      <a:endParaRPr kumimoji="1" lang="ja-JP" altLang="en-US" sz="1100" b="1" dirty="0">
                        <a:solidFill>
                          <a:schemeClr val="tx1"/>
                        </a:solidFill>
                      </a:endParaRPr>
                    </a:p>
                  </a:txBody>
                  <a:tcPr/>
                </a:tc>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c>
                  <a:txBody>
                    <a:bodyPr/>
                    <a:lstStyle/>
                    <a:p>
                      <a:r>
                        <a:rPr kumimoji="1" lang="en-US" altLang="ja-JP" sz="1100" b="1" smtClean="0">
                          <a:solidFill>
                            <a:schemeClr val="tx1"/>
                          </a:solidFill>
                        </a:rPr>
                        <a:t>T</a:t>
                      </a:r>
                      <a:endParaRPr kumimoji="1" lang="ja-JP" altLang="en-US" sz="1100" b="1" dirty="0">
                        <a:solidFill>
                          <a:schemeClr val="tx1"/>
                        </a:solidFill>
                      </a:endParaRPr>
                    </a:p>
                  </a:txBody>
                  <a:tcPr/>
                </a:tc>
              </a:tr>
              <a:tr h="233263">
                <a:tc>
                  <a:txBody>
                    <a:bodyPr/>
                    <a:lstStyle/>
                    <a:p>
                      <a:r>
                        <a:rPr kumimoji="1" lang="en-US" altLang="ja-JP" sz="1100" b="1" smtClean="0">
                          <a:solidFill>
                            <a:srgbClr val="FF0000"/>
                          </a:solidFill>
                        </a:rPr>
                        <a:t>F</a:t>
                      </a:r>
                      <a:endParaRPr kumimoji="1" lang="ja-JP" altLang="en-US" sz="1100" b="1" dirty="0">
                        <a:solidFill>
                          <a:srgbClr val="FF0000"/>
                        </a:solidFill>
                      </a:endParaRPr>
                    </a:p>
                  </a:txBody>
                  <a:tcPr/>
                </a:tc>
                <a:tc>
                  <a:txBody>
                    <a:bodyPr/>
                    <a:lstStyle/>
                    <a:p>
                      <a:r>
                        <a:rPr lang="en-US" altLang="ja-JP" sz="1100" b="1" smtClean="0">
                          <a:solidFill>
                            <a:srgbClr val="FF0000"/>
                          </a:solidFill>
                        </a:rPr>
                        <a:t>T</a:t>
                      </a:r>
                      <a:endParaRPr lang="ja-JP" altLang="en-US" sz="1100" b="1" dirty="0">
                        <a:solidFill>
                          <a:srgbClr val="FF0000"/>
                        </a:solidFill>
                      </a:endParaRPr>
                    </a:p>
                  </a:txBody>
                  <a:tcPr/>
                </a:tc>
                <a:tc>
                  <a:txBody>
                    <a:bodyPr/>
                    <a:lstStyle/>
                    <a:p>
                      <a:r>
                        <a:rPr lang="en-US" altLang="ja-JP" sz="1100" b="1" smtClean="0">
                          <a:solidFill>
                            <a:srgbClr val="FF0000"/>
                          </a:solidFill>
                        </a:rPr>
                        <a:t>F</a:t>
                      </a:r>
                      <a:endParaRPr lang="ja-JP" altLang="en-US" sz="1100" b="1" dirty="0">
                        <a:solidFill>
                          <a:srgbClr val="FF0000"/>
                        </a:solidFill>
                      </a:endParaRPr>
                    </a:p>
                  </a:txBody>
                  <a:tcPr/>
                </a:tc>
                <a:tc>
                  <a:txBody>
                    <a:bodyPr/>
                    <a:lstStyle/>
                    <a:p>
                      <a:r>
                        <a:rPr lang="en-US" altLang="ja-JP" sz="1100" b="1" smtClean="0">
                          <a:solidFill>
                            <a:srgbClr val="FF0000"/>
                          </a:solidFill>
                        </a:rPr>
                        <a:t>T</a:t>
                      </a:r>
                      <a:endParaRPr lang="ja-JP" altLang="en-US" sz="1100" b="1" dirty="0">
                        <a:solidFill>
                          <a:srgbClr val="FF0000"/>
                        </a:solidFill>
                      </a:endParaRPr>
                    </a:p>
                  </a:txBody>
                  <a:tcPr/>
                </a:tc>
              </a:tr>
              <a:tr h="233263">
                <a:tc>
                  <a:txBody>
                    <a:bodyPr/>
                    <a:lstStyle/>
                    <a:p>
                      <a:r>
                        <a:rPr kumimoji="1" lang="en-US" altLang="ja-JP" sz="1100" b="1" smtClean="0">
                          <a:solidFill>
                            <a:srgbClr val="FF0000"/>
                          </a:solidFill>
                        </a:rPr>
                        <a:t>F</a:t>
                      </a:r>
                      <a:endParaRPr kumimoji="1" lang="ja-JP" altLang="en-US" sz="1100" b="1" dirty="0">
                        <a:solidFill>
                          <a:srgbClr val="FF0000"/>
                        </a:solidFill>
                      </a:endParaRPr>
                    </a:p>
                  </a:txBody>
                  <a:tcPr/>
                </a:tc>
                <a:tc>
                  <a:txBody>
                    <a:bodyPr/>
                    <a:lstStyle/>
                    <a:p>
                      <a:r>
                        <a:rPr kumimoji="1" lang="en-US" altLang="ja-JP" sz="1100" b="1" smtClean="0">
                          <a:solidFill>
                            <a:srgbClr val="FF0000"/>
                          </a:solidFill>
                        </a:rPr>
                        <a:t>F</a:t>
                      </a:r>
                      <a:endParaRPr kumimoji="1" lang="ja-JP" altLang="en-US" sz="1100" b="1" dirty="0">
                        <a:solidFill>
                          <a:srgbClr val="FF0000"/>
                        </a:solidFill>
                      </a:endParaRPr>
                    </a:p>
                  </a:txBody>
                  <a:tcPr/>
                </a:tc>
                <a:tc>
                  <a:txBody>
                    <a:bodyPr/>
                    <a:lstStyle/>
                    <a:p>
                      <a:r>
                        <a:rPr kumimoji="1" lang="en-US" altLang="ja-JP" sz="1100" b="1" smtClean="0">
                          <a:solidFill>
                            <a:srgbClr val="FF0000"/>
                          </a:solidFill>
                        </a:rPr>
                        <a:t>T</a:t>
                      </a:r>
                      <a:endParaRPr kumimoji="1" lang="ja-JP" altLang="en-US" sz="1100" b="1" dirty="0">
                        <a:solidFill>
                          <a:srgbClr val="FF0000"/>
                        </a:solidFill>
                      </a:endParaRPr>
                    </a:p>
                  </a:txBody>
                  <a:tcPr/>
                </a:tc>
                <a:tc>
                  <a:txBody>
                    <a:bodyPr/>
                    <a:lstStyle/>
                    <a:p>
                      <a:r>
                        <a:rPr kumimoji="1" lang="en-US" altLang="ja-JP" sz="1100" b="1" smtClean="0">
                          <a:solidFill>
                            <a:srgbClr val="FF0000"/>
                          </a:solidFill>
                        </a:rPr>
                        <a:t>T</a:t>
                      </a:r>
                      <a:endParaRPr kumimoji="1" lang="ja-JP" altLang="en-US" sz="1100" b="1" dirty="0">
                        <a:solidFill>
                          <a:srgbClr val="FF0000"/>
                        </a:solidFill>
                      </a:endParaRPr>
                    </a:p>
                  </a:txBody>
                  <a:tcPr/>
                </a:tc>
              </a:tr>
              <a:tr h="233263">
                <a:tc>
                  <a:txBody>
                    <a:bodyPr/>
                    <a:lstStyle/>
                    <a:p>
                      <a:r>
                        <a:rPr kumimoji="1" lang="en-US" altLang="ja-JP" sz="1100" b="1" smtClean="0">
                          <a:solidFill>
                            <a:srgbClr val="FF0000"/>
                          </a:solidFill>
                        </a:rPr>
                        <a:t>F</a:t>
                      </a:r>
                      <a:endParaRPr kumimoji="1" lang="ja-JP" altLang="en-US" sz="1100" b="1" dirty="0">
                        <a:solidFill>
                          <a:srgbClr val="FF0000"/>
                        </a:solidFill>
                      </a:endParaRPr>
                    </a:p>
                  </a:txBody>
                  <a:tcPr/>
                </a:tc>
                <a:tc>
                  <a:txBody>
                    <a:bodyPr/>
                    <a:lstStyle/>
                    <a:p>
                      <a:r>
                        <a:rPr lang="en-US" altLang="ja-JP" sz="1100" b="1" smtClean="0">
                          <a:solidFill>
                            <a:srgbClr val="FF0000"/>
                          </a:solidFill>
                        </a:rPr>
                        <a:t>F</a:t>
                      </a:r>
                      <a:endParaRPr lang="ja-JP" altLang="en-US" sz="1100" b="1" dirty="0">
                        <a:solidFill>
                          <a:srgbClr val="FF0000"/>
                        </a:solidFill>
                      </a:endParaRPr>
                    </a:p>
                  </a:txBody>
                  <a:tcPr/>
                </a:tc>
                <a:tc>
                  <a:txBody>
                    <a:bodyPr/>
                    <a:lstStyle/>
                    <a:p>
                      <a:r>
                        <a:rPr lang="en-US" altLang="ja-JP" sz="1100" b="1" smtClean="0">
                          <a:solidFill>
                            <a:srgbClr val="FF0000"/>
                          </a:solidFill>
                        </a:rPr>
                        <a:t>F</a:t>
                      </a:r>
                      <a:endParaRPr lang="ja-JP" altLang="en-US" sz="1100" b="1" dirty="0">
                        <a:solidFill>
                          <a:srgbClr val="FF0000"/>
                        </a:solidFill>
                      </a:endParaRPr>
                    </a:p>
                  </a:txBody>
                  <a:tcPr/>
                </a:tc>
                <a:tc>
                  <a:txBody>
                    <a:bodyPr/>
                    <a:lstStyle/>
                    <a:p>
                      <a:r>
                        <a:rPr kumimoji="1" lang="en-US" altLang="ja-JP" sz="1100" b="1" smtClean="0">
                          <a:solidFill>
                            <a:srgbClr val="FF0000"/>
                          </a:solidFill>
                        </a:rPr>
                        <a:t>F</a:t>
                      </a:r>
                      <a:endParaRPr kumimoji="1" lang="ja-JP" altLang="en-US" sz="1100" b="1" dirty="0">
                        <a:solidFill>
                          <a:srgbClr val="FF0000"/>
                        </a:solidFill>
                      </a:endParaRPr>
                    </a:p>
                  </a:txBody>
                  <a:tcPr/>
                </a:tc>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4104325322"/>
              </p:ext>
            </p:extLst>
          </p:nvPr>
        </p:nvGraphicFramePr>
        <p:xfrm>
          <a:off x="7092336" y="3775149"/>
          <a:ext cx="1350180" cy="2714259"/>
        </p:xfrm>
        <a:graphic>
          <a:graphicData uri="http://schemas.openxmlformats.org/drawingml/2006/table">
            <a:tbl>
              <a:tblPr firstRow="1" bandRow="1">
                <a:tableStyleId>{5C22544A-7EE6-4342-B048-85BDC9FD1C3A}</a:tableStyleId>
              </a:tblPr>
              <a:tblGrid>
                <a:gridCol w="315042"/>
                <a:gridCol w="266574"/>
                <a:gridCol w="318504"/>
                <a:gridCol w="450060"/>
              </a:tblGrid>
              <a:tr h="421024">
                <a:tc>
                  <a:txBody>
                    <a:bodyPr/>
                    <a:lstStyle/>
                    <a:p>
                      <a:r>
                        <a:rPr kumimoji="1" lang="en-US" altLang="ja-JP" sz="1200" b="1" smtClean="0"/>
                        <a:t>1p</a:t>
                      </a:r>
                      <a:endParaRPr kumimoji="1" lang="ja-JP" altLang="en-US" sz="1200" b="1" dirty="0"/>
                    </a:p>
                  </a:txBody>
                  <a:tcPr/>
                </a:tc>
                <a:tc>
                  <a:txBody>
                    <a:bodyPr/>
                    <a:lstStyle/>
                    <a:p>
                      <a:r>
                        <a:rPr kumimoji="1" lang="en-US" altLang="ja-JP" sz="1200" b="1" smtClean="0"/>
                        <a:t>2p</a:t>
                      </a:r>
                      <a:endParaRPr kumimoji="1" lang="ja-JP" altLang="en-US" sz="1200" b="1" dirty="0"/>
                    </a:p>
                  </a:txBody>
                  <a:tcPr/>
                </a:tc>
                <a:tc>
                  <a:txBody>
                    <a:bodyPr/>
                    <a:lstStyle/>
                    <a:p>
                      <a:r>
                        <a:rPr kumimoji="1" lang="en-US" altLang="ja-JP" sz="1200" b="1" smtClean="0"/>
                        <a:t>3 </a:t>
                      </a:r>
                      <a:br>
                        <a:rPr kumimoji="1" lang="en-US" altLang="ja-JP" sz="1200" b="1" smtClean="0"/>
                      </a:br>
                      <a:r>
                        <a:rPr kumimoji="1" lang="en-US" altLang="ja-JP" sz="1200" b="1" smtClean="0"/>
                        <a:t>p</a:t>
                      </a:r>
                      <a:endParaRPr kumimoji="1" lang="ja-JP" altLang="en-US" sz="1200" b="1" dirty="0"/>
                    </a:p>
                  </a:txBody>
                  <a:tcPr/>
                </a:tc>
                <a:tc>
                  <a:txBody>
                    <a:bodyPr/>
                    <a:lstStyle/>
                    <a:p>
                      <a:r>
                        <a:rPr kumimoji="1" lang="en-US" altLang="ja-JP" sz="1200" b="1" smtClean="0"/>
                        <a:t>O</a:t>
                      </a:r>
                      <a:endParaRPr kumimoji="1" lang="ja-JP" altLang="en-US" sz="1200" b="1" dirty="0"/>
                    </a:p>
                  </a:txBody>
                  <a:tcPr/>
                </a:tc>
              </a:tr>
              <a:tr h="252614">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r>
              <a:tr h="258611">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lang="en-US" altLang="ja-JP" sz="1200" b="1" smtClean="0">
                          <a:solidFill>
                            <a:srgbClr val="FF0000"/>
                          </a:solidFill>
                        </a:rPr>
                        <a:t>T</a:t>
                      </a:r>
                      <a:endParaRPr lang="ja-JP" altLang="en-US" sz="1200" b="1" dirty="0">
                        <a:solidFill>
                          <a:srgbClr val="FF0000"/>
                        </a:solidFill>
                      </a:endParaRPr>
                    </a:p>
                  </a:txBody>
                  <a:tcPr/>
                </a:tc>
                <a:tc>
                  <a:txBody>
                    <a:bodyPr/>
                    <a:lstStyle/>
                    <a:p>
                      <a:r>
                        <a:rPr lang="en-US" altLang="ja-JP" sz="1200" b="1" smtClean="0">
                          <a:solidFill>
                            <a:srgbClr val="FF0000"/>
                          </a:solidFill>
                        </a:rPr>
                        <a:t>F</a:t>
                      </a:r>
                      <a:endParaRPr lang="ja-JP" altLang="en-US" sz="1200" b="1" dirty="0">
                        <a:solidFill>
                          <a:srgbClr val="FF0000"/>
                        </a:solidFill>
                      </a:endParaRPr>
                    </a:p>
                  </a:txBody>
                  <a:tcPr/>
                </a:tc>
                <a:tc>
                  <a:txBody>
                    <a:bodyPr/>
                    <a:lstStyle/>
                    <a:p>
                      <a:r>
                        <a:rPr lang="en-US" altLang="ja-JP" sz="1200" b="1" smtClean="0">
                          <a:solidFill>
                            <a:srgbClr val="FF0000"/>
                          </a:solidFill>
                        </a:rPr>
                        <a:t>F</a:t>
                      </a:r>
                      <a:endParaRPr lang="ja-JP" altLang="en-US" sz="1200" b="1" dirty="0">
                        <a:solidFill>
                          <a:srgbClr val="FF0000"/>
                        </a:solidFill>
                      </a:endParaRPr>
                    </a:p>
                  </a:txBody>
                  <a:tcPr/>
                </a:tc>
              </a:tr>
              <a:tr h="252614">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F</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F</a:t>
                      </a:r>
                      <a:endParaRPr kumimoji="1" lang="ja-JP" altLang="en-US" sz="1200" b="1" dirty="0">
                        <a:solidFill>
                          <a:srgbClr val="FF0000"/>
                        </a:solidFill>
                      </a:endParaRPr>
                    </a:p>
                  </a:txBody>
                  <a:tcPr/>
                </a:tc>
              </a:tr>
              <a:tr h="336819">
                <a:tc>
                  <a:txBody>
                    <a:bodyPr/>
                    <a:lstStyle/>
                    <a:p>
                      <a:r>
                        <a:rPr kumimoji="1" lang="en-US" altLang="ja-JP" sz="1200" b="1" smtClean="0">
                          <a:solidFill>
                            <a:schemeClr val="tx1"/>
                          </a:solidFill>
                        </a:rPr>
                        <a:t>T</a:t>
                      </a:r>
                      <a:endParaRPr kumimoji="1" lang="ja-JP" altLang="en-US" sz="1200" b="1" dirty="0">
                        <a:solidFill>
                          <a:schemeClr val="tx1"/>
                        </a:solidFill>
                      </a:endParaRPr>
                    </a:p>
                  </a:txBody>
                  <a:tcPr/>
                </a:tc>
                <a:tc>
                  <a:txBody>
                    <a:bodyPr/>
                    <a:lstStyle/>
                    <a:p>
                      <a:r>
                        <a:rPr lang="en-US" altLang="ja-JP" sz="1200" b="1" smtClean="0">
                          <a:solidFill>
                            <a:schemeClr val="tx1"/>
                          </a:solidFill>
                        </a:rPr>
                        <a:t>F</a:t>
                      </a:r>
                      <a:endParaRPr lang="ja-JP" altLang="en-US" sz="1200" b="1" dirty="0">
                        <a:solidFill>
                          <a:schemeClr val="tx1"/>
                        </a:solidFill>
                      </a:endParaRPr>
                    </a:p>
                  </a:txBody>
                  <a:tcPr/>
                </a:tc>
                <a:tc>
                  <a:txBody>
                    <a:bodyPr/>
                    <a:lstStyle/>
                    <a:p>
                      <a:r>
                        <a:rPr lang="en-US" altLang="ja-JP" sz="1200" b="1" smtClean="0">
                          <a:solidFill>
                            <a:schemeClr val="tx1"/>
                          </a:solidFill>
                        </a:rPr>
                        <a:t>F</a:t>
                      </a:r>
                      <a:endParaRPr lang="ja-JP" altLang="en-US" sz="1200" b="1" dirty="0">
                        <a:solidFill>
                          <a:schemeClr val="tx1"/>
                        </a:solidFill>
                      </a:endParaRPr>
                    </a:p>
                  </a:txBody>
                  <a:tcPr/>
                </a:tc>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r>
              <a:tr h="252614">
                <a:tc>
                  <a:txBody>
                    <a:bodyPr/>
                    <a:lstStyle/>
                    <a:p>
                      <a:r>
                        <a:rPr kumimoji="1" lang="en-US" altLang="ja-JP" sz="1200" b="1" smtClean="0">
                          <a:solidFill>
                            <a:srgbClr val="FF0000"/>
                          </a:solidFill>
                        </a:rPr>
                        <a:t>F</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T</a:t>
                      </a:r>
                      <a:endParaRPr kumimoji="1" lang="ja-JP" altLang="en-US" sz="1200" b="1" dirty="0">
                        <a:solidFill>
                          <a:srgbClr val="FF0000"/>
                        </a:solidFill>
                      </a:endParaRPr>
                    </a:p>
                  </a:txBody>
                  <a:tcPr/>
                </a:tc>
                <a:tc>
                  <a:txBody>
                    <a:bodyPr/>
                    <a:lstStyle/>
                    <a:p>
                      <a:r>
                        <a:rPr kumimoji="1" lang="en-US" altLang="ja-JP" sz="1200" b="1" smtClean="0">
                          <a:solidFill>
                            <a:srgbClr val="FF0000"/>
                          </a:solidFill>
                        </a:rPr>
                        <a:t>F</a:t>
                      </a:r>
                      <a:endParaRPr kumimoji="1" lang="ja-JP" altLang="en-US" sz="1200" b="1" dirty="0">
                        <a:solidFill>
                          <a:srgbClr val="FF0000"/>
                        </a:solidFill>
                      </a:endParaRPr>
                    </a:p>
                  </a:txBody>
                  <a:tcPr/>
                </a:tc>
              </a:tr>
              <a:tr h="252614">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c>
                  <a:txBody>
                    <a:bodyPr/>
                    <a:lstStyle/>
                    <a:p>
                      <a:r>
                        <a:rPr lang="en-US" altLang="ja-JP" sz="1200" b="1" smtClean="0">
                          <a:solidFill>
                            <a:schemeClr val="tx1"/>
                          </a:solidFill>
                        </a:rPr>
                        <a:t>T</a:t>
                      </a:r>
                      <a:endParaRPr lang="ja-JP" altLang="en-US" sz="1200" b="1" dirty="0">
                        <a:solidFill>
                          <a:schemeClr val="tx1"/>
                        </a:solidFill>
                      </a:endParaRPr>
                    </a:p>
                  </a:txBody>
                  <a:tcPr/>
                </a:tc>
                <a:tc>
                  <a:txBody>
                    <a:bodyPr/>
                    <a:lstStyle/>
                    <a:p>
                      <a:r>
                        <a:rPr lang="en-US" altLang="ja-JP" sz="1200" b="1" smtClean="0">
                          <a:solidFill>
                            <a:schemeClr val="tx1"/>
                          </a:solidFill>
                        </a:rPr>
                        <a:t>F</a:t>
                      </a:r>
                      <a:endParaRPr lang="ja-JP" altLang="en-US" sz="1200" b="1" dirty="0">
                        <a:solidFill>
                          <a:schemeClr val="tx1"/>
                        </a:solidFill>
                      </a:endParaRPr>
                    </a:p>
                  </a:txBody>
                  <a:tcPr/>
                </a:tc>
                <a:tc>
                  <a:txBody>
                    <a:bodyPr/>
                    <a:lstStyle/>
                    <a:p>
                      <a:r>
                        <a:rPr lang="en-US" altLang="ja-JP" sz="1200" b="1" smtClean="0">
                          <a:solidFill>
                            <a:schemeClr val="tx1"/>
                          </a:solidFill>
                        </a:rPr>
                        <a:t>F</a:t>
                      </a:r>
                      <a:endParaRPr lang="ja-JP" altLang="en-US" sz="1200" b="1" dirty="0">
                        <a:solidFill>
                          <a:schemeClr val="tx1"/>
                        </a:solidFill>
                      </a:endParaRPr>
                    </a:p>
                  </a:txBody>
                  <a:tcPr/>
                </a:tc>
              </a:tr>
              <a:tr h="252614">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c>
                  <a:txBody>
                    <a:bodyPr/>
                    <a:lstStyle/>
                    <a:p>
                      <a:r>
                        <a:rPr kumimoji="1" lang="en-US" altLang="ja-JP" sz="1200" b="1" smtClean="0">
                          <a:solidFill>
                            <a:schemeClr val="tx1"/>
                          </a:solidFill>
                        </a:rPr>
                        <a:t>T</a:t>
                      </a:r>
                      <a:endParaRPr kumimoji="1" lang="ja-JP" altLang="en-US" sz="1200" b="1" dirty="0">
                        <a:solidFill>
                          <a:schemeClr val="tx1"/>
                        </a:solidFill>
                      </a:endParaRPr>
                    </a:p>
                  </a:txBody>
                  <a:tcPr/>
                </a:tc>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r>
              <a:tr h="252614">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c>
                  <a:txBody>
                    <a:bodyPr/>
                    <a:lstStyle/>
                    <a:p>
                      <a:r>
                        <a:rPr lang="en-US" altLang="ja-JP" sz="1200" b="1" smtClean="0">
                          <a:solidFill>
                            <a:schemeClr val="tx1"/>
                          </a:solidFill>
                        </a:rPr>
                        <a:t>F</a:t>
                      </a:r>
                      <a:endParaRPr lang="ja-JP" altLang="en-US" sz="1200" b="1" dirty="0">
                        <a:solidFill>
                          <a:schemeClr val="tx1"/>
                        </a:solidFill>
                      </a:endParaRPr>
                    </a:p>
                  </a:txBody>
                  <a:tcPr/>
                </a:tc>
                <a:tc>
                  <a:txBody>
                    <a:bodyPr/>
                    <a:lstStyle/>
                    <a:p>
                      <a:r>
                        <a:rPr lang="en-US" altLang="ja-JP" sz="1200" b="1" smtClean="0">
                          <a:solidFill>
                            <a:schemeClr val="tx1"/>
                          </a:solidFill>
                        </a:rPr>
                        <a:t>F</a:t>
                      </a:r>
                      <a:endParaRPr lang="ja-JP" altLang="en-US" sz="1200" b="1" dirty="0">
                        <a:solidFill>
                          <a:schemeClr val="tx1"/>
                        </a:solidFill>
                      </a:endParaRPr>
                    </a:p>
                  </a:txBody>
                  <a:tcPr/>
                </a:tc>
                <a:tc>
                  <a:txBody>
                    <a:bodyPr/>
                    <a:lstStyle/>
                    <a:p>
                      <a:r>
                        <a:rPr kumimoji="1" lang="en-US" altLang="ja-JP" sz="1200" b="1" smtClean="0">
                          <a:solidFill>
                            <a:schemeClr val="tx1"/>
                          </a:solidFill>
                        </a:rPr>
                        <a:t>F</a:t>
                      </a:r>
                      <a:endParaRPr kumimoji="1" lang="ja-JP" altLang="en-US" sz="1200" b="1" dirty="0">
                        <a:solidFill>
                          <a:schemeClr val="tx1"/>
                        </a:solidFill>
                      </a:endParaRPr>
                    </a:p>
                  </a:txBody>
                  <a:tcPr/>
                </a:tc>
              </a:tr>
            </a:tbl>
          </a:graphicData>
        </a:graphic>
      </p:graphicFrame>
      <p:sp>
        <p:nvSpPr>
          <p:cNvPr id="6" name="TextBox 5"/>
          <p:cNvSpPr txBox="1"/>
          <p:nvPr/>
        </p:nvSpPr>
        <p:spPr>
          <a:xfrm>
            <a:off x="6799611" y="6415907"/>
            <a:ext cx="1841720" cy="400110"/>
          </a:xfrm>
          <a:prstGeom prst="rect">
            <a:avLst/>
          </a:prstGeom>
          <a:noFill/>
        </p:spPr>
        <p:txBody>
          <a:bodyPr wrap="square" rtlCol="0">
            <a:spAutoFit/>
          </a:bodyPr>
          <a:lstStyle/>
          <a:p>
            <a:r>
              <a:rPr kumimoji="1" lang="en-US" altLang="ja-JP" sz="2000" dirty="0" smtClean="0">
                <a:latin typeface="Arial" pitchFamily="34" charset="0"/>
                <a:cs typeface="Arial" pitchFamily="34" charset="0"/>
              </a:rPr>
              <a:t>AND 3 inputs</a:t>
            </a:r>
            <a:endParaRPr kumimoji="1" lang="ja-JP" altLang="en-US" sz="2000" dirty="0">
              <a:latin typeface="Arial" pitchFamily="34" charset="0"/>
              <a:cs typeface="Arial" pitchFamily="34" charset="0"/>
            </a:endParaRPr>
          </a:p>
        </p:txBody>
      </p:sp>
      <p:sp>
        <p:nvSpPr>
          <p:cNvPr id="7" name="TextBox 6"/>
          <p:cNvSpPr txBox="1"/>
          <p:nvPr/>
        </p:nvSpPr>
        <p:spPr>
          <a:xfrm>
            <a:off x="7002324" y="818652"/>
            <a:ext cx="1630496" cy="363257"/>
          </a:xfrm>
          <a:prstGeom prst="rect">
            <a:avLst/>
          </a:prstGeom>
          <a:noFill/>
        </p:spPr>
        <p:txBody>
          <a:bodyPr wrap="square" rtlCol="0">
            <a:spAutoFit/>
          </a:bodyPr>
          <a:lstStyle/>
          <a:p>
            <a:r>
              <a:rPr kumimoji="1" lang="en-US" altLang="ja-JP" sz="2000" dirty="0" smtClean="0">
                <a:latin typeface="Arial" pitchFamily="34" charset="0"/>
                <a:cs typeface="Arial" pitchFamily="34" charset="0"/>
              </a:rPr>
              <a:t>OR 3 inputs</a:t>
            </a:r>
            <a:endParaRPr kumimoji="1" lang="ja-JP" altLang="en-US" sz="2000" dirty="0">
              <a:latin typeface="Arial" pitchFamily="34" charset="0"/>
              <a:cs typeface="Arial" pitchFamily="34" charset="0"/>
            </a:endParaRPr>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44" t="42591" r="7309" b="18331"/>
          <a:stretch/>
        </p:blipFill>
        <p:spPr bwMode="auto">
          <a:xfrm>
            <a:off x="313344" y="1406349"/>
            <a:ext cx="6029692" cy="2430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109" t="42840" r="12880" b="16923"/>
          <a:stretch/>
        </p:blipFill>
        <p:spPr bwMode="auto">
          <a:xfrm>
            <a:off x="251424" y="4054258"/>
            <a:ext cx="5760768" cy="252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6102204" y="3519012"/>
            <a:ext cx="810108" cy="900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02204" y="3248976"/>
            <a:ext cx="810108" cy="3150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92216" y="2888928"/>
            <a:ext cx="703884" cy="6829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00718" y="2438868"/>
            <a:ext cx="1001606" cy="8101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00718" y="2078820"/>
            <a:ext cx="1001606" cy="9001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1"/>
          </p:cNvCxnSpPr>
          <p:nvPr/>
        </p:nvCxnSpPr>
        <p:spPr>
          <a:xfrm>
            <a:off x="6000718" y="1628760"/>
            <a:ext cx="1001606" cy="7996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085992" y="4329120"/>
            <a:ext cx="82632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084105" y="4329120"/>
            <a:ext cx="828207" cy="4500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093154" y="4329120"/>
            <a:ext cx="802946" cy="8101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102204" y="5544282"/>
            <a:ext cx="900120" cy="4500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123654" y="4959204"/>
            <a:ext cx="878670" cy="9901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000718" y="4689168"/>
            <a:ext cx="1001606" cy="17102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1674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Dead logic report</a:t>
            </a:r>
            <a:endParaRPr kumimoji="1" lang="ja-JP" altLang="en-US" dirty="0"/>
          </a:p>
        </p:txBody>
      </p:sp>
      <p:sp>
        <p:nvSpPr>
          <p:cNvPr id="3" name="Content Placeholder 2"/>
          <p:cNvSpPr>
            <a:spLocks noGrp="1"/>
          </p:cNvSpPr>
          <p:nvPr>
            <p:ph idx="1"/>
          </p:nvPr>
        </p:nvSpPr>
        <p:spPr/>
        <p:txBody>
          <a:bodyPr/>
          <a:lstStyle/>
          <a:p>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445485762"/>
              </p:ext>
            </p:extLst>
          </p:nvPr>
        </p:nvGraphicFramePr>
        <p:xfrm>
          <a:off x="6912312" y="1628760"/>
          <a:ext cx="1170156" cy="1489994"/>
        </p:xfrm>
        <a:graphic>
          <a:graphicData uri="http://schemas.openxmlformats.org/drawingml/2006/table">
            <a:tbl>
              <a:tblPr firstRow="1" bandRow="1">
                <a:tableStyleId>{5C22544A-7EE6-4342-B048-85BDC9FD1C3A}</a:tableStyleId>
              </a:tblPr>
              <a:tblGrid>
                <a:gridCol w="390052"/>
                <a:gridCol w="390052"/>
                <a:gridCol w="390052"/>
              </a:tblGrid>
              <a:tr h="392714">
                <a:tc>
                  <a:txBody>
                    <a:bodyPr/>
                    <a:lstStyle/>
                    <a:p>
                      <a:r>
                        <a:rPr kumimoji="1" lang="en-US" altLang="ja-JP" sz="1200" smtClean="0"/>
                        <a:t>1p</a:t>
                      </a:r>
                      <a:endParaRPr kumimoji="1" lang="ja-JP" altLang="en-US" sz="1200" dirty="0"/>
                    </a:p>
                  </a:txBody>
                  <a:tcPr/>
                </a:tc>
                <a:tc>
                  <a:txBody>
                    <a:bodyPr/>
                    <a:lstStyle/>
                    <a:p>
                      <a:r>
                        <a:rPr kumimoji="1" lang="en-US" altLang="ja-JP" sz="1200" smtClean="0"/>
                        <a:t>2p</a:t>
                      </a:r>
                      <a:endParaRPr kumimoji="1" lang="ja-JP" altLang="en-US" sz="1200" dirty="0"/>
                    </a:p>
                  </a:txBody>
                  <a:tcPr/>
                </a:tc>
                <a:tc>
                  <a:txBody>
                    <a:bodyPr/>
                    <a:lstStyle/>
                    <a:p>
                      <a:r>
                        <a:rPr kumimoji="1" lang="en-US" altLang="ja-JP" sz="1200" smtClean="0"/>
                        <a:t>O</a:t>
                      </a:r>
                      <a:endParaRPr kumimoji="1" lang="ja-JP" altLang="en-US" sz="1200" dirty="0"/>
                    </a:p>
                  </a:txBody>
                  <a:tcPr/>
                </a:tc>
              </a:tr>
              <a:tr h="239367">
                <a:tc>
                  <a:txBody>
                    <a:bodyPr/>
                    <a:lstStyle/>
                    <a:p>
                      <a:r>
                        <a:rPr kumimoji="1" lang="en-US" altLang="ja-JP" sz="1200" smtClean="0">
                          <a:solidFill>
                            <a:srgbClr val="FF0000"/>
                          </a:solidFill>
                        </a:rPr>
                        <a:t>T</a:t>
                      </a:r>
                      <a:endParaRPr kumimoji="1" lang="ja-JP" altLang="en-US" sz="1200" dirty="0">
                        <a:solidFill>
                          <a:srgbClr val="FF0000"/>
                        </a:solidFill>
                      </a:endParaRPr>
                    </a:p>
                  </a:txBody>
                  <a:tcPr/>
                </a:tc>
                <a:tc>
                  <a:txBody>
                    <a:bodyPr/>
                    <a:lstStyle/>
                    <a:p>
                      <a:r>
                        <a:rPr kumimoji="1" lang="en-US" altLang="ja-JP" sz="1200" smtClean="0">
                          <a:solidFill>
                            <a:srgbClr val="FF0000"/>
                          </a:solidFill>
                        </a:rPr>
                        <a:t>T</a:t>
                      </a:r>
                      <a:endParaRPr kumimoji="1" lang="ja-JP" altLang="en-US" sz="1200" dirty="0">
                        <a:solidFill>
                          <a:srgbClr val="FF0000"/>
                        </a:solidFill>
                      </a:endParaRPr>
                    </a:p>
                  </a:txBody>
                  <a:tcPr/>
                </a:tc>
                <a:tc>
                  <a:txBody>
                    <a:bodyPr/>
                    <a:lstStyle/>
                    <a:p>
                      <a:r>
                        <a:rPr kumimoji="1" lang="en-US" altLang="ja-JP" sz="1200" smtClean="0">
                          <a:solidFill>
                            <a:srgbClr val="FF0000"/>
                          </a:solidFill>
                        </a:rPr>
                        <a:t>T</a:t>
                      </a:r>
                      <a:endParaRPr kumimoji="1" lang="ja-JP" altLang="en-US" sz="1200" dirty="0">
                        <a:solidFill>
                          <a:srgbClr val="FF0000"/>
                        </a:solidFill>
                      </a:endParaRPr>
                    </a:p>
                  </a:txBody>
                  <a:tcPr/>
                </a:tc>
              </a:tr>
              <a:tr h="239367">
                <a:tc>
                  <a:txBody>
                    <a:bodyPr/>
                    <a:lstStyle/>
                    <a:p>
                      <a:r>
                        <a:rPr kumimoji="1" lang="en-US" altLang="ja-JP" sz="1200" smtClean="0">
                          <a:solidFill>
                            <a:srgbClr val="FF0000"/>
                          </a:solidFill>
                        </a:rPr>
                        <a:t>T</a:t>
                      </a:r>
                      <a:endParaRPr kumimoji="1" lang="ja-JP" altLang="en-US" sz="1200" dirty="0">
                        <a:solidFill>
                          <a:srgbClr val="FF0000"/>
                        </a:solidFill>
                      </a:endParaRPr>
                    </a:p>
                  </a:txBody>
                  <a:tcPr/>
                </a:tc>
                <a:tc>
                  <a:txBody>
                    <a:bodyPr/>
                    <a:lstStyle/>
                    <a:p>
                      <a:r>
                        <a:rPr kumimoji="1" lang="en-US" altLang="ja-JP" sz="1200" smtClean="0">
                          <a:solidFill>
                            <a:srgbClr val="FF0000"/>
                          </a:solidFill>
                        </a:rPr>
                        <a:t>F</a:t>
                      </a:r>
                      <a:endParaRPr kumimoji="1" lang="ja-JP" altLang="en-US" sz="1200" dirty="0">
                        <a:solidFill>
                          <a:srgbClr val="FF0000"/>
                        </a:solidFill>
                      </a:endParaRPr>
                    </a:p>
                  </a:txBody>
                  <a:tcPr/>
                </a:tc>
                <a:tc>
                  <a:txBody>
                    <a:bodyPr/>
                    <a:lstStyle/>
                    <a:p>
                      <a:r>
                        <a:rPr kumimoji="1" lang="en-US" altLang="ja-JP" sz="1200" smtClean="0">
                          <a:solidFill>
                            <a:srgbClr val="FF0000"/>
                          </a:solidFill>
                        </a:rPr>
                        <a:t>F</a:t>
                      </a:r>
                      <a:endParaRPr kumimoji="1" lang="ja-JP" altLang="en-US" sz="1200" dirty="0">
                        <a:solidFill>
                          <a:srgbClr val="FF0000"/>
                        </a:solidFill>
                      </a:endParaRPr>
                    </a:p>
                  </a:txBody>
                  <a:tcPr/>
                </a:tc>
              </a:tr>
              <a:tr h="239367">
                <a:tc>
                  <a:txBody>
                    <a:bodyPr/>
                    <a:lstStyle/>
                    <a:p>
                      <a:r>
                        <a:rPr kumimoji="1" lang="en-US" altLang="ja-JP" sz="1200" smtClean="0">
                          <a:solidFill>
                            <a:srgbClr val="FF0000"/>
                          </a:solidFill>
                        </a:rPr>
                        <a:t>F</a:t>
                      </a:r>
                      <a:endParaRPr kumimoji="1" lang="ja-JP" altLang="en-US" sz="1200" dirty="0">
                        <a:solidFill>
                          <a:srgbClr val="FF0000"/>
                        </a:solidFill>
                      </a:endParaRPr>
                    </a:p>
                  </a:txBody>
                  <a:tcPr/>
                </a:tc>
                <a:tc>
                  <a:txBody>
                    <a:bodyPr/>
                    <a:lstStyle/>
                    <a:p>
                      <a:r>
                        <a:rPr kumimoji="1" lang="en-US" altLang="ja-JP" sz="1200" smtClean="0">
                          <a:solidFill>
                            <a:srgbClr val="FF0000"/>
                          </a:solidFill>
                        </a:rPr>
                        <a:t>T</a:t>
                      </a:r>
                      <a:endParaRPr kumimoji="1" lang="ja-JP" altLang="en-US" sz="1200" dirty="0">
                        <a:solidFill>
                          <a:srgbClr val="FF0000"/>
                        </a:solidFill>
                      </a:endParaRPr>
                    </a:p>
                  </a:txBody>
                  <a:tcPr/>
                </a:tc>
                <a:tc>
                  <a:txBody>
                    <a:bodyPr/>
                    <a:lstStyle/>
                    <a:p>
                      <a:r>
                        <a:rPr kumimoji="1" lang="en-US" altLang="ja-JP" sz="1200" smtClean="0">
                          <a:solidFill>
                            <a:srgbClr val="FF0000"/>
                          </a:solidFill>
                        </a:rPr>
                        <a:t>F</a:t>
                      </a:r>
                      <a:endParaRPr kumimoji="1" lang="en-US" altLang="ja-JP" sz="1200" dirty="0" smtClean="0">
                        <a:solidFill>
                          <a:srgbClr val="FF0000"/>
                        </a:solidFill>
                      </a:endParaRPr>
                    </a:p>
                  </a:txBody>
                  <a:tcPr/>
                </a:tc>
              </a:tr>
              <a:tr h="239367">
                <a:tc>
                  <a:txBody>
                    <a:bodyPr/>
                    <a:lstStyle/>
                    <a:p>
                      <a:r>
                        <a:rPr kumimoji="1" lang="en-US" altLang="ja-JP" sz="1200" smtClean="0"/>
                        <a:t>F</a:t>
                      </a:r>
                      <a:endParaRPr kumimoji="1" lang="ja-JP" altLang="en-US" sz="1200" dirty="0"/>
                    </a:p>
                  </a:txBody>
                  <a:tcPr/>
                </a:tc>
                <a:tc>
                  <a:txBody>
                    <a:bodyPr/>
                    <a:lstStyle/>
                    <a:p>
                      <a:r>
                        <a:rPr kumimoji="1" lang="en-US" altLang="ja-JP" sz="1200" smtClean="0"/>
                        <a:t>F</a:t>
                      </a:r>
                      <a:endParaRPr kumimoji="1" lang="ja-JP" altLang="en-US" sz="1200" dirty="0"/>
                    </a:p>
                  </a:txBody>
                  <a:tcPr/>
                </a:tc>
                <a:tc>
                  <a:txBody>
                    <a:bodyPr/>
                    <a:lstStyle/>
                    <a:p>
                      <a:r>
                        <a:rPr kumimoji="1" lang="en-US" altLang="ja-JP" sz="1200" smtClean="0"/>
                        <a:t>F</a:t>
                      </a:r>
                      <a:endParaRPr kumimoji="1" lang="ja-JP" altLang="en-US" sz="1200" dirty="0"/>
                    </a:p>
                  </a:txBody>
                  <a:tcPr/>
                </a:tc>
              </a:tr>
            </a:tbl>
          </a:graphicData>
        </a:graphic>
      </p:graphicFrame>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72" t="33800" r="51359" b="48754"/>
          <a:stretch/>
        </p:blipFill>
        <p:spPr bwMode="auto">
          <a:xfrm>
            <a:off x="521460" y="2168832"/>
            <a:ext cx="327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37" t="36011" r="9555" b="42243"/>
          <a:stretch/>
        </p:blipFill>
        <p:spPr bwMode="auto">
          <a:xfrm>
            <a:off x="6672" y="3158964"/>
            <a:ext cx="8562537" cy="127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6012192" y="2438868"/>
            <a:ext cx="920604" cy="1800242"/>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102204" y="2702232"/>
            <a:ext cx="830592" cy="1092248"/>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932796" y="1988808"/>
            <a:ext cx="339564" cy="54007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2" name="Rectangle 21"/>
          <p:cNvSpPr/>
          <p:nvPr/>
        </p:nvSpPr>
        <p:spPr>
          <a:xfrm>
            <a:off x="7272360" y="2528880"/>
            <a:ext cx="339564" cy="27003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3" name="Rectangle 22"/>
          <p:cNvSpPr/>
          <p:nvPr/>
        </p:nvSpPr>
        <p:spPr>
          <a:xfrm>
            <a:off x="7273809" y="1988808"/>
            <a:ext cx="339564" cy="27003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33197528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Approximation used by SLDV</a:t>
            </a:r>
            <a:endParaRPr kumimoji="1" lang="ja-JP" altLang="en-US" dirty="0"/>
          </a:p>
        </p:txBody>
      </p:sp>
      <p:sp>
        <p:nvSpPr>
          <p:cNvPr id="3" name="コンテンツ プレースホルダー 2"/>
          <p:cNvSpPr>
            <a:spLocks noGrp="1"/>
          </p:cNvSpPr>
          <p:nvPr>
            <p:ph idx="1"/>
          </p:nvPr>
        </p:nvSpPr>
        <p:spPr>
          <a:xfrm>
            <a:off x="578688" y="1088688"/>
            <a:ext cx="7953840" cy="1530205"/>
          </a:xfrm>
        </p:spPr>
        <p:txBody>
          <a:bodyPr/>
          <a:lstStyle/>
          <a:p>
            <a:pPr marL="0" indent="0">
              <a:buNone/>
            </a:pPr>
            <a:r>
              <a:rPr kumimoji="1" lang="en-US" altLang="ja-JP" dirty="0" smtClean="0"/>
              <a:t>Simulink Design Verifier applies </a:t>
            </a:r>
            <a:r>
              <a:rPr kumimoji="1" lang="en-US" altLang="ja-JP" dirty="0" smtClean="0"/>
              <a:t>approximation(s) </a:t>
            </a:r>
            <a:r>
              <a:rPr kumimoji="1" lang="en-US" altLang="ja-JP" dirty="0" smtClean="0"/>
              <a:t>depending on </a:t>
            </a:r>
            <a:r>
              <a:rPr kumimoji="1" lang="en-US" altLang="ja-JP" dirty="0" smtClean="0"/>
              <a:t>the model, </a:t>
            </a:r>
            <a:r>
              <a:rPr kumimoji="1" lang="en-US" altLang="ja-JP" dirty="0" smtClean="0"/>
              <a:t>in order to avoid becoming infinite search space. </a:t>
            </a:r>
            <a:br>
              <a:rPr kumimoji="1" lang="en-US" altLang="ja-JP" dirty="0" smtClean="0"/>
            </a:br>
            <a:r>
              <a:rPr kumimoji="1" lang="en-US" altLang="ja-JP" dirty="0" smtClean="0"/>
              <a:t>The information about this approximation is </a:t>
            </a:r>
            <a:r>
              <a:rPr kumimoji="1" lang="en-US" altLang="ja-JP" dirty="0" smtClean="0"/>
              <a:t>reported in the report</a:t>
            </a:r>
            <a:r>
              <a:rPr kumimoji="1" lang="en-US" altLang="ja-JP" dirty="0" smtClean="0"/>
              <a:t>.</a:t>
            </a:r>
            <a:endParaRPr lang="en-US" altLang="ja-JP" dirty="0" smtClean="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36" y="3338988"/>
            <a:ext cx="37528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431448" y="2888928"/>
            <a:ext cx="1733167" cy="369332"/>
          </a:xfrm>
          <a:prstGeom prst="rect">
            <a:avLst/>
          </a:prstGeom>
          <a:noFill/>
        </p:spPr>
        <p:txBody>
          <a:bodyPr wrap="square" rtlCol="0">
            <a:spAutoFit/>
          </a:bodyPr>
          <a:lstStyle/>
          <a:p>
            <a:r>
              <a:rPr kumimoji="1" lang="en-US" altLang="ja-JP" smtClean="0">
                <a:latin typeface="Arial" pitchFamily="34" charset="0"/>
                <a:cs typeface="Arial" pitchFamily="34" charset="0"/>
              </a:rPr>
              <a:t>Document part</a:t>
            </a:r>
            <a:endParaRPr kumimoji="1" lang="ja-JP" altLang="en-US" dirty="0">
              <a:latin typeface="Arial" pitchFamily="34" charset="0"/>
              <a:cs typeface="Arial" pitchFamily="34" charset="0"/>
            </a:endParaRPr>
          </a:p>
        </p:txBody>
      </p:sp>
      <p:sp>
        <p:nvSpPr>
          <p:cNvPr id="7" name="正方形/長方形 6"/>
          <p:cNvSpPr/>
          <p:nvPr/>
        </p:nvSpPr>
        <p:spPr>
          <a:xfrm>
            <a:off x="611472" y="5499276"/>
            <a:ext cx="3510468" cy="1260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5" name="テキスト ボックス 4"/>
          <p:cNvSpPr txBox="1"/>
          <p:nvPr/>
        </p:nvSpPr>
        <p:spPr>
          <a:xfrm>
            <a:off x="4481988" y="3338988"/>
            <a:ext cx="4115229" cy="2862322"/>
          </a:xfrm>
          <a:prstGeom prst="rect">
            <a:avLst/>
          </a:prstGeom>
          <a:noFill/>
        </p:spPr>
        <p:txBody>
          <a:bodyPr wrap="square" rtlCol="0">
            <a:spAutoFit/>
          </a:bodyPr>
          <a:lstStyle/>
          <a:p>
            <a:r>
              <a:rPr kumimoji="1" lang="en-US" altLang="ja-JP" sz="2000" dirty="0" smtClean="0">
                <a:latin typeface="Arial" pitchFamily="34" charset="0"/>
                <a:cs typeface="Arial" pitchFamily="34" charset="0"/>
              </a:rPr>
              <a:t>Approximation Example</a:t>
            </a:r>
          </a:p>
          <a:p>
            <a:pPr marL="342900" indent="-342900">
              <a:buFont typeface="Arial" pitchFamily="34" charset="0"/>
              <a:buChar char="•"/>
            </a:pPr>
            <a:r>
              <a:rPr kumimoji="1" lang="en-US" altLang="ja-JP" sz="2000" dirty="0" smtClean="0">
                <a:latin typeface="Arial" pitchFamily="34" charset="0"/>
                <a:cs typeface="Arial" pitchFamily="34" charset="0"/>
              </a:rPr>
              <a:t>A </a:t>
            </a:r>
            <a:r>
              <a:rPr kumimoji="1" lang="en-US" altLang="ja-JP" sz="2000" dirty="0" smtClean="0">
                <a:latin typeface="Arial" pitchFamily="34" charset="0"/>
                <a:cs typeface="Arial" pitchFamily="34" charset="0"/>
              </a:rPr>
              <a:t>floating point </a:t>
            </a:r>
            <a:r>
              <a:rPr kumimoji="1" lang="en-US" altLang="ja-JP" sz="2000" dirty="0" smtClean="0">
                <a:latin typeface="Arial" pitchFamily="34" charset="0"/>
                <a:cs typeface="Arial" pitchFamily="34" charset="0"/>
              </a:rPr>
              <a:t>number is approximated as </a:t>
            </a:r>
            <a:r>
              <a:rPr kumimoji="1" lang="en-US" altLang="ja-JP" sz="2000" dirty="0" smtClean="0">
                <a:latin typeface="Arial" pitchFamily="34" charset="0"/>
                <a:cs typeface="Arial" pitchFamily="34" charset="0"/>
              </a:rPr>
              <a:t>a rational number.</a:t>
            </a:r>
          </a:p>
          <a:p>
            <a:pPr marL="342900" indent="-342900">
              <a:buFont typeface="Arial" pitchFamily="34" charset="0"/>
              <a:buChar char="•"/>
            </a:pPr>
            <a:r>
              <a:rPr kumimoji="1" lang="en-US" altLang="ja-JP" sz="2000" dirty="0" smtClean="0">
                <a:latin typeface="Arial" pitchFamily="34" charset="0"/>
                <a:cs typeface="Arial" pitchFamily="34" charset="0"/>
              </a:rPr>
              <a:t>Linearization of a two-dimensional table</a:t>
            </a:r>
          </a:p>
          <a:p>
            <a:r>
              <a:rPr kumimoji="1" lang="en-US" altLang="ja-JP" sz="2000" dirty="0" smtClean="0">
                <a:latin typeface="Arial" pitchFamily="34" charset="0"/>
                <a:cs typeface="Arial" pitchFamily="34" charset="0"/>
              </a:rPr>
              <a:t>(</a:t>
            </a:r>
            <a:r>
              <a:rPr kumimoji="1" lang="en-US" altLang="ja-JP" sz="2000" dirty="0" smtClean="0">
                <a:latin typeface="Arial" pitchFamily="34" charset="0"/>
                <a:cs typeface="Arial" pitchFamily="34" charset="0"/>
              </a:rPr>
              <a:t>Interpolation and </a:t>
            </a:r>
            <a:r>
              <a:rPr kumimoji="1" lang="en-US" altLang="ja-JP" sz="2000" dirty="0" smtClean="0">
                <a:latin typeface="Arial" pitchFamily="34" charset="0"/>
                <a:cs typeface="Arial" pitchFamily="34" charset="0"/>
              </a:rPr>
              <a:t>extrapolation)</a:t>
            </a:r>
          </a:p>
          <a:p>
            <a:pPr marL="342900" indent="-342900">
              <a:buFont typeface="Arial" pitchFamily="34" charset="0"/>
              <a:buChar char="•"/>
            </a:pPr>
            <a:r>
              <a:rPr kumimoji="1" lang="en-US" altLang="ja-JP" sz="2000" dirty="0" smtClean="0">
                <a:latin typeface="Arial" pitchFamily="34" charset="0"/>
                <a:cs typeface="Arial" pitchFamily="34" charset="0"/>
              </a:rPr>
              <a:t>Restriction of the loop count of a while loop</a:t>
            </a:r>
          </a:p>
        </p:txBody>
      </p:sp>
    </p:spTree>
    <p:extLst>
      <p:ext uri="{BB962C8B-B14F-4D97-AF65-F5344CB8AC3E}">
        <p14:creationId xmlns:p14="http://schemas.microsoft.com/office/powerpoint/2010/main" val="24014904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Dead logic detection</a:t>
            </a:r>
            <a:endParaRPr kumimoji="1" lang="ja-JP" altLang="en-US" dirty="0"/>
          </a:p>
        </p:txBody>
      </p:sp>
      <p:sp>
        <p:nvSpPr>
          <p:cNvPr id="3" name="コンテンツ プレースホルダー 2"/>
          <p:cNvSpPr>
            <a:spLocks noGrp="1"/>
          </p:cNvSpPr>
          <p:nvPr>
            <p:ph idx="1"/>
          </p:nvPr>
        </p:nvSpPr>
        <p:spPr>
          <a:xfrm>
            <a:off x="457200" y="1088688"/>
            <a:ext cx="8525388" cy="1170156"/>
          </a:xfrm>
        </p:spPr>
        <p:txBody>
          <a:bodyPr/>
          <a:lstStyle/>
          <a:p>
            <a:pPr marL="0" indent="0">
              <a:buNone/>
            </a:pPr>
            <a:r>
              <a:rPr kumimoji="1" lang="en-US" altLang="ja-JP" dirty="0" smtClean="0"/>
              <a:t>When there is logic which cannot reach on the structure of a model, SLDV detects this.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8" y="2798916"/>
            <a:ext cx="3505175" cy="326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98796"/>
            <a:ext cx="20478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52" y="4779180"/>
            <a:ext cx="2341610" cy="2004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122" y="2978940"/>
            <a:ext cx="4507695" cy="186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二等辺三角形 5"/>
          <p:cNvSpPr/>
          <p:nvPr/>
        </p:nvSpPr>
        <p:spPr>
          <a:xfrm rot="16200000">
            <a:off x="2186682" y="4734174"/>
            <a:ext cx="1980264" cy="2070276"/>
          </a:xfrm>
          <a:prstGeom prst="triangle">
            <a:avLst>
              <a:gd name="adj" fmla="val 52886"/>
            </a:avLst>
          </a:prstGeom>
          <a:solidFill>
            <a:srgbClr val="ABC8D1">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7" name="テキスト ボックス 6"/>
          <p:cNvSpPr txBox="1"/>
          <p:nvPr/>
        </p:nvSpPr>
        <p:spPr>
          <a:xfrm>
            <a:off x="341436" y="6489408"/>
            <a:ext cx="1736373" cy="307777"/>
          </a:xfrm>
          <a:prstGeom prst="rect">
            <a:avLst/>
          </a:prstGeom>
          <a:noFill/>
        </p:spPr>
        <p:txBody>
          <a:bodyPr wrap="square" rtlCol="0">
            <a:spAutoFit/>
          </a:bodyPr>
          <a:lstStyle/>
          <a:p>
            <a:r>
              <a:rPr kumimoji="1" lang="en-US" altLang="ja-JP" sz="1400" smtClean="0">
                <a:latin typeface="Arial" pitchFamily="34" charset="0"/>
                <a:cs typeface="Arial" pitchFamily="34" charset="0"/>
              </a:rPr>
              <a:t>m_deadlogic01.mdl</a:t>
            </a:r>
            <a:endParaRPr kumimoji="1" lang="ja-JP" altLang="en-US" sz="1400" dirty="0">
              <a:latin typeface="Arial" pitchFamily="34" charset="0"/>
              <a:cs typeface="Arial" pitchFamily="34" charset="0"/>
            </a:endParaRPr>
          </a:p>
        </p:txBody>
      </p:sp>
      <p:sp>
        <p:nvSpPr>
          <p:cNvPr id="4" name="テキスト ボックス 3"/>
          <p:cNvSpPr txBox="1"/>
          <p:nvPr/>
        </p:nvSpPr>
        <p:spPr>
          <a:xfrm>
            <a:off x="6523477" y="5933089"/>
            <a:ext cx="2729147" cy="646331"/>
          </a:xfrm>
          <a:prstGeom prst="rect">
            <a:avLst/>
          </a:prstGeom>
          <a:noFill/>
        </p:spPr>
        <p:txBody>
          <a:bodyPr wrap="square" rtlCol="0">
            <a:spAutoFit/>
          </a:bodyPr>
          <a:lstStyle/>
          <a:p>
            <a:r>
              <a:rPr kumimoji="1" lang="en-US" altLang="ja-JP" dirty="0" smtClean="0">
                <a:latin typeface="Arial" pitchFamily="34" charset="0"/>
                <a:cs typeface="Arial" pitchFamily="34" charset="0"/>
              </a:rPr>
              <a:t>Design Error Detection also detects Dead Logic</a:t>
            </a:r>
            <a:endParaRPr kumimoji="1" lang="ja-JP" altLang="en-US" dirty="0">
              <a:latin typeface="Arial" pitchFamily="34" charset="0"/>
              <a:cs typeface="Arial" pitchFamily="34" charset="0"/>
            </a:endParaRPr>
          </a:p>
        </p:txBody>
      </p:sp>
    </p:spTree>
    <p:extLst>
      <p:ext uri="{BB962C8B-B14F-4D97-AF65-F5344CB8AC3E}">
        <p14:creationId xmlns:p14="http://schemas.microsoft.com/office/powerpoint/2010/main" val="7051209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319252"/>
            <a:ext cx="85534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4600253" y="3699036"/>
            <a:ext cx="1800200"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 name="タイトル 1"/>
          <p:cNvSpPr>
            <a:spLocks noGrp="1"/>
          </p:cNvSpPr>
          <p:nvPr>
            <p:ph type="title"/>
          </p:nvPr>
        </p:nvSpPr>
        <p:spPr>
          <a:xfrm>
            <a:off x="323528" y="447075"/>
            <a:ext cx="8659059" cy="990600"/>
          </a:xfrm>
        </p:spPr>
        <p:txBody>
          <a:bodyPr/>
          <a:lstStyle/>
          <a:p>
            <a:r>
              <a:rPr lang="en-US" altLang="ja-JP" dirty="0" smtClean="0"/>
              <a:t>(Recall) Influence </a:t>
            </a:r>
            <a:r>
              <a:rPr lang="en-US" altLang="ja-JP" dirty="0" smtClean="0"/>
              <a:t>of Conditional </a:t>
            </a:r>
            <a:r>
              <a:rPr kumimoji="1" lang="en-US" altLang="ja-JP" dirty="0" smtClean="0"/>
              <a:t>input branch execution </a:t>
            </a:r>
            <a:br>
              <a:rPr kumimoji="1" lang="en-US" altLang="ja-JP" dirty="0" smtClean="0"/>
            </a:br>
            <a:endParaRPr kumimoji="1" lang="ja-JP" alt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088688"/>
            <a:ext cx="3960440" cy="181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p:cNvSpPr/>
          <p:nvPr/>
        </p:nvSpPr>
        <p:spPr>
          <a:xfrm>
            <a:off x="5686032" y="5682157"/>
            <a:ext cx="2666471"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7" name="テキスト ボックス 6"/>
          <p:cNvSpPr txBox="1"/>
          <p:nvPr/>
        </p:nvSpPr>
        <p:spPr>
          <a:xfrm>
            <a:off x="6550487" y="3824992"/>
            <a:ext cx="2520360" cy="338554"/>
          </a:xfrm>
          <a:prstGeom prst="rect">
            <a:avLst/>
          </a:prstGeom>
          <a:noFill/>
        </p:spPr>
        <p:txBody>
          <a:bodyPr wrap="square" rtlCol="0">
            <a:spAutoFit/>
          </a:bodyPr>
          <a:lstStyle/>
          <a:p>
            <a:r>
              <a:rPr kumimoji="1" lang="en-US" altLang="ja-JP" sz="1600" dirty="0" smtClean="0">
                <a:latin typeface="Arial" pitchFamily="34" charset="0"/>
                <a:cs typeface="Arial" pitchFamily="34" charset="0"/>
              </a:rPr>
              <a:t>It becomes </a:t>
            </a:r>
            <a:r>
              <a:rPr kumimoji="1" lang="en-US" altLang="ja-JP" sz="1600" dirty="0">
                <a:latin typeface="Arial" pitchFamily="34" charset="0"/>
                <a:cs typeface="Arial" pitchFamily="34" charset="0"/>
              </a:rPr>
              <a:t>"</a:t>
            </a:r>
            <a:r>
              <a:rPr kumimoji="1" lang="en-US" altLang="ja-JP" sz="1600" dirty="0" smtClean="0">
                <a:latin typeface="Arial" pitchFamily="34" charset="0"/>
                <a:cs typeface="Arial" pitchFamily="34" charset="0"/>
              </a:rPr>
              <a:t>dead path"</a:t>
            </a:r>
            <a:endParaRPr kumimoji="1" lang="ja-JP" altLang="en-US" sz="1600" dirty="0">
              <a:latin typeface="Arial" pitchFamily="34" charset="0"/>
              <a:cs typeface="Arial" pitchFamily="34" charset="0"/>
            </a:endParaRPr>
          </a:p>
        </p:txBody>
      </p:sp>
      <p:sp>
        <p:nvSpPr>
          <p:cNvPr id="8" name="テキスト ボックス 7"/>
          <p:cNvSpPr txBox="1"/>
          <p:nvPr/>
        </p:nvSpPr>
        <p:spPr>
          <a:xfrm>
            <a:off x="6706419" y="6451667"/>
            <a:ext cx="2116285" cy="307777"/>
          </a:xfrm>
          <a:prstGeom prst="rect">
            <a:avLst/>
          </a:prstGeom>
          <a:noFill/>
          <a:ln>
            <a:noFill/>
          </a:ln>
        </p:spPr>
        <p:txBody>
          <a:bodyPr wrap="square" rtlCol="0">
            <a:spAutoFit/>
          </a:bodyPr>
          <a:lstStyle/>
          <a:p>
            <a:r>
              <a:rPr kumimoji="1" lang="en-US" altLang="ja-JP" sz="1400" dirty="0" smtClean="0">
                <a:latin typeface="Arial" pitchFamily="34" charset="0"/>
                <a:cs typeface="Arial" pitchFamily="34" charset="0"/>
              </a:rPr>
              <a:t>condExecSample01.mdl</a:t>
            </a:r>
            <a:endParaRPr kumimoji="1" lang="ja-JP" altLang="en-US" sz="1400" dirty="0">
              <a:latin typeface="Arial" pitchFamily="34" charset="0"/>
              <a:cs typeface="Arial" pitchFamily="34" charset="0"/>
            </a:endParaRPr>
          </a:p>
        </p:txBody>
      </p:sp>
      <p:sp>
        <p:nvSpPr>
          <p:cNvPr id="13" name="コンテンツ プレースホルダー 2"/>
          <p:cNvSpPr txBox="1">
            <a:spLocks/>
          </p:cNvSpPr>
          <p:nvPr/>
        </p:nvSpPr>
        <p:spPr>
          <a:xfrm>
            <a:off x="4337892" y="2816968"/>
            <a:ext cx="3096344" cy="2232248"/>
          </a:xfrm>
          <a:prstGeom prst="rect">
            <a:avLst/>
          </a:prstGeom>
          <a:ln w="28575">
            <a:solidFill>
              <a:srgbClr val="FF0000"/>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kumimoji="1"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kumimoji="1"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kumimoji="1"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kumimoji="1"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kumimoji="1"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Wingdings" pitchFamily="2" charset="2"/>
              <a:buNone/>
            </a:pPr>
            <a:r>
              <a:rPr lang="en-US" altLang="ja-JP" sz="1200" dirty="0" smtClean="0">
                <a:latin typeface="Courier New" pitchFamily="49" charset="0"/>
                <a:cs typeface="Courier New" pitchFamily="49" charset="0"/>
              </a:rPr>
              <a:t>%Enabled</a:t>
            </a:r>
          </a:p>
          <a:p>
            <a:pPr marL="0" indent="0">
              <a:buFont typeface="Wingdings" pitchFamily="2" charset="2"/>
              <a:buNone/>
            </a:pPr>
            <a:r>
              <a:rPr lang="en-US" altLang="ja-JP" sz="1200" b="1" dirty="0" smtClean="0">
                <a:latin typeface="Courier New" pitchFamily="49" charset="0"/>
                <a:cs typeface="Courier New" pitchFamily="49" charset="0"/>
              </a:rPr>
              <a:t>if (C~=0)</a:t>
            </a:r>
          </a:p>
          <a:p>
            <a:pPr marL="0" indent="0">
              <a:buFont typeface="Wingdings" pitchFamily="2" charset="2"/>
              <a:buNone/>
            </a:pPr>
            <a:r>
              <a:rPr lang="en-US" altLang="ja-JP" sz="1200" b="1" dirty="0" smtClean="0">
                <a:latin typeface="Courier New" pitchFamily="49" charset="0"/>
                <a:cs typeface="Courier New" pitchFamily="49" charset="0"/>
              </a:rPr>
              <a:t>   output = 1;</a:t>
            </a:r>
          </a:p>
          <a:p>
            <a:pPr marL="0" indent="0">
              <a:buFont typeface="Wingdings" pitchFamily="2" charset="2"/>
              <a:buNone/>
            </a:pPr>
            <a:r>
              <a:rPr lang="en-US" altLang="ja-JP" sz="1200" b="1" dirty="0" smtClean="0">
                <a:latin typeface="Courier New" pitchFamily="49" charset="0"/>
                <a:cs typeface="Courier New" pitchFamily="49" charset="0"/>
              </a:rPr>
              <a:t>else</a:t>
            </a:r>
          </a:p>
          <a:p>
            <a:pPr marL="0" indent="0">
              <a:buFont typeface="Wingdings" pitchFamily="2" charset="2"/>
              <a:buNone/>
            </a:pPr>
            <a:r>
              <a:rPr lang="ja-JP" altLang="en-US" sz="1200" b="1" dirty="0" smtClean="0">
                <a:latin typeface="Courier New" pitchFamily="49" charset="0"/>
                <a:cs typeface="Courier New" pitchFamily="49" charset="0"/>
              </a:rPr>
              <a:t>   </a:t>
            </a:r>
            <a:r>
              <a:rPr lang="en-US" altLang="ja-JP" sz="1200" b="1" dirty="0" smtClean="0">
                <a:latin typeface="Courier New" pitchFamily="49" charset="0"/>
                <a:cs typeface="Courier New" pitchFamily="49" charset="0"/>
              </a:rPr>
              <a:t>if (C~=0)</a:t>
            </a:r>
          </a:p>
          <a:p>
            <a:pPr marL="0" indent="0">
              <a:buFont typeface="Wingdings" pitchFamily="2" charset="2"/>
              <a:buNone/>
            </a:pPr>
            <a:r>
              <a:rPr lang="en-US" altLang="ja-JP" sz="1200" b="1" dirty="0" smtClean="0">
                <a:latin typeface="Courier New" pitchFamily="49" charset="0"/>
                <a:cs typeface="Courier New" pitchFamily="49" charset="0"/>
              </a:rPr>
              <a:t>      output = 2;</a:t>
            </a:r>
          </a:p>
          <a:p>
            <a:pPr marL="0" indent="0">
              <a:buFont typeface="Wingdings" pitchFamily="2" charset="2"/>
              <a:buNone/>
            </a:pPr>
            <a:r>
              <a:rPr lang="en-US" altLang="ja-JP" sz="1200" b="1" dirty="0" smtClean="0">
                <a:latin typeface="Courier New" pitchFamily="49" charset="0"/>
                <a:cs typeface="Courier New" pitchFamily="49" charset="0"/>
              </a:rPr>
              <a:t>   else</a:t>
            </a:r>
          </a:p>
          <a:p>
            <a:pPr marL="0" indent="0">
              <a:buFont typeface="Wingdings" pitchFamily="2" charset="2"/>
              <a:buNone/>
            </a:pPr>
            <a:r>
              <a:rPr lang="en-US" altLang="ja-JP" sz="1200" b="1" dirty="0" smtClean="0">
                <a:latin typeface="Courier New" pitchFamily="49" charset="0"/>
                <a:cs typeface="Courier New" pitchFamily="49" charset="0"/>
              </a:rPr>
              <a:t>      output = 3;</a:t>
            </a:r>
          </a:p>
          <a:p>
            <a:pPr marL="0" indent="0">
              <a:buFont typeface="Wingdings" pitchFamily="2" charset="2"/>
              <a:buNone/>
            </a:pPr>
            <a:r>
              <a:rPr lang="en-US" altLang="ja-JP" sz="1200" b="1" dirty="0" smtClean="0">
                <a:latin typeface="Courier New" pitchFamily="49" charset="0"/>
                <a:cs typeface="Courier New" pitchFamily="49" charset="0"/>
              </a:rPr>
              <a:t>   end</a:t>
            </a:r>
          </a:p>
          <a:p>
            <a:pPr marL="0" indent="0">
              <a:buFont typeface="Wingdings" pitchFamily="2" charset="2"/>
              <a:buNone/>
            </a:pPr>
            <a:r>
              <a:rPr lang="en-US" altLang="ja-JP" sz="1200" b="1" dirty="0" smtClean="0">
                <a:latin typeface="Courier New" pitchFamily="49" charset="0"/>
                <a:cs typeface="Courier New" pitchFamily="49" charset="0"/>
              </a:rPr>
              <a:t>end</a:t>
            </a:r>
          </a:p>
          <a:p>
            <a:pPr marL="0" indent="0">
              <a:buFont typeface="Wingdings" pitchFamily="2" charset="2"/>
              <a:buNone/>
            </a:pPr>
            <a:endParaRPr lang="en-US" altLang="ja-JP" sz="1200" b="1" dirty="0">
              <a:latin typeface="Courier New" pitchFamily="49" charset="0"/>
              <a:cs typeface="Courier New" pitchFamily="49" charset="0"/>
            </a:endParaRPr>
          </a:p>
        </p:txBody>
      </p:sp>
      <p:sp>
        <p:nvSpPr>
          <p:cNvPr id="14" name="テキスト ボックス 13"/>
          <p:cNvSpPr txBox="1"/>
          <p:nvPr/>
        </p:nvSpPr>
        <p:spPr>
          <a:xfrm>
            <a:off x="881508" y="2853550"/>
            <a:ext cx="3096344" cy="2123658"/>
          </a:xfrm>
          <a:prstGeom prst="rect">
            <a:avLst/>
          </a:prstGeom>
          <a:noFill/>
          <a:ln w="28575">
            <a:solidFill>
              <a:srgbClr val="FF0000"/>
            </a:solidFill>
          </a:ln>
        </p:spPr>
        <p:txBody>
          <a:bodyPr wrap="square" rtlCol="0">
            <a:spAutoFit/>
          </a:bodyPr>
          <a:lstStyle/>
          <a:p>
            <a:r>
              <a:rPr lang="en-US" altLang="ja-JP" sz="1200" dirty="0" smtClean="0">
                <a:latin typeface="Courier New" pitchFamily="49" charset="0"/>
                <a:cs typeface="Courier New" pitchFamily="49" charset="0"/>
              </a:rPr>
              <a:t>%Disabled </a:t>
            </a:r>
            <a:endParaRPr kumimoji="1" lang="en-US" altLang="ja-JP" sz="1200" b="1" dirty="0" smtClean="0">
              <a:latin typeface="Courier New" pitchFamily="49" charset="0"/>
              <a:cs typeface="Courier New" pitchFamily="49" charset="0"/>
            </a:endParaRPr>
          </a:p>
          <a:p>
            <a:r>
              <a:rPr kumimoji="1" lang="en-US" altLang="ja-JP" sz="1200" b="1" dirty="0" smtClean="0">
                <a:latin typeface="Courier New" pitchFamily="49" charset="0"/>
                <a:cs typeface="Courier New" pitchFamily="49" charset="0"/>
              </a:rPr>
              <a:t>if </a:t>
            </a:r>
            <a:r>
              <a:rPr kumimoji="1" lang="en-US" altLang="ja-JP" sz="1200" b="1" dirty="0">
                <a:latin typeface="Courier New" pitchFamily="49" charset="0"/>
                <a:cs typeface="Courier New" pitchFamily="49" charset="0"/>
              </a:rPr>
              <a:t>(C~=0)</a:t>
            </a:r>
          </a:p>
          <a:p>
            <a:r>
              <a:rPr lang="en-US" altLang="ja-JP" sz="1200" b="1" dirty="0">
                <a:latin typeface="Courier New" pitchFamily="49" charset="0"/>
                <a:cs typeface="Courier New" pitchFamily="49" charset="0"/>
              </a:rPr>
              <a:t> </a:t>
            </a:r>
            <a:r>
              <a:rPr lang="en-US" altLang="ja-JP" sz="1200" b="1" dirty="0" smtClean="0">
                <a:latin typeface="Courier New" pitchFamily="49" charset="0"/>
                <a:cs typeface="Courier New" pitchFamily="49" charset="0"/>
              </a:rPr>
              <a:t>  </a:t>
            </a:r>
            <a:r>
              <a:rPr lang="en-US" altLang="ja-JP" sz="1200" b="1" dirty="0" err="1" smtClean="0">
                <a:latin typeface="Courier New" pitchFamily="49" charset="0"/>
                <a:cs typeface="Courier New" pitchFamily="49" charset="0"/>
              </a:rPr>
              <a:t>tmp</a:t>
            </a:r>
            <a:r>
              <a:rPr lang="en-US" altLang="ja-JP" sz="1200" b="1" dirty="0" smtClean="0">
                <a:latin typeface="Courier New" pitchFamily="49" charset="0"/>
                <a:cs typeface="Courier New" pitchFamily="49" charset="0"/>
              </a:rPr>
              <a:t> </a:t>
            </a:r>
            <a:r>
              <a:rPr lang="en-US" altLang="ja-JP" sz="1200" b="1" dirty="0">
                <a:latin typeface="Courier New" pitchFamily="49" charset="0"/>
                <a:cs typeface="Courier New" pitchFamily="49" charset="0"/>
              </a:rPr>
              <a:t>= 2;</a:t>
            </a:r>
          </a:p>
          <a:p>
            <a:r>
              <a:rPr lang="en-US" altLang="ja-JP" sz="1200" b="1" dirty="0">
                <a:latin typeface="Courier New" pitchFamily="49" charset="0"/>
                <a:cs typeface="Courier New" pitchFamily="49" charset="0"/>
              </a:rPr>
              <a:t>else</a:t>
            </a:r>
          </a:p>
          <a:p>
            <a:r>
              <a:rPr kumimoji="1" lang="en-US" altLang="ja-JP" sz="1200" b="1" dirty="0">
                <a:latin typeface="Courier New" pitchFamily="49" charset="0"/>
                <a:cs typeface="Courier New" pitchFamily="49" charset="0"/>
              </a:rPr>
              <a:t> </a:t>
            </a:r>
            <a:r>
              <a:rPr kumimoji="1" lang="en-US" altLang="ja-JP" sz="1200" b="1" dirty="0" smtClean="0">
                <a:latin typeface="Courier New" pitchFamily="49" charset="0"/>
                <a:cs typeface="Courier New" pitchFamily="49" charset="0"/>
              </a:rPr>
              <a:t>  </a:t>
            </a:r>
            <a:r>
              <a:rPr kumimoji="1" lang="en-US" altLang="ja-JP" sz="1200" b="1" dirty="0" err="1" smtClean="0">
                <a:latin typeface="Courier New" pitchFamily="49" charset="0"/>
                <a:cs typeface="Courier New" pitchFamily="49" charset="0"/>
              </a:rPr>
              <a:t>tmp</a:t>
            </a:r>
            <a:r>
              <a:rPr kumimoji="1" lang="en-US" altLang="ja-JP" sz="1200" b="1" dirty="0" smtClean="0">
                <a:latin typeface="Courier New" pitchFamily="49" charset="0"/>
                <a:cs typeface="Courier New" pitchFamily="49" charset="0"/>
              </a:rPr>
              <a:t> </a:t>
            </a:r>
            <a:r>
              <a:rPr kumimoji="1" lang="en-US" altLang="ja-JP" sz="1200" b="1" dirty="0">
                <a:latin typeface="Courier New" pitchFamily="49" charset="0"/>
                <a:cs typeface="Courier New" pitchFamily="49" charset="0"/>
              </a:rPr>
              <a:t>= 3;</a:t>
            </a:r>
          </a:p>
          <a:p>
            <a:r>
              <a:rPr lang="en-US" altLang="ja-JP" sz="1200" b="1" dirty="0">
                <a:latin typeface="Courier New" pitchFamily="49" charset="0"/>
                <a:cs typeface="Courier New" pitchFamily="49" charset="0"/>
              </a:rPr>
              <a:t>end</a:t>
            </a:r>
          </a:p>
          <a:p>
            <a:r>
              <a:rPr kumimoji="1" lang="en-US" altLang="ja-JP" sz="1200" b="1" dirty="0">
                <a:latin typeface="Courier New" pitchFamily="49" charset="0"/>
                <a:cs typeface="Courier New" pitchFamily="49" charset="0"/>
              </a:rPr>
              <a:t>if (C~=0)</a:t>
            </a:r>
          </a:p>
          <a:p>
            <a:r>
              <a:rPr lang="en-US" altLang="ja-JP" sz="1200" b="1" dirty="0">
                <a:latin typeface="Courier New" pitchFamily="49" charset="0"/>
                <a:cs typeface="Courier New" pitchFamily="49" charset="0"/>
              </a:rPr>
              <a:t> </a:t>
            </a:r>
            <a:r>
              <a:rPr lang="en-US" altLang="ja-JP" sz="1200" b="1" dirty="0" smtClean="0">
                <a:latin typeface="Courier New" pitchFamily="49" charset="0"/>
                <a:cs typeface="Courier New" pitchFamily="49" charset="0"/>
              </a:rPr>
              <a:t>  output </a:t>
            </a:r>
            <a:r>
              <a:rPr lang="en-US" altLang="ja-JP" sz="1200" b="1" dirty="0">
                <a:latin typeface="Courier New" pitchFamily="49" charset="0"/>
                <a:cs typeface="Courier New" pitchFamily="49" charset="0"/>
              </a:rPr>
              <a:t>= 1;</a:t>
            </a:r>
          </a:p>
          <a:p>
            <a:r>
              <a:rPr kumimoji="1" lang="en-US" altLang="ja-JP" sz="1200" b="1" dirty="0">
                <a:latin typeface="Courier New" pitchFamily="49" charset="0"/>
                <a:cs typeface="Courier New" pitchFamily="49" charset="0"/>
              </a:rPr>
              <a:t>else</a:t>
            </a:r>
          </a:p>
          <a:p>
            <a:r>
              <a:rPr lang="en-US" altLang="ja-JP" sz="1200" b="1" dirty="0">
                <a:latin typeface="Courier New" pitchFamily="49" charset="0"/>
                <a:cs typeface="Courier New" pitchFamily="49" charset="0"/>
              </a:rPr>
              <a:t> </a:t>
            </a:r>
            <a:r>
              <a:rPr lang="en-US" altLang="ja-JP" sz="1200" b="1" dirty="0" smtClean="0">
                <a:latin typeface="Courier New" pitchFamily="49" charset="0"/>
                <a:cs typeface="Courier New" pitchFamily="49" charset="0"/>
              </a:rPr>
              <a:t>  output </a:t>
            </a:r>
            <a:r>
              <a:rPr lang="en-US" altLang="ja-JP" sz="1200" b="1" dirty="0">
                <a:latin typeface="Courier New" pitchFamily="49" charset="0"/>
                <a:cs typeface="Courier New" pitchFamily="49" charset="0"/>
              </a:rPr>
              <a:t>= </a:t>
            </a:r>
            <a:r>
              <a:rPr lang="en-US" altLang="ja-JP" sz="1200" b="1" dirty="0" err="1">
                <a:latin typeface="Courier New" pitchFamily="49" charset="0"/>
                <a:cs typeface="Courier New" pitchFamily="49" charset="0"/>
              </a:rPr>
              <a:t>tmp</a:t>
            </a:r>
            <a:r>
              <a:rPr lang="en-US" altLang="ja-JP" sz="1200" b="1" dirty="0">
                <a:latin typeface="Courier New" pitchFamily="49" charset="0"/>
                <a:cs typeface="Courier New" pitchFamily="49" charset="0"/>
              </a:rPr>
              <a:t>;</a:t>
            </a:r>
          </a:p>
          <a:p>
            <a:r>
              <a:rPr kumimoji="1" lang="en-US" altLang="ja-JP" sz="1200" b="1" dirty="0" smtClean="0">
                <a:latin typeface="Courier New" pitchFamily="49" charset="0"/>
                <a:cs typeface="Courier New" pitchFamily="49" charset="0"/>
              </a:rPr>
              <a:t>end</a:t>
            </a:r>
            <a:endParaRPr kumimoji="1" lang="ja-JP" alt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3893959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Test generation to an exercise simple model</a:t>
            </a:r>
            <a:endParaRPr kumimoji="1" lang="ja-JP" altLang="en-US" dirty="0"/>
          </a:p>
        </p:txBody>
      </p:sp>
      <p:sp>
        <p:nvSpPr>
          <p:cNvPr id="6" name="コンテンツ プレースホルダー 5"/>
          <p:cNvSpPr>
            <a:spLocks noGrp="1"/>
          </p:cNvSpPr>
          <p:nvPr>
            <p:ph idx="1"/>
          </p:nvPr>
        </p:nvSpPr>
        <p:spPr>
          <a:xfrm>
            <a:off x="457200" y="1340768"/>
            <a:ext cx="8077200" cy="3960440"/>
          </a:xfrm>
        </p:spPr>
        <p:txBody>
          <a:bodyPr/>
          <a:lstStyle/>
          <a:p>
            <a:r>
              <a:rPr kumimoji="1" lang="en-US" altLang="ja-JP" sz="2000" dirty="0" smtClean="0"/>
              <a:t>When the initial value of Memory is false, two steps are required in order to use output out == true.</a:t>
            </a:r>
          </a:p>
          <a:p>
            <a:pPr lvl="1"/>
            <a:r>
              <a:rPr lang="en-US" altLang="ja-JP" sz="1800" dirty="0" smtClean="0"/>
              <a:t>The 2nd (0 step) line :   Input == true and Memory == false</a:t>
            </a:r>
            <a:endParaRPr kumimoji="1" lang="en-US" altLang="ja-JP" sz="1800" dirty="0" smtClean="0"/>
          </a:p>
          <a:p>
            <a:pPr lvl="1"/>
            <a:r>
              <a:rPr kumimoji="1" lang="en-US" altLang="ja-JP" sz="1800" dirty="0" smtClean="0"/>
              <a:t>The 4th (1 step) line :   Input == true and Memory == true</a:t>
            </a:r>
          </a:p>
          <a:p>
            <a:r>
              <a:rPr lang="en-US" altLang="ja-JP" sz="2000" dirty="0" smtClean="0"/>
              <a:t>Output out == false is not relevant to state variable, therefore it is achievable every time step. (the 1st line, the 3rd line).</a:t>
            </a:r>
            <a:endParaRPr kumimoji="1" lang="ja-JP"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656434"/>
            <a:ext cx="41624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cstate="print"/>
          <a:srcRect/>
          <a:stretch>
            <a:fillRect/>
          </a:stretch>
        </p:blipFill>
        <p:spPr bwMode="auto">
          <a:xfrm>
            <a:off x="323528" y="3656434"/>
            <a:ext cx="3952875" cy="1303337"/>
          </a:xfrm>
          <a:prstGeom prst="rect">
            <a:avLst/>
          </a:prstGeom>
          <a:noFill/>
          <a:ln w="9525">
            <a:noFill/>
            <a:miter lim="800000"/>
            <a:headEnd/>
            <a:tailEnd/>
          </a:ln>
          <a:effectLst/>
        </p:spPr>
      </p:pic>
      <p:sp>
        <p:nvSpPr>
          <p:cNvPr id="10" name="テキスト ボックス 9"/>
          <p:cNvSpPr txBox="1"/>
          <p:nvPr/>
        </p:nvSpPr>
        <p:spPr>
          <a:xfrm>
            <a:off x="755576" y="5301208"/>
            <a:ext cx="6684843" cy="646331"/>
          </a:xfrm>
          <a:prstGeom prst="rect">
            <a:avLst/>
          </a:prstGeom>
          <a:noFill/>
        </p:spPr>
        <p:txBody>
          <a:bodyPr wrap="square" rtlCol="0">
            <a:spAutoFit/>
          </a:bodyPr>
          <a:lstStyle/>
          <a:p>
            <a:r>
              <a:rPr kumimoji="1" lang="en-US" altLang="ja-JP" dirty="0" smtClean="0">
                <a:latin typeface="Arial" pitchFamily="34" charset="0"/>
                <a:cs typeface="Arial" pitchFamily="34" charset="0"/>
              </a:rPr>
              <a:t>When SLDV searches a test objective, it returns the first test case it encounters that satisfied the objective.</a:t>
            </a:r>
            <a:endParaRPr kumimoji="1" lang="ja-JP" altLang="en-US" dirty="0">
              <a:latin typeface="Arial" pitchFamily="34" charset="0"/>
              <a:cs typeface="Arial" pitchFamily="34" charset="0"/>
            </a:endParaRPr>
          </a:p>
        </p:txBody>
      </p:sp>
      <p:sp>
        <p:nvSpPr>
          <p:cNvPr id="11" name="テキスト ボックス 10"/>
          <p:cNvSpPr txBox="1"/>
          <p:nvPr/>
        </p:nvSpPr>
        <p:spPr>
          <a:xfrm>
            <a:off x="899592" y="6165304"/>
            <a:ext cx="7407797" cy="707886"/>
          </a:xfrm>
          <a:prstGeom prst="rect">
            <a:avLst/>
          </a:prstGeom>
          <a:noFill/>
        </p:spPr>
        <p:txBody>
          <a:bodyPr wrap="square" rtlCol="0">
            <a:spAutoFit/>
          </a:bodyPr>
          <a:lstStyle/>
          <a:p>
            <a:r>
              <a:rPr kumimoji="1" lang="en-US" altLang="ja-JP" sz="2000" dirty="0" smtClean="0">
                <a:latin typeface="Arial" pitchFamily="34" charset="0"/>
                <a:cs typeface="Arial" pitchFamily="34" charset="0"/>
              </a:rPr>
              <a:t>This principle is common in test case generation and Property proving.</a:t>
            </a:r>
            <a:endParaRPr kumimoji="1" lang="ja-JP" altLang="en-US" sz="2000" dirty="0">
              <a:latin typeface="Arial" pitchFamily="34" charset="0"/>
              <a:cs typeface="Arial" pitchFamily="34" charset="0"/>
            </a:endParaRPr>
          </a:p>
        </p:txBody>
      </p:sp>
    </p:spTree>
    <p:extLst>
      <p:ext uri="{BB962C8B-B14F-4D97-AF65-F5344CB8AC3E}">
        <p14:creationId xmlns:p14="http://schemas.microsoft.com/office/powerpoint/2010/main" val="35201485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Generating a test for an Atomic Subsystem</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It right-clicks on an Atomic subsystem.</a:t>
            </a:r>
            <a:endParaRPr lang="ja-JP" altLang="en-US" dirty="0"/>
          </a:p>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r>
              <a:rPr lang="en-US" altLang="ja-JP" dirty="0" smtClean="0"/>
              <a:t>API: extracting an Atomic Subsystem and make it as an independent model.</a:t>
            </a:r>
          </a:p>
          <a:p>
            <a:pPr marL="0" indent="0">
              <a:buNone/>
            </a:pPr>
            <a:r>
              <a:rPr lang="en-US" altLang="ja-JP" dirty="0"/>
              <a:t> </a:t>
            </a:r>
            <a:r>
              <a:rPr lang="en-US" altLang="ja-JP" dirty="0" err="1" smtClean="0"/>
              <a:t>slvnvextract</a:t>
            </a:r>
            <a:r>
              <a:rPr lang="en-US" altLang="ja-JP" dirty="0" smtClean="0"/>
              <a:t>(&lt;</a:t>
            </a:r>
            <a:r>
              <a:rPr lang="en-US" altLang="ja-JP" dirty="0" err="1" smtClean="0"/>
              <a:t>AtomicSubsystem</a:t>
            </a:r>
            <a:r>
              <a:rPr lang="en-US" altLang="ja-JP" dirty="0" smtClean="0"/>
              <a:t>&gt;)</a:t>
            </a:r>
            <a:endParaRPr kumimoji="1" lang="ja-JP"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556" y="2348856"/>
            <a:ext cx="4985169" cy="1440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88" y="4689168"/>
            <a:ext cx="2097359" cy="193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097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ja-JP" dirty="0" smtClean="0">
                <a:ea typeface="ＭＳ Ｐゴシック" charset="-128"/>
              </a:rPr>
              <a:t>MAT file - </a:t>
            </a:r>
            <a:r>
              <a:rPr lang="en-US" altLang="ja-JP" dirty="0" err="1" smtClean="0">
                <a:ea typeface="ＭＳ Ｐゴシック" charset="-128"/>
              </a:rPr>
              <a:t>sldvData</a:t>
            </a:r>
            <a:endParaRPr lang="ja-JP" altLang="en-US" dirty="0" smtClean="0">
              <a:ea typeface="ＭＳ Ｐゴシック" charset="-128"/>
            </a:endParaRPr>
          </a:p>
        </p:txBody>
      </p:sp>
      <p:sp>
        <p:nvSpPr>
          <p:cNvPr id="9222" name="Text Box 7"/>
          <p:cNvSpPr txBox="1">
            <a:spLocks noChangeArrowheads="1"/>
          </p:cNvSpPr>
          <p:nvPr/>
        </p:nvSpPr>
        <p:spPr bwMode="auto">
          <a:xfrm>
            <a:off x="1525588" y="6559550"/>
            <a:ext cx="5565775" cy="279400"/>
          </a:xfrm>
          <a:prstGeom prst="rect">
            <a:avLst/>
          </a:prstGeom>
          <a:noFill/>
          <a:ln w="9525">
            <a:noFill/>
            <a:miter lim="800000"/>
            <a:headEnd/>
            <a:tailEnd/>
          </a:ln>
        </p:spPr>
        <p:txBody>
          <a:bodyPr wrap="square" lIns="90000" tIns="46800" rIns="90000" bIns="46800">
            <a:spAutoFit/>
          </a:bodyPr>
          <a:lstStyle/>
          <a:p>
            <a:pPr eaLnBrk="1" hangingPunct="1"/>
            <a:r>
              <a:rPr lang="en-US" altLang="ja-JP" sz="1200" smtClean="0">
                <a:latin typeface="Arial" charset="0"/>
              </a:rPr>
              <a:t>http://www.mathworks.com/access/helpdesk/help/toolbox/sldv/ug/brrzinn-1.html</a:t>
            </a:r>
            <a:endParaRPr lang="en-US" altLang="ja-JP" sz="1200" dirty="0">
              <a:latin typeface="Arial" charset="0"/>
            </a:endParaRPr>
          </a:p>
        </p:txBody>
      </p:sp>
      <p:sp>
        <p:nvSpPr>
          <p:cNvPr id="9223" name="Text Box 8"/>
          <p:cNvSpPr txBox="1">
            <a:spLocks noChangeArrowheads="1"/>
          </p:cNvSpPr>
          <p:nvPr/>
        </p:nvSpPr>
        <p:spPr bwMode="auto">
          <a:xfrm>
            <a:off x="941388" y="6223000"/>
            <a:ext cx="3840162" cy="586957"/>
          </a:xfrm>
          <a:prstGeom prst="rect">
            <a:avLst/>
          </a:prstGeom>
          <a:noFill/>
          <a:ln w="9525">
            <a:noFill/>
            <a:miter lim="800000"/>
            <a:headEnd/>
            <a:tailEnd/>
          </a:ln>
        </p:spPr>
        <p:txBody>
          <a:bodyPr wrap="square" lIns="90000" tIns="46800" rIns="90000" bIns="46800">
            <a:spAutoFit/>
          </a:bodyPr>
          <a:lstStyle/>
          <a:p>
            <a:pPr eaLnBrk="1" hangingPunct="1"/>
            <a:r>
              <a:rPr lang="en-US" altLang="ja-JP" sz="1600" smtClean="0">
                <a:latin typeface="Arial" charset="0"/>
              </a:rPr>
              <a:t>The product document on sldvData Format</a:t>
            </a:r>
            <a:endParaRPr lang="ja-JP" altLang="en-US" sz="1600">
              <a:latin typeface="Arial" charset="0"/>
            </a:endParaRPr>
          </a:p>
        </p:txBody>
      </p:sp>
      <p:sp>
        <p:nvSpPr>
          <p:cNvPr id="9225" name="Text Box 11"/>
          <p:cNvSpPr txBox="1">
            <a:spLocks noChangeArrowheads="1"/>
          </p:cNvSpPr>
          <p:nvPr/>
        </p:nvSpPr>
        <p:spPr bwMode="auto">
          <a:xfrm>
            <a:off x="784225" y="4916488"/>
            <a:ext cx="7068258" cy="1264065"/>
          </a:xfrm>
          <a:prstGeom prst="rect">
            <a:avLst/>
          </a:prstGeom>
          <a:noFill/>
          <a:ln w="9525">
            <a:solidFill>
              <a:schemeClr val="tx1"/>
            </a:solidFill>
            <a:miter lim="800000"/>
            <a:headEnd/>
            <a:tailEnd/>
          </a:ln>
        </p:spPr>
        <p:txBody>
          <a:bodyPr wrap="square" lIns="90000" tIns="46800" rIns="90000" bIns="46800">
            <a:spAutoFit/>
          </a:bodyPr>
          <a:lstStyle/>
          <a:p>
            <a:pPr eaLnBrk="1" hangingPunct="1"/>
            <a:r>
              <a:rPr lang="en-US" altLang="ja-JP" sz="1600" dirty="0" smtClean="0">
                <a:latin typeface="Arial" charset="0"/>
              </a:rPr>
              <a:t>All the information for generating a SLDV report is included in </a:t>
            </a:r>
            <a:r>
              <a:rPr lang="en-US" altLang="ja-JP" sz="1600" dirty="0" err="1" smtClean="0">
                <a:latin typeface="Arial" charset="0"/>
              </a:rPr>
              <a:t>sldvData</a:t>
            </a:r>
            <a:r>
              <a:rPr lang="en-US" altLang="ja-JP" sz="1600" dirty="0" smtClean="0">
                <a:latin typeface="Arial" charset="0"/>
              </a:rPr>
              <a:t>.</a:t>
            </a:r>
          </a:p>
          <a:p>
            <a:pPr eaLnBrk="1" hangingPunct="1"/>
            <a:r>
              <a:rPr lang="en-US" altLang="ja-JP" dirty="0" smtClean="0">
                <a:latin typeface="Arial" charset="0"/>
              </a:rPr>
              <a:t>Example</a:t>
            </a:r>
          </a:p>
          <a:p>
            <a:pPr lvl="1" eaLnBrk="1" hangingPunct="1">
              <a:buFont typeface="Arial" pitchFamily="34" charset="0"/>
              <a:buChar char="•"/>
            </a:pPr>
            <a:r>
              <a:rPr lang="en-US" altLang="ja-JP" sz="1400" dirty="0" smtClean="0">
                <a:latin typeface="Arial" charset="0"/>
              </a:rPr>
              <a:t>Time series data of a test signal</a:t>
            </a:r>
          </a:p>
          <a:p>
            <a:pPr lvl="1" eaLnBrk="1" hangingPunct="1">
              <a:buFont typeface="Arial" pitchFamily="34" charset="0"/>
              <a:buChar char="•"/>
            </a:pPr>
            <a:r>
              <a:rPr lang="en-US" altLang="ja-JP" sz="1400" dirty="0" smtClean="0">
                <a:latin typeface="Arial" charset="0"/>
              </a:rPr>
              <a:t>The block for a test</a:t>
            </a:r>
          </a:p>
          <a:p>
            <a:pPr lvl="1" eaLnBrk="1" hangingPunct="1">
              <a:buFont typeface="Arial" pitchFamily="34" charset="0"/>
              <a:buChar char="•"/>
            </a:pPr>
            <a:r>
              <a:rPr lang="en-US" altLang="ja-JP" sz="1400" dirty="0" smtClean="0">
                <a:latin typeface="Arial" charset="0"/>
              </a:rPr>
              <a:t>SLDV option setup</a:t>
            </a:r>
            <a:endParaRPr lang="ja-JP" altLang="en-US" sz="1400" dirty="0">
              <a:latin typeface="Arial" charset="0"/>
            </a:endParaRPr>
          </a:p>
        </p:txBody>
      </p:sp>
      <p:pic>
        <p:nvPicPr>
          <p:cNvPr id="280578" name="Picture 2"/>
          <p:cNvPicPr>
            <a:picLocks noChangeAspect="1" noChangeArrowheads="1"/>
          </p:cNvPicPr>
          <p:nvPr/>
        </p:nvPicPr>
        <p:blipFill>
          <a:blip r:embed="rId3" cstate="print"/>
          <a:srcRect/>
          <a:stretch>
            <a:fillRect/>
          </a:stretch>
        </p:blipFill>
        <p:spPr bwMode="auto">
          <a:xfrm>
            <a:off x="4629150" y="2790825"/>
            <a:ext cx="3067050" cy="1695450"/>
          </a:xfrm>
          <a:prstGeom prst="rect">
            <a:avLst/>
          </a:prstGeom>
          <a:noFill/>
          <a:ln w="9525">
            <a:noFill/>
            <a:miter lim="800000"/>
            <a:headEnd/>
            <a:tailEnd/>
          </a:ln>
        </p:spPr>
      </p:pic>
      <p:sp>
        <p:nvSpPr>
          <p:cNvPr id="11" name="円/楕円 10"/>
          <p:cNvSpPr/>
          <p:nvPr/>
        </p:nvSpPr>
        <p:spPr bwMode="auto">
          <a:xfrm>
            <a:off x="4867275" y="4114800"/>
            <a:ext cx="2809875" cy="485775"/>
          </a:xfrm>
          <a:prstGeom prst="ellipse">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rgbClr val="215383"/>
              </a:buClr>
              <a:buSzTx/>
              <a:buFont typeface="Wingdings" pitchFamily="2" charset="2"/>
              <a:buChar char="§"/>
              <a:tabLst/>
            </a:pPr>
            <a:endParaRPr kumimoji="0" lang="ja-JP" altLang="en-US" sz="1000" b="0" i="0" u="none" strike="noStrike" cap="none" normalizeH="0" baseline="0" smtClean="0">
              <a:ln>
                <a:noFill/>
              </a:ln>
              <a:solidFill>
                <a:schemeClr val="tx1"/>
              </a:solidFill>
              <a:effectLst/>
              <a:latin typeface="Arial" charset="0"/>
            </a:endParaRPr>
          </a:p>
        </p:txBody>
      </p:sp>
      <p:pic>
        <p:nvPicPr>
          <p:cNvPr id="280579" name="Picture 3"/>
          <p:cNvPicPr>
            <a:picLocks noChangeAspect="1" noChangeArrowheads="1"/>
          </p:cNvPicPr>
          <p:nvPr/>
        </p:nvPicPr>
        <p:blipFill>
          <a:blip r:embed="rId4" cstate="print"/>
          <a:srcRect/>
          <a:stretch>
            <a:fillRect/>
          </a:stretch>
        </p:blipFill>
        <p:spPr bwMode="auto">
          <a:xfrm>
            <a:off x="533400" y="3390900"/>
            <a:ext cx="3295650" cy="1143000"/>
          </a:xfrm>
          <a:prstGeom prst="rect">
            <a:avLst/>
          </a:prstGeom>
          <a:noFill/>
          <a:ln w="9525">
            <a:noFill/>
            <a:miter lim="800000"/>
            <a:headEnd/>
            <a:tailEnd/>
          </a:ln>
        </p:spPr>
      </p:pic>
      <p:sp>
        <p:nvSpPr>
          <p:cNvPr id="13" name="テキスト ボックス 12"/>
          <p:cNvSpPr txBox="1"/>
          <p:nvPr/>
        </p:nvSpPr>
        <p:spPr>
          <a:xfrm>
            <a:off x="419100" y="2428875"/>
            <a:ext cx="2584362" cy="738664"/>
          </a:xfrm>
          <a:prstGeom prst="rect">
            <a:avLst/>
          </a:prstGeom>
          <a:noFill/>
        </p:spPr>
        <p:txBody>
          <a:bodyPr wrap="square" rtlCol="0">
            <a:spAutoFit/>
          </a:bodyPr>
          <a:lstStyle/>
          <a:p>
            <a:r>
              <a:rPr kumimoji="1" lang="en-US" altLang="ja-JP" sz="1400" dirty="0" smtClean="0"/>
              <a:t>Configuration </a:t>
            </a:r>
            <a:r>
              <a:rPr kumimoji="1" lang="en-US" altLang="ja-JP" sz="1400" dirty="0" smtClean="0"/>
              <a:t>parameter </a:t>
            </a:r>
            <a:br>
              <a:rPr kumimoji="1" lang="en-US" altLang="ja-JP" sz="1400" dirty="0" smtClean="0"/>
            </a:br>
            <a:r>
              <a:rPr kumimoji="1" lang="en-US" altLang="ja-JP" sz="1400" dirty="0" smtClean="0"/>
              <a:t>&gt;Design Verifier </a:t>
            </a:r>
            <a:br>
              <a:rPr kumimoji="1" lang="en-US" altLang="ja-JP" sz="1400" dirty="0" smtClean="0"/>
            </a:br>
            <a:r>
              <a:rPr kumimoji="1" lang="en-US" altLang="ja-JP" sz="1400" dirty="0" smtClean="0"/>
              <a:t>&gt; Results</a:t>
            </a:r>
            <a:endParaRPr kumimoji="1" lang="ja-JP" altLang="en-US" sz="1400" dirty="0"/>
          </a:p>
        </p:txBody>
      </p:sp>
      <p:sp>
        <p:nvSpPr>
          <p:cNvPr id="14" name="テキスト ボックス 13"/>
          <p:cNvSpPr txBox="1"/>
          <p:nvPr/>
        </p:nvSpPr>
        <p:spPr>
          <a:xfrm>
            <a:off x="464478" y="1409700"/>
            <a:ext cx="7437966" cy="830997"/>
          </a:xfrm>
          <a:prstGeom prst="rect">
            <a:avLst/>
          </a:prstGeom>
          <a:noFill/>
        </p:spPr>
        <p:txBody>
          <a:bodyPr wrap="square" rtlCol="0">
            <a:spAutoFit/>
          </a:bodyPr>
          <a:lstStyle/>
          <a:p>
            <a:r>
              <a:rPr kumimoji="1" lang="en-US" altLang="ja-JP" sz="2400" dirty="0" smtClean="0"/>
              <a:t>The </a:t>
            </a:r>
            <a:r>
              <a:rPr kumimoji="1" lang="en-US" altLang="ja-JP" sz="2400" dirty="0" smtClean="0"/>
              <a:t>result </a:t>
            </a:r>
            <a:r>
              <a:rPr kumimoji="1" lang="en-US" altLang="ja-JP" sz="2400" dirty="0" smtClean="0"/>
              <a:t>of SLDV analysis is </a:t>
            </a:r>
            <a:r>
              <a:rPr kumimoji="1" lang="en-US" altLang="ja-JP" sz="2400" dirty="0" smtClean="0"/>
              <a:t>saved in a MAT-file.</a:t>
            </a:r>
            <a:endParaRPr kumimoji="1" lang="ja-JP" altLang="en-US" sz="2400" dirty="0"/>
          </a:p>
        </p:txBody>
      </p:sp>
      <p:sp>
        <p:nvSpPr>
          <p:cNvPr id="15" name="四角形吹き出し 14"/>
          <p:cNvSpPr/>
          <p:nvPr/>
        </p:nvSpPr>
        <p:spPr bwMode="auto">
          <a:xfrm>
            <a:off x="7219950" y="3095625"/>
            <a:ext cx="1714500" cy="723899"/>
          </a:xfrm>
          <a:prstGeom prst="wedgeRectCallout">
            <a:avLst>
              <a:gd name="adj1" fmla="val -39500"/>
              <a:gd name="adj2" fmla="val 81731"/>
            </a:avLst>
          </a:prstGeom>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rgbClr val="215383"/>
              </a:buClr>
              <a:buSzTx/>
              <a:tabLst/>
            </a:pPr>
            <a:r>
              <a:rPr lang="en-US" altLang="ja-JP" sz="1000" smtClean="0">
                <a:solidFill>
                  <a:schemeClr val="tx1"/>
                </a:solidFill>
                <a:latin typeface="Arial" charset="0"/>
              </a:rPr>
              <a:t>By default </a:t>
            </a:r>
            <a:br>
              <a:rPr lang="en-US" altLang="ja-JP" sz="1000" smtClean="0">
                <a:solidFill>
                  <a:schemeClr val="tx1"/>
                </a:solidFill>
                <a:latin typeface="Arial" charset="0"/>
              </a:rPr>
            </a:br>
            <a:r>
              <a:rPr lang="en-US" altLang="ja-JP" sz="1000" smtClean="0">
                <a:solidFill>
                  <a:schemeClr val="tx1"/>
                </a:solidFill>
                <a:latin typeface="Arial" charset="0"/>
              </a:rPr>
              <a:t>Model name_sldvdata.mat </a:t>
            </a:r>
            <a:br>
              <a:rPr lang="en-US" altLang="ja-JP" sz="1000" smtClean="0">
                <a:solidFill>
                  <a:schemeClr val="tx1"/>
                </a:solidFill>
                <a:latin typeface="Arial" charset="0"/>
              </a:rPr>
            </a:br>
            <a:r>
              <a:rPr lang="en-US" altLang="ja-JP" sz="1000" smtClean="0">
                <a:solidFill>
                  <a:schemeClr val="tx1"/>
                </a:solidFill>
                <a:latin typeface="Arial" charset="0"/>
              </a:rPr>
              <a:t>It is alike and is saved.</a:t>
            </a:r>
            <a:endParaRPr kumimoji="0" lang="ja-JP" altLang="en-US" sz="10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315707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円/楕円 44"/>
          <p:cNvSpPr/>
          <p:nvPr/>
        </p:nvSpPr>
        <p:spPr>
          <a:xfrm>
            <a:off x="1357290" y="3585568"/>
            <a:ext cx="1571636" cy="500066"/>
          </a:xfrm>
          <a:prstGeom prst="ellipse">
            <a:avLst/>
          </a:prstGeom>
          <a:ln/>
        </p:spPr>
        <p:style>
          <a:lnRef idx="2">
            <a:schemeClr val="dk1"/>
          </a:lnRef>
          <a:fillRef idx="1">
            <a:schemeClr val="lt1"/>
          </a:fillRef>
          <a:effectRef idx="0">
            <a:schemeClr val="dk1"/>
          </a:effectRef>
          <a:fontRef idx="minor">
            <a:schemeClr val="dk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44" name="正方形/長方形 43"/>
          <p:cNvSpPr/>
          <p:nvPr/>
        </p:nvSpPr>
        <p:spPr>
          <a:xfrm>
            <a:off x="500034" y="3657006"/>
            <a:ext cx="1500198" cy="2000264"/>
          </a:xfrm>
          <a:prstGeom prst="rect">
            <a:avLst/>
          </a:prstGeom>
          <a:gradFill>
            <a:gsLst>
              <a:gs pos="0">
                <a:schemeClr val="accent1">
                  <a:tint val="66000"/>
                  <a:satMod val="160000"/>
                </a:schemeClr>
              </a:gs>
              <a:gs pos="100000">
                <a:schemeClr val="accent1">
                  <a:tint val="44500"/>
                  <a:satMod val="16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 name="タイトル 1"/>
          <p:cNvSpPr>
            <a:spLocks noGrp="1"/>
          </p:cNvSpPr>
          <p:nvPr>
            <p:ph type="title"/>
          </p:nvPr>
        </p:nvSpPr>
        <p:spPr/>
        <p:txBody>
          <a:bodyPr/>
          <a:lstStyle/>
          <a:p>
            <a:r>
              <a:rPr lang="en-US" altLang="ja-JP" dirty="0" smtClean="0"/>
              <a:t>Incorporating existing tests</a:t>
            </a:r>
            <a:endParaRPr kumimoji="1" lang="ja-JP" altLang="en-US" sz="2000" dirty="0"/>
          </a:p>
        </p:txBody>
      </p:sp>
      <p:sp>
        <p:nvSpPr>
          <p:cNvPr id="14" name="コンテンツ プレースホルダ 13"/>
          <p:cNvSpPr>
            <a:spLocks noGrp="1"/>
          </p:cNvSpPr>
          <p:nvPr>
            <p:ph idx="1"/>
          </p:nvPr>
        </p:nvSpPr>
        <p:spPr/>
        <p:txBody>
          <a:bodyPr/>
          <a:lstStyle/>
          <a:p>
            <a:pPr marL="0">
              <a:spcBef>
                <a:spcPts val="0"/>
              </a:spcBef>
              <a:buNone/>
            </a:pPr>
            <a:r>
              <a:rPr lang="en-US" altLang="ja-JP" sz="2400" smtClean="0"/>
              <a:t>It is possible to generate the test signal which reaches the coverage element which the test vector prepared beforehand does not fill.</a:t>
            </a:r>
            <a:endParaRPr kumimoji="1" lang="ja-JP" altLang="en-US" sz="2400" dirty="0"/>
          </a:p>
        </p:txBody>
      </p:sp>
      <p:cxnSp>
        <p:nvCxnSpPr>
          <p:cNvPr id="16" name="直線矢印コネクタ 15"/>
          <p:cNvCxnSpPr/>
          <p:nvPr/>
        </p:nvCxnSpPr>
        <p:spPr>
          <a:xfrm>
            <a:off x="500034" y="5657270"/>
            <a:ext cx="2357454" cy="1588"/>
          </a:xfrm>
          <a:prstGeom prst="straightConnector1">
            <a:avLst/>
          </a:prstGeom>
          <a:ln w="38100">
            <a:solidFill>
              <a:schemeClr val="tx1"/>
            </a:solidFill>
            <a:tailEnd type="arrow"/>
          </a:ln>
        </p:spPr>
        <p:style>
          <a:lnRef idx="1">
            <a:schemeClr val="accent2"/>
          </a:lnRef>
          <a:fillRef idx="0">
            <a:schemeClr val="accent2"/>
          </a:fillRef>
          <a:effectRef idx="0">
            <a:schemeClr val="accent2"/>
          </a:effectRef>
          <a:fontRef idx="minor">
            <a:schemeClr val="tx1"/>
          </a:fontRef>
        </p:style>
      </p:cxnSp>
      <p:cxnSp>
        <p:nvCxnSpPr>
          <p:cNvPr id="28" name="直線矢印コネクタ 27"/>
          <p:cNvCxnSpPr/>
          <p:nvPr/>
        </p:nvCxnSpPr>
        <p:spPr>
          <a:xfrm rot="5400000" flipH="1" flipV="1">
            <a:off x="-608049" y="4549983"/>
            <a:ext cx="2215373" cy="793"/>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33" name="フリーフォーム 32"/>
          <p:cNvSpPr/>
          <p:nvPr/>
        </p:nvSpPr>
        <p:spPr>
          <a:xfrm>
            <a:off x="501206" y="3799882"/>
            <a:ext cx="2340864" cy="1853944"/>
          </a:xfrm>
          <a:custGeom>
            <a:avLst/>
            <a:gdLst>
              <a:gd name="connsiteX0" fmla="*/ 0 w 2340864"/>
              <a:gd name="connsiteY0" fmla="*/ 1743456 h 1743456"/>
              <a:gd name="connsiteX1" fmla="*/ 777240 w 2340864"/>
              <a:gd name="connsiteY1" fmla="*/ 289560 h 1743456"/>
              <a:gd name="connsiteX2" fmla="*/ 2340864 w 2340864"/>
              <a:gd name="connsiteY2" fmla="*/ 6096 h 1743456"/>
            </a:gdLst>
            <a:ahLst/>
            <a:cxnLst>
              <a:cxn ang="0">
                <a:pos x="connsiteX0" y="connsiteY0"/>
              </a:cxn>
              <a:cxn ang="0">
                <a:pos x="connsiteX1" y="connsiteY1"/>
              </a:cxn>
              <a:cxn ang="0">
                <a:pos x="connsiteX2" y="connsiteY2"/>
              </a:cxn>
            </a:cxnLst>
            <a:rect l="l" t="t" r="r" b="b"/>
            <a:pathLst>
              <a:path w="2340864" h="1743456">
                <a:moveTo>
                  <a:pt x="0" y="1743456"/>
                </a:moveTo>
                <a:cubicBezTo>
                  <a:pt x="193548" y="1161288"/>
                  <a:pt x="387096" y="579120"/>
                  <a:pt x="777240" y="289560"/>
                </a:cubicBezTo>
                <a:cubicBezTo>
                  <a:pt x="1167384" y="0"/>
                  <a:pt x="1754124" y="3048"/>
                  <a:pt x="2340864" y="6096"/>
                </a:cubicBezTo>
              </a:path>
            </a:pathLst>
          </a:cu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5" name="直線コネクタ 34"/>
          <p:cNvCxnSpPr/>
          <p:nvPr/>
        </p:nvCxnSpPr>
        <p:spPr>
          <a:xfrm>
            <a:off x="571472" y="3657006"/>
            <a:ext cx="2286016" cy="1588"/>
          </a:xfrm>
          <a:prstGeom prst="line">
            <a:avLst/>
          </a:prstGeom>
          <a:ln w="381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1211278" y="5759523"/>
            <a:ext cx="1470470" cy="430887"/>
          </a:xfrm>
          <a:prstGeom prst="rect">
            <a:avLst/>
          </a:prstGeom>
          <a:noFill/>
        </p:spPr>
        <p:txBody>
          <a:bodyPr wrap="square" rtlCol="0">
            <a:spAutoFit/>
          </a:bodyPr>
          <a:lstStyle/>
          <a:p>
            <a:r>
              <a:rPr kumimoji="1" lang="en-US" altLang="ja-JP" sz="2200" dirty="0" smtClean="0">
                <a:latin typeface="Arial" pitchFamily="34" charset="0"/>
                <a:cs typeface="Arial" pitchFamily="34" charset="0"/>
              </a:rPr>
              <a:t>Labor</a:t>
            </a:r>
            <a:endParaRPr kumimoji="1" lang="ja-JP" altLang="en-US" sz="2200" dirty="0">
              <a:latin typeface="Arial" pitchFamily="34" charset="0"/>
              <a:cs typeface="Arial" pitchFamily="34" charset="0"/>
            </a:endParaRPr>
          </a:p>
        </p:txBody>
      </p:sp>
      <p:sp>
        <p:nvSpPr>
          <p:cNvPr id="43" name="テキスト ボックス 42"/>
          <p:cNvSpPr txBox="1"/>
          <p:nvPr/>
        </p:nvSpPr>
        <p:spPr>
          <a:xfrm rot="16200000">
            <a:off x="-871050" y="4388756"/>
            <a:ext cx="2210150" cy="394845"/>
          </a:xfrm>
          <a:prstGeom prst="rect">
            <a:avLst/>
          </a:prstGeom>
          <a:noFill/>
        </p:spPr>
        <p:txBody>
          <a:bodyPr wrap="square" rtlCol="0">
            <a:spAutoFit/>
          </a:bodyPr>
          <a:lstStyle/>
          <a:p>
            <a:r>
              <a:rPr kumimoji="1" lang="en-US" altLang="ja-JP" sz="2200" dirty="0" smtClean="0">
                <a:latin typeface="Arial" pitchFamily="34" charset="0"/>
                <a:cs typeface="Arial" pitchFamily="34" charset="0"/>
              </a:rPr>
              <a:t>Coverage ratio</a:t>
            </a:r>
            <a:endParaRPr kumimoji="1" lang="ja-JP" altLang="en-US" sz="2200" dirty="0">
              <a:latin typeface="Arial" pitchFamily="34" charset="0"/>
              <a:cs typeface="Arial" pitchFamily="34" charset="0"/>
            </a:endParaRPr>
          </a:p>
        </p:txBody>
      </p:sp>
      <p:sp>
        <p:nvSpPr>
          <p:cNvPr id="46" name="四角形吹き出し 45"/>
          <p:cNvSpPr/>
          <p:nvPr/>
        </p:nvSpPr>
        <p:spPr>
          <a:xfrm>
            <a:off x="1460994" y="4640922"/>
            <a:ext cx="2143140" cy="528794"/>
          </a:xfrm>
          <a:prstGeom prst="wedgeRectCallout">
            <a:avLst>
              <a:gd name="adj1" fmla="val -14984"/>
              <a:gd name="adj2" fmla="val -140319"/>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spAutoFit/>
          </a:bodyPr>
          <a:lstStyle/>
          <a:p>
            <a:pPr algn="ctr"/>
            <a:r>
              <a:rPr kumimoji="1" lang="en-US" altLang="ja-JP" sz="1600" b="1" dirty="0" smtClean="0">
                <a:solidFill>
                  <a:schemeClr val="tx1"/>
                </a:solidFill>
                <a:latin typeface="Arial" pitchFamily="34" charset="0"/>
                <a:cs typeface="Arial" pitchFamily="34" charset="0"/>
              </a:rPr>
              <a:t>Applying automatic test generation here</a:t>
            </a:r>
            <a:endParaRPr kumimoji="1" lang="ja-JP" altLang="en-US" sz="1600" b="1" dirty="0" smtClean="0">
              <a:solidFill>
                <a:schemeClr val="tx1"/>
              </a:solidFill>
              <a:latin typeface="Arial" pitchFamily="34" charset="0"/>
              <a:cs typeface="Arial" pitchFamily="34" charset="0"/>
            </a:endParaRPr>
          </a:p>
        </p:txBody>
      </p:sp>
      <p:sp>
        <p:nvSpPr>
          <p:cNvPr id="52" name="テキスト ボックス 51"/>
          <p:cNvSpPr txBox="1"/>
          <p:nvPr/>
        </p:nvSpPr>
        <p:spPr>
          <a:xfrm>
            <a:off x="701484" y="3068952"/>
            <a:ext cx="2682653" cy="430887"/>
          </a:xfrm>
          <a:prstGeom prst="rect">
            <a:avLst/>
          </a:prstGeom>
          <a:noFill/>
        </p:spPr>
        <p:txBody>
          <a:bodyPr wrap="square" rtlCol="0">
            <a:spAutoFit/>
          </a:bodyPr>
          <a:lstStyle/>
          <a:p>
            <a:r>
              <a:rPr kumimoji="1" lang="en-US" altLang="ja-JP" sz="2200" dirty="0" smtClean="0">
                <a:latin typeface="Arial" pitchFamily="34" charset="0"/>
                <a:cs typeface="Arial" pitchFamily="34" charset="0"/>
              </a:rPr>
              <a:t>Test vector creation</a:t>
            </a:r>
            <a:endParaRPr kumimoji="1" lang="ja-JP" altLang="en-US" sz="2200" dirty="0">
              <a:latin typeface="Arial" pitchFamily="34" charset="0"/>
              <a:cs typeface="Arial" pitchFamily="34" charset="0"/>
            </a:endParaRPr>
          </a:p>
        </p:txBody>
      </p:sp>
      <p:pic>
        <p:nvPicPr>
          <p:cNvPr id="70658" name="Picture 2"/>
          <p:cNvPicPr>
            <a:picLocks noChangeAspect="1" noChangeArrowheads="1"/>
          </p:cNvPicPr>
          <p:nvPr/>
        </p:nvPicPr>
        <p:blipFill>
          <a:blip r:embed="rId3" cstate="print"/>
          <a:srcRect/>
          <a:stretch>
            <a:fillRect/>
          </a:stretch>
        </p:blipFill>
        <p:spPr bwMode="auto">
          <a:xfrm>
            <a:off x="3919207" y="3352800"/>
            <a:ext cx="5148593" cy="3086100"/>
          </a:xfrm>
          <a:prstGeom prst="rect">
            <a:avLst/>
          </a:prstGeom>
          <a:noFill/>
          <a:ln w="9525">
            <a:noFill/>
            <a:miter lim="800000"/>
            <a:headEnd/>
            <a:tailEnd/>
          </a:ln>
        </p:spPr>
      </p:pic>
      <p:sp>
        <p:nvSpPr>
          <p:cNvPr id="26" name="四角形吹き出し 25"/>
          <p:cNvSpPr/>
          <p:nvPr/>
        </p:nvSpPr>
        <p:spPr>
          <a:xfrm>
            <a:off x="4495800" y="4281101"/>
            <a:ext cx="4648200" cy="590349"/>
          </a:xfrm>
          <a:prstGeom prst="wedgeRectCallout">
            <a:avLst>
              <a:gd name="adj1" fmla="val -40290"/>
              <a:gd name="adj2" fmla="val 131989"/>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spAutoFit/>
          </a:bodyPr>
          <a:lstStyle/>
          <a:p>
            <a:pPr algn="ctr"/>
            <a:r>
              <a:rPr kumimoji="1" lang="en-US" altLang="ja-JP" b="1" smtClean="0">
                <a:solidFill>
                  <a:schemeClr val="tx1"/>
                </a:solidFill>
                <a:latin typeface="Arial" pitchFamily="34" charset="0"/>
                <a:cs typeface="Arial" pitchFamily="34" charset="0"/>
              </a:rPr>
              <a:t>The MAT file containing the existing test vector is specified.</a:t>
            </a:r>
            <a:endParaRPr kumimoji="1" lang="ja-JP" altLang="en-US" b="1" dirty="0" smtClean="0">
              <a:solidFill>
                <a:schemeClr val="tx1"/>
              </a:solidFill>
              <a:latin typeface="Arial" pitchFamily="34" charset="0"/>
              <a:cs typeface="Arial" pitchFamily="34" charset="0"/>
            </a:endParaRPr>
          </a:p>
        </p:txBody>
      </p:sp>
      <p:sp>
        <p:nvSpPr>
          <p:cNvPr id="29" name="テキスト ボックス 28"/>
          <p:cNvSpPr txBox="1"/>
          <p:nvPr/>
        </p:nvSpPr>
        <p:spPr>
          <a:xfrm>
            <a:off x="3962400" y="2895600"/>
            <a:ext cx="4698722" cy="430887"/>
          </a:xfrm>
          <a:prstGeom prst="rect">
            <a:avLst/>
          </a:prstGeom>
          <a:noFill/>
        </p:spPr>
        <p:txBody>
          <a:bodyPr wrap="square" rtlCol="0">
            <a:spAutoFit/>
          </a:bodyPr>
          <a:lstStyle/>
          <a:p>
            <a:r>
              <a:rPr kumimoji="1" lang="en-US" altLang="ja-JP" sz="2200" smtClean="0">
                <a:latin typeface="Arial" pitchFamily="34" charset="0"/>
                <a:cs typeface="Arial" pitchFamily="34" charset="0"/>
              </a:rPr>
              <a:t>Configuration parameter</a:t>
            </a:r>
            <a:endParaRPr kumimoji="1" lang="ja-JP" altLang="en-US" sz="2200" dirty="0">
              <a:latin typeface="Arial" pitchFamily="34" charset="0"/>
              <a:cs typeface="Arial" pitchFamily="34" charset="0"/>
            </a:endParaRPr>
          </a:p>
        </p:txBody>
      </p:sp>
      <p:sp>
        <p:nvSpPr>
          <p:cNvPr id="30" name="フローチャート: 処理 29"/>
          <p:cNvSpPr/>
          <p:nvPr/>
        </p:nvSpPr>
        <p:spPr>
          <a:xfrm>
            <a:off x="3886200" y="5715000"/>
            <a:ext cx="5257800" cy="685800"/>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31" name="フローチャート: 処理 30"/>
          <p:cNvSpPr/>
          <p:nvPr/>
        </p:nvSpPr>
        <p:spPr>
          <a:xfrm>
            <a:off x="3886200" y="4876800"/>
            <a:ext cx="5257800" cy="762000"/>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27" name="四角形吹き出し 26"/>
          <p:cNvSpPr/>
          <p:nvPr/>
        </p:nvSpPr>
        <p:spPr>
          <a:xfrm>
            <a:off x="6324600" y="5500301"/>
            <a:ext cx="2590800" cy="590349"/>
          </a:xfrm>
          <a:prstGeom prst="wedgeRectCallout">
            <a:avLst>
              <a:gd name="adj1" fmla="val -40232"/>
              <a:gd name="adj2" fmla="val 92471"/>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spAutoFit/>
          </a:bodyPr>
          <a:lstStyle/>
          <a:p>
            <a:pPr algn="ctr"/>
            <a:r>
              <a:rPr kumimoji="1" lang="en-US" altLang="ja-JP" b="1" smtClean="0">
                <a:solidFill>
                  <a:schemeClr val="tx1"/>
                </a:solidFill>
                <a:latin typeface="Arial" pitchFamily="34" charset="0"/>
                <a:cs typeface="Arial" pitchFamily="34" charset="0"/>
              </a:rPr>
              <a:t>Coverage data is specified.</a:t>
            </a:r>
            <a:endParaRPr kumimoji="1" lang="ja-JP" altLang="en-US" b="1"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1942277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p:cNvSpPr txBox="1"/>
          <p:nvPr/>
        </p:nvSpPr>
        <p:spPr>
          <a:xfrm>
            <a:off x="611472" y="2220661"/>
            <a:ext cx="1444752" cy="786463"/>
          </a:xfrm>
          <a:prstGeom prst="foldedCorner">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endParaRPr kumimoji="1" lang="en-US" altLang="ja-JP" dirty="0" smtClean="0">
              <a:latin typeface="Arial" pitchFamily="34" charset="0"/>
              <a:cs typeface="Arial" pitchFamily="34" charset="0"/>
            </a:endParaRPr>
          </a:p>
        </p:txBody>
      </p:sp>
      <p:sp>
        <p:nvSpPr>
          <p:cNvPr id="2" name="タイトル 1"/>
          <p:cNvSpPr>
            <a:spLocks noGrp="1"/>
          </p:cNvSpPr>
          <p:nvPr>
            <p:ph type="title"/>
          </p:nvPr>
        </p:nvSpPr>
        <p:spPr/>
        <p:txBody>
          <a:bodyPr/>
          <a:lstStyle/>
          <a:p>
            <a:r>
              <a:rPr kumimoji="1" lang="en-US" altLang="ja-JP" dirty="0" smtClean="0"/>
              <a:t>An utility to obtain missing coverage</a:t>
            </a:r>
            <a:endParaRPr kumimoji="1" lang="ja-JP" altLang="en-US" sz="2400" dirty="0"/>
          </a:p>
        </p:txBody>
      </p:sp>
      <p:pic>
        <p:nvPicPr>
          <p:cNvPr id="46082" name="Picture 2"/>
          <p:cNvPicPr>
            <a:picLocks noChangeAspect="1" noChangeArrowheads="1"/>
          </p:cNvPicPr>
          <p:nvPr/>
        </p:nvPicPr>
        <p:blipFill>
          <a:blip r:embed="rId3" cstate="print"/>
          <a:srcRect/>
          <a:stretch>
            <a:fillRect/>
          </a:stretch>
        </p:blipFill>
        <p:spPr bwMode="auto">
          <a:xfrm>
            <a:off x="2625944" y="2078820"/>
            <a:ext cx="2859011" cy="3509026"/>
          </a:xfrm>
          <a:prstGeom prst="rect">
            <a:avLst/>
          </a:prstGeom>
          <a:noFill/>
          <a:ln w="9525">
            <a:noFill/>
            <a:miter lim="800000"/>
            <a:headEnd/>
            <a:tailEnd/>
          </a:ln>
          <a:effectLst/>
        </p:spPr>
      </p:pic>
      <p:sp>
        <p:nvSpPr>
          <p:cNvPr id="6" name="テキスト ボックス 5"/>
          <p:cNvSpPr txBox="1"/>
          <p:nvPr/>
        </p:nvSpPr>
        <p:spPr>
          <a:xfrm>
            <a:off x="701484" y="6219372"/>
            <a:ext cx="5039906" cy="523220"/>
          </a:xfrm>
          <a:prstGeom prst="rect">
            <a:avLst/>
          </a:prstGeom>
          <a:noFill/>
        </p:spPr>
        <p:txBody>
          <a:bodyPr wrap="square" rtlCol="0">
            <a:spAutoFit/>
          </a:bodyPr>
          <a:lstStyle/>
          <a:p>
            <a:r>
              <a:rPr kumimoji="1" lang="en-US" altLang="ja-JP" sz="1400" dirty="0" smtClean="0">
                <a:latin typeface="Arial" pitchFamily="34" charset="0"/>
                <a:cs typeface="Arial" pitchFamily="34" charset="0"/>
              </a:rPr>
              <a:t>This tool can be downloaded from MATLAB Central:</a:t>
            </a:r>
            <a:r>
              <a:rPr kumimoji="1" lang="en-US" altLang="ja-JP" sz="1400" dirty="0" smtClean="0">
                <a:latin typeface="Arial" pitchFamily="34" charset="0"/>
                <a:cs typeface="Arial" pitchFamily="34" charset="0"/>
              </a:rPr>
              <a:t/>
            </a:r>
            <a:br>
              <a:rPr kumimoji="1" lang="en-US" altLang="ja-JP" sz="1400" dirty="0" smtClean="0">
                <a:latin typeface="Arial" pitchFamily="34" charset="0"/>
                <a:cs typeface="Arial" pitchFamily="34" charset="0"/>
              </a:rPr>
            </a:br>
            <a:r>
              <a:rPr kumimoji="1" lang="en-US" altLang="ja-JP" sz="1400" dirty="0" smtClean="0">
                <a:latin typeface="Arial" pitchFamily="34" charset="0"/>
                <a:cs typeface="Arial" pitchFamily="34" charset="0"/>
              </a:rPr>
              <a:t>http://www.mathworks.com/matlabcentral/fileexchange/21957</a:t>
            </a:r>
            <a:endParaRPr kumimoji="1" lang="ja-JP" altLang="en-US" sz="1400" dirty="0">
              <a:latin typeface="Arial" pitchFamily="34" charset="0"/>
              <a:cs typeface="Arial" pitchFamily="34" charset="0"/>
            </a:endParaRPr>
          </a:p>
        </p:txBody>
      </p:sp>
      <p:sp>
        <p:nvSpPr>
          <p:cNvPr id="9" name="テキスト ボックス 8"/>
          <p:cNvSpPr txBox="1"/>
          <p:nvPr/>
        </p:nvSpPr>
        <p:spPr>
          <a:xfrm>
            <a:off x="788256" y="2370013"/>
            <a:ext cx="1444752" cy="786463"/>
          </a:xfrm>
          <a:prstGeom prst="foldedCorner">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endParaRPr kumimoji="1" lang="en-US" altLang="ja-JP" dirty="0" smtClean="0">
              <a:latin typeface="Arial" pitchFamily="34" charset="0"/>
              <a:cs typeface="Arial" pitchFamily="34" charset="0"/>
            </a:endParaRPr>
          </a:p>
        </p:txBody>
      </p:sp>
      <p:sp>
        <p:nvSpPr>
          <p:cNvPr id="10" name="台形 9"/>
          <p:cNvSpPr/>
          <p:nvPr/>
        </p:nvSpPr>
        <p:spPr>
          <a:xfrm rot="5400000">
            <a:off x="1995297" y="2804083"/>
            <a:ext cx="1008531" cy="535259"/>
          </a:xfrm>
          <a:prstGeom prst="trapezoid">
            <a:avLst>
              <a:gd name="adj" fmla="val 33006"/>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
        <p:nvSpPr>
          <p:cNvPr id="11" name="四角形吹き出し 10"/>
          <p:cNvSpPr/>
          <p:nvPr/>
        </p:nvSpPr>
        <p:spPr>
          <a:xfrm>
            <a:off x="651096" y="3494804"/>
            <a:ext cx="1721273" cy="810966"/>
          </a:xfrm>
          <a:prstGeom prst="wedgeRectCallout">
            <a:avLst>
              <a:gd name="adj1" fmla="val 74357"/>
              <a:gd name="adj2" fmla="val -3124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400" b="1" dirty="0" smtClean="0">
                <a:solidFill>
                  <a:schemeClr val="tx1"/>
                </a:solidFill>
                <a:latin typeface="Arial" pitchFamily="34" charset="0"/>
                <a:cs typeface="Arial" pitchFamily="34" charset="0"/>
              </a:rPr>
              <a:t>Model coverage measurement for existing tests</a:t>
            </a:r>
            <a:endParaRPr kumimoji="1" lang="ja-JP" altLang="en-US" sz="1400" b="1" dirty="0" smtClean="0">
              <a:solidFill>
                <a:schemeClr val="tx1"/>
              </a:solidFill>
              <a:latin typeface="Arial" pitchFamily="34" charset="0"/>
              <a:cs typeface="Arial" pitchFamily="34" charset="0"/>
            </a:endParaRPr>
          </a:p>
        </p:txBody>
      </p:sp>
      <p:sp>
        <p:nvSpPr>
          <p:cNvPr id="12" name="四角形吹き出し 11"/>
          <p:cNvSpPr/>
          <p:nvPr/>
        </p:nvSpPr>
        <p:spPr>
          <a:xfrm>
            <a:off x="760442" y="4564884"/>
            <a:ext cx="1608209" cy="940420"/>
          </a:xfrm>
          <a:prstGeom prst="wedgeRectCallout">
            <a:avLst>
              <a:gd name="adj1" fmla="val 79720"/>
              <a:gd name="adj2" fmla="val -656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kumimoji="1" lang="en-US" altLang="ja-JP" sz="1400" b="1" dirty="0" smtClean="0">
                <a:solidFill>
                  <a:schemeClr val="tx1"/>
                </a:solidFill>
                <a:latin typeface="Arial" pitchFamily="34" charset="0"/>
                <a:cs typeface="Arial" pitchFamily="34" charset="0"/>
              </a:rPr>
              <a:t>Generate missing test vectors</a:t>
            </a:r>
            <a:endParaRPr kumimoji="1" lang="ja-JP" altLang="en-US" sz="1400" b="1" dirty="0" smtClean="0">
              <a:solidFill>
                <a:schemeClr val="tx1"/>
              </a:solidFill>
              <a:latin typeface="Arial" pitchFamily="34" charset="0"/>
              <a:cs typeface="Arial" pitchFamily="34" charset="0"/>
            </a:endParaRPr>
          </a:p>
        </p:txBody>
      </p:sp>
      <p:sp>
        <p:nvSpPr>
          <p:cNvPr id="53" name="テキスト ボックス 52"/>
          <p:cNvSpPr txBox="1"/>
          <p:nvPr/>
        </p:nvSpPr>
        <p:spPr>
          <a:xfrm>
            <a:off x="1004664" y="2522413"/>
            <a:ext cx="1380744" cy="771346"/>
          </a:xfrm>
          <a:prstGeom prst="foldedCorner">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mtClean="0">
                <a:latin typeface="Arial" pitchFamily="34" charset="0"/>
                <a:cs typeface="Arial" pitchFamily="34" charset="0"/>
              </a:rPr>
              <a:t>Existing test signal</a:t>
            </a:r>
            <a:endParaRPr kumimoji="1" lang="en-US" altLang="ja-JP" dirty="0" smtClean="0">
              <a:latin typeface="Arial" pitchFamily="34" charset="0"/>
              <a:cs typeface="Arial" pitchFamily="34" charset="0"/>
            </a:endParaRPr>
          </a:p>
        </p:txBody>
      </p:sp>
      <p:graphicFrame>
        <p:nvGraphicFramePr>
          <p:cNvPr id="3" name="図表 2"/>
          <p:cNvGraphicFramePr/>
          <p:nvPr>
            <p:extLst>
              <p:ext uri="{D42A27DB-BD31-4B8C-83A1-F6EECF244321}">
                <p14:modId xmlns:p14="http://schemas.microsoft.com/office/powerpoint/2010/main" val="2170304516"/>
              </p:ext>
            </p:extLst>
          </p:nvPr>
        </p:nvGraphicFramePr>
        <p:xfrm>
          <a:off x="5832168" y="1538748"/>
          <a:ext cx="3228024" cy="50023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17755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sldvgencov function</a:t>
            </a:r>
            <a:endParaRPr kumimoji="1" lang="ja-JP" altLang="en-US" dirty="0"/>
          </a:p>
        </p:txBody>
      </p:sp>
      <p:sp>
        <p:nvSpPr>
          <p:cNvPr id="3" name="コンテンツ プレースホルダー 2"/>
          <p:cNvSpPr>
            <a:spLocks noGrp="1"/>
          </p:cNvSpPr>
          <p:nvPr>
            <p:ph idx="1"/>
          </p:nvPr>
        </p:nvSpPr>
        <p:spPr>
          <a:xfrm>
            <a:off x="457200" y="1268712"/>
            <a:ext cx="8435376" cy="3060408"/>
          </a:xfrm>
        </p:spPr>
        <p:txBody>
          <a:bodyPr/>
          <a:lstStyle/>
          <a:p>
            <a:pPr>
              <a:buNone/>
            </a:pPr>
            <a:r>
              <a:rPr lang="en-US" altLang="ja-JP" sz="1800" dirty="0"/>
              <a:t> </a:t>
            </a:r>
            <a:r>
              <a:rPr lang="en-US" altLang="ja-JP" sz="1800" dirty="0" err="1"/>
              <a:t>sldvgencov</a:t>
            </a:r>
            <a:r>
              <a:rPr lang="en-US" altLang="ja-JP" sz="1800" dirty="0"/>
              <a:t> - Run Simulink Design Verifier to obtain missing model coverage</a:t>
            </a:r>
          </a:p>
          <a:p>
            <a:pPr>
              <a:buNone/>
            </a:pPr>
            <a:r>
              <a:rPr lang="en-US" altLang="ja-JP" sz="1800" dirty="0"/>
              <a:t> </a:t>
            </a:r>
          </a:p>
          <a:p>
            <a:pPr>
              <a:buNone/>
            </a:pPr>
            <a:r>
              <a:rPr lang="en-US" altLang="ja-JP" sz="1800" dirty="0"/>
              <a:t>    [STATUS, CVDO] = </a:t>
            </a:r>
            <a:r>
              <a:rPr lang="en-US" altLang="ja-JP" sz="1800" dirty="0" err="1"/>
              <a:t>sldvgencov</a:t>
            </a:r>
            <a:r>
              <a:rPr lang="en-US" altLang="ja-JP" sz="1800" dirty="0"/>
              <a:t>(MODEL, OPTS, SHOWUI, STARTCOV) </a:t>
            </a:r>
            <a:endParaRPr lang="en-US" altLang="ja-JP" sz="1800" dirty="0" smtClean="0"/>
          </a:p>
          <a:p>
            <a:pPr>
              <a:buNone/>
            </a:pPr>
            <a:r>
              <a:rPr lang="en-US" altLang="ja-JP" sz="1800" dirty="0"/>
              <a:t> </a:t>
            </a:r>
            <a:endParaRPr lang="en-US" altLang="ja-JP" sz="1800" dirty="0" smtClean="0"/>
          </a:p>
          <a:p>
            <a:pPr>
              <a:buNone/>
            </a:pPr>
            <a:r>
              <a:rPr lang="en-US" altLang="ja-JP" sz="1800" dirty="0" smtClean="0"/>
              <a:t>runs </a:t>
            </a:r>
            <a:r>
              <a:rPr lang="en-US" altLang="ja-JP" sz="1800" dirty="0"/>
              <a:t>Simulink Design Verifier on the specified MODEL using the options OPTS</a:t>
            </a:r>
            <a:r>
              <a:rPr lang="en-US" altLang="ja-JP" sz="1800" dirty="0" smtClean="0"/>
              <a:t>. Simulink </a:t>
            </a:r>
            <a:r>
              <a:rPr lang="en-US" altLang="ja-JP" sz="1800" dirty="0"/>
              <a:t>Design Verifier ignores  all model coverage objectives </a:t>
            </a:r>
            <a:r>
              <a:rPr lang="en-US" altLang="ja-JP" sz="1800" dirty="0" smtClean="0"/>
              <a:t>that are </a:t>
            </a:r>
            <a:r>
              <a:rPr lang="en-US" altLang="ja-JP" sz="1800" dirty="0"/>
              <a:t>satisfied in the </a:t>
            </a:r>
            <a:r>
              <a:rPr lang="en-US" altLang="ja-JP" sz="1800" dirty="0" err="1"/>
              <a:t>cvdata</a:t>
            </a:r>
            <a:r>
              <a:rPr lang="en-US" altLang="ja-JP" sz="1800" dirty="0"/>
              <a:t> object STARTCOV. </a:t>
            </a:r>
            <a:r>
              <a:rPr lang="en-US" altLang="ja-JP" sz="1800" dirty="0" smtClean="0"/>
              <a:t>It returns </a:t>
            </a:r>
            <a:r>
              <a:rPr lang="en-US" altLang="ja-JP" sz="1800" dirty="0"/>
              <a:t>STATUS of 1 </a:t>
            </a:r>
            <a:r>
              <a:rPr lang="en-US" altLang="ja-JP" sz="1800" dirty="0" smtClean="0"/>
              <a:t>if </a:t>
            </a:r>
            <a:r>
              <a:rPr lang="en-US" altLang="ja-JP" sz="1800" dirty="0"/>
              <a:t>successful or 0 otherwise. Also, it measures the coverage in the </a:t>
            </a:r>
            <a:r>
              <a:rPr lang="en-US" altLang="ja-JP" sz="1800" dirty="0" smtClean="0"/>
              <a:t>new tests </a:t>
            </a:r>
            <a:r>
              <a:rPr lang="en-US" altLang="ja-JP" sz="1800" dirty="0"/>
              <a:t>and returns the results in </a:t>
            </a:r>
            <a:r>
              <a:rPr lang="en-US" altLang="ja-JP" sz="1800" dirty="0" err="1"/>
              <a:t>cvdata</a:t>
            </a:r>
            <a:r>
              <a:rPr lang="en-US" altLang="ja-JP" sz="1800" dirty="0"/>
              <a:t> object COVDATA. </a:t>
            </a:r>
          </a:p>
          <a:p>
            <a:pPr>
              <a:buNone/>
            </a:pPr>
            <a:r>
              <a:rPr lang="en-US" altLang="ja-JP" sz="1800" dirty="0"/>
              <a:t> </a:t>
            </a:r>
            <a:r>
              <a:rPr lang="en-US" altLang="ja-JP" sz="1800" dirty="0" smtClean="0"/>
              <a:t> </a:t>
            </a:r>
            <a:endParaRPr lang="en-US" altLang="ja-JP" sz="1800" dirty="0"/>
          </a:p>
        </p:txBody>
      </p:sp>
    </p:spTree>
    <p:extLst>
      <p:ext uri="{BB962C8B-B14F-4D97-AF65-F5344CB8AC3E}">
        <p14:creationId xmlns:p14="http://schemas.microsoft.com/office/powerpoint/2010/main" val="36688096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Test suite </a:t>
            </a:r>
            <a:r>
              <a:rPr lang="en-US" altLang="ja-JP" dirty="0" smtClean="0"/>
              <a:t>optimization</a:t>
            </a:r>
            <a:endParaRPr kumimoji="1" lang="ja-JP" altLang="en-US" dirty="0"/>
          </a:p>
        </p:txBody>
      </p:sp>
      <p:sp>
        <p:nvSpPr>
          <p:cNvPr id="3" name="コンテンツ プレースホルダー 2"/>
          <p:cNvSpPr>
            <a:spLocks noGrp="1"/>
          </p:cNvSpPr>
          <p:nvPr>
            <p:ph idx="1"/>
          </p:nvPr>
        </p:nvSpPr>
        <p:spPr>
          <a:xfrm>
            <a:off x="258242" y="1178700"/>
            <a:ext cx="8724346" cy="1080144"/>
          </a:xfrm>
        </p:spPr>
        <p:txBody>
          <a:bodyPr/>
          <a:lstStyle/>
          <a:p>
            <a:pPr marL="0" indent="0">
              <a:buNone/>
            </a:pPr>
            <a:r>
              <a:rPr lang="en-US" altLang="ja-JP" dirty="0" smtClean="0"/>
              <a:t>Performance of SLDV analysis depends on </a:t>
            </a:r>
          </a:p>
          <a:p>
            <a:pPr marL="0" indent="0">
              <a:buNone/>
            </a:pPr>
            <a:r>
              <a:rPr lang="en-US" altLang="ja-JP" dirty="0" smtClean="0"/>
              <a:t>"Test </a:t>
            </a:r>
            <a:r>
              <a:rPr lang="en-US" altLang="ja-JP" dirty="0" smtClean="0"/>
              <a:t>suite </a:t>
            </a:r>
            <a:r>
              <a:rPr lang="en-US" altLang="ja-JP" dirty="0" smtClean="0"/>
              <a:t>optimization" setting. It is important to understand differences of "Test suite optimization" setting.</a:t>
            </a:r>
            <a:endParaRPr kumimoji="1" lang="ja-JP" alt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0191"/>
          <a:stretch/>
        </p:blipFill>
        <p:spPr bwMode="auto">
          <a:xfrm>
            <a:off x="341436" y="2618892"/>
            <a:ext cx="5492671" cy="252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40" y="2528880"/>
            <a:ext cx="2396198" cy="3948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正方形/長方形 6"/>
          <p:cNvSpPr/>
          <p:nvPr/>
        </p:nvSpPr>
        <p:spPr>
          <a:xfrm>
            <a:off x="6732288" y="5679300"/>
            <a:ext cx="1170156" cy="270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kumimoji="1" lang="ja-JP" altLang="en-US" b="1" dirty="0" smtClean="0">
              <a:latin typeface="Arial" pitchFamily="34" charset="0"/>
              <a:cs typeface="Arial" pitchFamily="34" charset="0"/>
            </a:endParaRPr>
          </a:p>
        </p:txBody>
      </p:sp>
    </p:spTree>
    <p:extLst>
      <p:ext uri="{BB962C8B-B14F-4D97-AF65-F5344CB8AC3E}">
        <p14:creationId xmlns:p14="http://schemas.microsoft.com/office/powerpoint/2010/main" val="22804602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Combined objectives</a:t>
            </a:r>
            <a:endParaRPr kumimoji="1" lang="ja-JP" altLang="en-US" dirty="0"/>
          </a:p>
        </p:txBody>
      </p:sp>
      <p:sp>
        <p:nvSpPr>
          <p:cNvPr id="3" name="コンテンツ プレースホルダー 2"/>
          <p:cNvSpPr>
            <a:spLocks noGrp="1"/>
          </p:cNvSpPr>
          <p:nvPr>
            <p:ph idx="1"/>
          </p:nvPr>
        </p:nvSpPr>
        <p:spPr>
          <a:xfrm>
            <a:off x="457200" y="1600200"/>
            <a:ext cx="8147248" cy="1540768"/>
          </a:xfrm>
        </p:spPr>
        <p:txBody>
          <a:bodyPr/>
          <a:lstStyle/>
          <a:p>
            <a:pPr marL="0" indent="0">
              <a:buNone/>
            </a:pPr>
            <a:r>
              <a:rPr lang="en-US" altLang="ja-JP" dirty="0"/>
              <a:t>Minimizes the number of test cases in a suite by generating cases that address more than one test objective. Each test case tends to be long, i.e., it includes many time </a:t>
            </a:r>
            <a:r>
              <a:rPr lang="en-US" altLang="ja-JP" dirty="0" smtClean="0"/>
              <a:t>steps.</a:t>
            </a:r>
            <a:endParaRPr kumimoji="1" lang="ja-JP" altLang="en-US" dirty="0"/>
          </a:p>
        </p:txBody>
      </p:sp>
    </p:spTree>
    <p:extLst>
      <p:ext uri="{BB962C8B-B14F-4D97-AF65-F5344CB8AC3E}">
        <p14:creationId xmlns:p14="http://schemas.microsoft.com/office/powerpoint/2010/main" val="15862775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Individual objectives</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sz="2000" dirty="0"/>
              <a:t>Maximizes the number of test cases in a suite by generating cases that each address only one test objective. Each test case tends to be short, i.e., it includes only a few time </a:t>
            </a:r>
            <a:r>
              <a:rPr lang="en-US" altLang="ja-JP" sz="2000" dirty="0" smtClean="0"/>
              <a:t>steps.</a:t>
            </a:r>
          </a:p>
          <a:p>
            <a:pPr marL="0" indent="0">
              <a:buNone/>
            </a:pPr>
            <a:endParaRPr lang="en-US" altLang="ja-JP" sz="2000" dirty="0" smtClean="0"/>
          </a:p>
          <a:p>
            <a:pPr marL="0" indent="0">
              <a:buNone/>
            </a:pPr>
            <a:r>
              <a:rPr lang="en-US" altLang="ja-JP" sz="2000" dirty="0" smtClean="0"/>
              <a:t>This setting is typically used in the following cases:</a:t>
            </a:r>
            <a:endParaRPr lang="en-US" altLang="ja-JP" sz="2000" dirty="0" smtClean="0"/>
          </a:p>
          <a:p>
            <a:r>
              <a:rPr lang="en-US" altLang="ja-JP" sz="1800" dirty="0" smtClean="0"/>
              <a:t>When you would like to set the coverage object (test objective) and test case of a model to 1 to 1, and to review a test result.</a:t>
            </a:r>
          </a:p>
          <a:p>
            <a:r>
              <a:rPr lang="en-US" altLang="ja-JP" sz="1800" dirty="0" smtClean="0"/>
              <a:t>When other setup is used and "Undecided" or "Produced Error" occurs in two or more test objectives. </a:t>
            </a:r>
            <a:br>
              <a:rPr lang="en-US" altLang="ja-JP" sz="1800" dirty="0" smtClean="0"/>
            </a:br>
            <a:r>
              <a:rPr lang="en-US" altLang="ja-JP" sz="1800" dirty="0" smtClean="0"/>
              <a:t>The objective number which was not able to be analyzed correctly may be able to be reduced by using "Individual objectives."</a:t>
            </a:r>
          </a:p>
        </p:txBody>
      </p:sp>
    </p:spTree>
    <p:extLst>
      <p:ext uri="{BB962C8B-B14F-4D97-AF65-F5344CB8AC3E}">
        <p14:creationId xmlns:p14="http://schemas.microsoft.com/office/powerpoint/2010/main" val="28672170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Large model</a:t>
            </a:r>
            <a:endParaRPr kumimoji="1" lang="ja-JP" altLang="en-US" dirty="0"/>
          </a:p>
        </p:txBody>
      </p:sp>
      <p:sp>
        <p:nvSpPr>
          <p:cNvPr id="3" name="コンテンツ プレースホルダー 2"/>
          <p:cNvSpPr>
            <a:spLocks noGrp="1"/>
          </p:cNvSpPr>
          <p:nvPr>
            <p:ph idx="1"/>
          </p:nvPr>
        </p:nvSpPr>
        <p:spPr>
          <a:xfrm>
            <a:off x="457200" y="1600200"/>
            <a:ext cx="8077200" cy="4648200"/>
          </a:xfrm>
        </p:spPr>
        <p:txBody>
          <a:bodyPr/>
          <a:lstStyle/>
          <a:p>
            <a:pPr marL="0" indent="0">
              <a:buNone/>
            </a:pPr>
            <a:r>
              <a:rPr lang="en-US" altLang="ja-JP" dirty="0"/>
              <a:t>Minimizes the number of test cases in a suite by generating cases that address more than one test objective. This strategy is tailored for large, complex models; consequently, it tends to use all the time that the Maximum analysis time option allots</a:t>
            </a:r>
            <a:endParaRPr kumimoji="1" lang="ja-JP" altLang="en-US" dirty="0"/>
          </a:p>
        </p:txBody>
      </p:sp>
    </p:spTree>
    <p:extLst>
      <p:ext uri="{BB962C8B-B14F-4D97-AF65-F5344CB8AC3E}">
        <p14:creationId xmlns:p14="http://schemas.microsoft.com/office/powerpoint/2010/main" val="7102455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Long Testcases</a:t>
            </a:r>
            <a:endParaRPr kumimoji="1" lang="ja-JP" altLang="en-US" dirty="0"/>
          </a:p>
        </p:txBody>
      </p:sp>
      <p:sp>
        <p:nvSpPr>
          <p:cNvPr id="3" name="コンテンツ プレースホルダー 2"/>
          <p:cNvSpPr>
            <a:spLocks noGrp="1"/>
          </p:cNvSpPr>
          <p:nvPr>
            <p:ph idx="1"/>
          </p:nvPr>
        </p:nvSpPr>
        <p:spPr>
          <a:xfrm>
            <a:off x="467544" y="1628800"/>
            <a:ext cx="8352928" cy="2016224"/>
          </a:xfrm>
        </p:spPr>
        <p:txBody>
          <a:bodyPr/>
          <a:lstStyle/>
          <a:p>
            <a:pPr marL="0" indent="0">
              <a:buNone/>
            </a:pPr>
            <a:r>
              <a:rPr lang="en-US" altLang="ja-JP" smtClean="0"/>
              <a:t>It is a setup which generates the test case which reaches many test objectives with the smaller number of test cases. </a:t>
            </a:r>
            <a:br>
              <a:rPr lang="en-US" altLang="ja-JP" smtClean="0"/>
            </a:br>
            <a:r>
              <a:rPr lang="en-US" altLang="ja-JP" smtClean="0"/>
              <a:t>Since the calculation for summarizing a test case is needed, it is usually a setup which needs calculation load most.</a:t>
            </a:r>
            <a:endParaRPr lang="ja-JP" altLang="en-US" dirty="0"/>
          </a:p>
          <a:p>
            <a:endParaRPr kumimoji="1" lang="ja-JP" altLang="en-US" dirty="0"/>
          </a:p>
        </p:txBody>
      </p:sp>
    </p:spTree>
    <p:extLst>
      <p:ext uri="{BB962C8B-B14F-4D97-AF65-F5344CB8AC3E}">
        <p14:creationId xmlns:p14="http://schemas.microsoft.com/office/powerpoint/2010/main" val="1818563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14245</TotalTime>
  <Words>9233</Words>
  <Application>Microsoft Office PowerPoint</Application>
  <PresentationFormat>画面に合わせる (4:3)</PresentationFormat>
  <Paragraphs>1684</Paragraphs>
  <Slides>186</Slides>
  <Notes>179</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186</vt:i4>
      </vt:variant>
    </vt:vector>
  </HeadingPairs>
  <TitlesOfParts>
    <vt:vector size="188" baseType="lpstr">
      <vt:lpstr>Blank</vt:lpstr>
      <vt:lpstr>ビットマップ イメージ</vt:lpstr>
      <vt:lpstr>Simulink Design Verifier Workshop</vt:lpstr>
      <vt:lpstr>Table of contents</vt:lpstr>
      <vt:lpstr>Table of contents (continuation)</vt:lpstr>
      <vt:lpstr>What is Simulink Design Verifier</vt:lpstr>
      <vt:lpstr>The analytic engine of SLDV</vt:lpstr>
      <vt:lpstr>How SLDV works</vt:lpstr>
      <vt:lpstr>How SLDV Works #1</vt:lpstr>
      <vt:lpstr>How SLDV Works #2 Simple example</vt:lpstr>
      <vt:lpstr>Test generation to an exercise simple model</vt:lpstr>
      <vt:lpstr>Analysis of a model block</vt:lpstr>
      <vt:lpstr>Influence of Block reduction</vt:lpstr>
      <vt:lpstr>Influence of an Inline Parameters</vt:lpstr>
      <vt:lpstr>Influence of Conditional input branch execution  </vt:lpstr>
      <vt:lpstr>Understanding SLDV configurations</vt:lpstr>
      <vt:lpstr>To open SLDV configuration</vt:lpstr>
      <vt:lpstr>Design Verifier pane</vt:lpstr>
      <vt:lpstr>Block Replacement pane</vt:lpstr>
      <vt:lpstr>Parameter pane</vt:lpstr>
      <vt:lpstr>Test Generation pane</vt:lpstr>
      <vt:lpstr>Design Error Detection pane</vt:lpstr>
      <vt:lpstr>Property Proving pane</vt:lpstr>
      <vt:lpstr>Results pane</vt:lpstr>
      <vt:lpstr>Report pane</vt:lpstr>
      <vt:lpstr>sldvoptions function</vt:lpstr>
      <vt:lpstr>Reference to SLDV document</vt:lpstr>
      <vt:lpstr>Simulink Design Verifier Blocks</vt:lpstr>
      <vt:lpstr>Structure of Simulink Design Verifier Blocks</vt:lpstr>
      <vt:lpstr>Simulink Design Verifier Blocks #1</vt:lpstr>
      <vt:lpstr>Simulink Design Verifier Blocks #2</vt:lpstr>
      <vt:lpstr>Simulink Design Verifier block #4</vt:lpstr>
      <vt:lpstr>Ensuring compatibility with SLDV</vt:lpstr>
      <vt:lpstr>Overview of compatibility of SLDV</vt:lpstr>
      <vt:lpstr>Compatibility check functionality</vt:lpstr>
      <vt:lpstr>Unsupported Simulink Software Features</vt:lpstr>
      <vt:lpstr>Unsupported Stateflow Software Features</vt:lpstr>
      <vt:lpstr>Unsupported MATLAB for Code Generation Features</vt:lpstr>
      <vt:lpstr>Correspondence Simulink block</vt:lpstr>
      <vt:lpstr>Automatic Stubbing</vt:lpstr>
      <vt:lpstr>Other considerations</vt:lpstr>
      <vt:lpstr>Model coverage analysis</vt:lpstr>
      <vt:lpstr>The outline of the measurement function of model coverage</vt:lpstr>
      <vt:lpstr>Model objects that receive model coverage</vt:lpstr>
      <vt:lpstr>How to measure model coverage?</vt:lpstr>
      <vt:lpstr>Details of a coverage report</vt:lpstr>
      <vt:lpstr>Measurable coverage criteria</vt:lpstr>
      <vt:lpstr>Decision coverage</vt:lpstr>
      <vt:lpstr>Condition coverage</vt:lpstr>
      <vt:lpstr>MC/DC coverage</vt:lpstr>
      <vt:lpstr>Signal Range coverage</vt:lpstr>
      <vt:lpstr>Lookup Table coverage</vt:lpstr>
      <vt:lpstr>Simulink Design Verifier coverage</vt:lpstr>
      <vt:lpstr>Cyclomatic complexity measurement</vt:lpstr>
      <vt:lpstr>Typical API of Simulink Verification &amp; Validation</vt:lpstr>
      <vt:lpstr>The block classification-by-color display of a coverage measurement result</vt:lpstr>
      <vt:lpstr>The display of a coverage report</vt:lpstr>
      <vt:lpstr>Understanding model coverage report</vt:lpstr>
      <vt:lpstr>Understanding model coverage report  Decision coverage #1</vt:lpstr>
      <vt:lpstr>Understanding model coverage report  Decision coverage #2</vt:lpstr>
      <vt:lpstr>Understanding model coverage report  Condition coverage</vt:lpstr>
      <vt:lpstr>Understanding model coverage report  MC/DC coverage #1</vt:lpstr>
      <vt:lpstr>Understanding model coverage report  MC/DC coverage #2</vt:lpstr>
      <vt:lpstr>Understanding model coverage report  MC/DC coverage #3</vt:lpstr>
      <vt:lpstr>"Treat Simulink logic blocks as short-circuited"</vt:lpstr>
      <vt:lpstr>Coverage filtering</vt:lpstr>
      <vt:lpstr>Creation of a harness model</vt:lpstr>
      <vt:lpstr>Authoring a test vector on Signal Builder by GUI</vt:lpstr>
      <vt:lpstr>Importing data from Excel spread sheet to Signal Builder.</vt:lpstr>
      <vt:lpstr>Operation of Signal Builder by API</vt:lpstr>
      <vt:lpstr>Model Verification library</vt:lpstr>
      <vt:lpstr>Test utility:   cmtdtool</vt:lpstr>
      <vt:lpstr>cmtdtool details #1</vt:lpstr>
      <vt:lpstr>cmtdtool details #2</vt:lpstr>
      <vt:lpstr>Automatic generation of a test case</vt:lpstr>
      <vt:lpstr>How to call test generation</vt:lpstr>
      <vt:lpstr>Execution of test case automatic generation to a sample model</vt:lpstr>
      <vt:lpstr>Simulink-Design-Verifier log window</vt:lpstr>
      <vt:lpstr>Test harness model</vt:lpstr>
      <vt:lpstr>The test harness model using model reference</vt:lpstr>
      <vt:lpstr>An understanding of a test harness model</vt:lpstr>
      <vt:lpstr>Simulink Design Verifier Report</vt:lpstr>
      <vt:lpstr>SLDV term: Objective</vt:lpstr>
      <vt:lpstr>The outline of Simulink-Design-Verifier Report</vt:lpstr>
      <vt:lpstr>An understanding of Test Objective Status</vt:lpstr>
      <vt:lpstr>(Recall) Understanding MC/DC coverage</vt:lpstr>
      <vt:lpstr>MCDC coverage under SLDV report</vt:lpstr>
      <vt:lpstr>Dead logic report</vt:lpstr>
      <vt:lpstr>Approximation used by SLDV</vt:lpstr>
      <vt:lpstr>Dead logic detection</vt:lpstr>
      <vt:lpstr>(Recall) Influence of Conditional input branch execution  </vt:lpstr>
      <vt:lpstr>Generating a test for an Atomic Subsystem</vt:lpstr>
      <vt:lpstr>MAT file - sldvData</vt:lpstr>
      <vt:lpstr>Incorporating existing tests</vt:lpstr>
      <vt:lpstr>An utility to obtain missing coverage</vt:lpstr>
      <vt:lpstr>sldvgencov function</vt:lpstr>
      <vt:lpstr>Test suite optimization</vt:lpstr>
      <vt:lpstr>Combined objectives</vt:lpstr>
      <vt:lpstr>Individual objectives</vt:lpstr>
      <vt:lpstr>Large model</vt:lpstr>
      <vt:lpstr>Long Testcases</vt:lpstr>
      <vt:lpstr>Combined Objectives (Nonlinear Extended)</vt:lpstr>
      <vt:lpstr>Large Model (Nonlinear Extended)</vt:lpstr>
      <vt:lpstr>Finding a bottle-neck of SLDV analysis</vt:lpstr>
      <vt:lpstr>Test Condition block  Assumption block</vt:lpstr>
      <vt:lpstr>A Test Condition block and an Assumption block</vt:lpstr>
      <vt:lpstr>Relation between a Test Condition block and an Assumption block</vt:lpstr>
      <vt:lpstr>When Test Condition or Assumption blocks are used?</vt:lpstr>
      <vt:lpstr>Specifying constraints #1</vt:lpstr>
      <vt:lpstr>Specifying constraints #2</vt:lpstr>
      <vt:lpstr>Placing Test condition / Assumption blocks #1</vt:lpstr>
      <vt:lpstr>Placing Test condition / Assumption blocks #2</vt:lpstr>
      <vt:lpstr>Example of applying constraint #1</vt:lpstr>
      <vt:lpstr>Example of applying constraint #2</vt:lpstr>
      <vt:lpstr>Example of applying constraint #3</vt:lpstr>
      <vt:lpstr>Inheriting Design Min/Max setting</vt:lpstr>
      <vt:lpstr>Test Objectives -- User defined test --</vt:lpstr>
      <vt:lpstr>Test Objective block</vt:lpstr>
      <vt:lpstr>Why is Test Objective block used?</vt:lpstr>
      <vt:lpstr>Using Test Objective block #1</vt:lpstr>
      <vt:lpstr>Example of using Test Objective block #1</vt:lpstr>
      <vt:lpstr>Example of using Test Objective block #2</vt:lpstr>
      <vt:lpstr>Example of using Test Objective block #3</vt:lpstr>
      <vt:lpstr>Using SLDV effectively</vt:lpstr>
      <vt:lpstr>Understanding a bottle-neck</vt:lpstr>
      <vt:lpstr>A pointer to the document</vt:lpstr>
      <vt:lpstr>Sources of Model Complexity</vt:lpstr>
      <vt:lpstr>Influence of SLDV analysis time on the  "Large number of inputs" </vt:lpstr>
      <vt:lpstr>The data type of an input</vt:lpstr>
      <vt:lpstr>Understanding sources of nonlinear arithmetic in Design Verifier</vt:lpstr>
      <vt:lpstr>Issues with nonlinearities</vt:lpstr>
      <vt:lpstr>Handling models with nonlinear arithmetic</vt:lpstr>
      <vt:lpstr>Large model strategy</vt:lpstr>
      <vt:lpstr>Leveraging existing test cases</vt:lpstr>
      <vt:lpstr>Discretize inputs with constraints</vt:lpstr>
      <vt:lpstr>Approximating nonlinearities (replacements)</vt:lpstr>
      <vt:lpstr>Block relpacement</vt:lpstr>
      <vt:lpstr>What is Block Replacement?</vt:lpstr>
      <vt:lpstr>Use cases of Block replacement</vt:lpstr>
      <vt:lpstr>A setup required for block substitution</vt:lpstr>
      <vt:lpstr>The block substitution rule (1) currently prepared beforehand</vt:lpstr>
      <vt:lpstr>The block substitution rule (2) currently prepared beforehand</vt:lpstr>
      <vt:lpstr>The example of replacement of the block corresponding to un-  -sqrt block-</vt:lpstr>
      <vt:lpstr>Ex. Boundary value test of an integer and a fixed point</vt:lpstr>
      <vt:lpstr>Parameter configuration</vt:lpstr>
      <vt:lpstr>What is Parameter Configurations?</vt:lpstr>
      <vt:lpstr>A required setup</vt:lpstr>
      <vt:lpstr>The format of a configuration file</vt:lpstr>
      <vt:lpstr>example 1 The check of operation by a simple model</vt:lpstr>
      <vt:lpstr>Example 2: Shrinking a timer count value.</vt:lpstr>
      <vt:lpstr>Example 2:   the analysis time according to SLDV by setting a counter value as a small value -- shortening #2</vt:lpstr>
      <vt:lpstr>Notes</vt:lpstr>
      <vt:lpstr>Property proving</vt:lpstr>
      <vt:lpstr>2.1  Property proving</vt:lpstr>
      <vt:lpstr>2.2  Analysis result by Property proving</vt:lpstr>
      <vt:lpstr>2.3  Property proving Model example</vt:lpstr>
      <vt:lpstr>2.4  Property proving - Example of property Description</vt:lpstr>
      <vt:lpstr>2.6  Property proving - Debugging counter example</vt:lpstr>
      <vt:lpstr>Example of description #1 of a verification order title</vt:lpstr>
      <vt:lpstr>Example of description #2 of a verification order title</vt:lpstr>
      <vt:lpstr>Example of description #3 of a verification order title</vt:lpstr>
      <vt:lpstr>Example of verification order title description #4</vt:lpstr>
      <vt:lpstr>Example of verification order title description #5</vt:lpstr>
      <vt:lpstr>Details of a Detector block</vt:lpstr>
      <vt:lpstr>Details of an Extender block</vt:lpstr>
      <vt:lpstr>Within Implies</vt:lpstr>
      <vt:lpstr>What is proved by Property proving?</vt:lpstr>
      <vt:lpstr>Tense logic and non-tense logic</vt:lpstr>
      <vt:lpstr>If it P Becomes, Q will consider.</vt:lpstr>
      <vt:lpstr>If P is normal</vt:lpstr>
      <vt:lpstr>If P is abnormal</vt:lpstr>
      <vt:lpstr>Normal (forward)</vt:lpstr>
      <vt:lpstr>Abnormal system (backward)</vt:lpstr>
      <vt:lpstr>Consideration of implies operater</vt:lpstr>
      <vt:lpstr>The best practice of working with Property Proving </vt:lpstr>
      <vt:lpstr>About Property proving</vt:lpstr>
      <vt:lpstr>Proving Strategy setup</vt:lpstr>
      <vt:lpstr>The example of a model with a remarkable difference in Proving Strategy</vt:lpstr>
      <vt:lpstr>The example of the anti-example analysis time for every strategy</vt:lpstr>
      <vt:lpstr>The device to the performance problem of SLDV</vt:lpstr>
      <vt:lpstr>The technique which raises the performance of the Property proving to a large scale model</vt:lpstr>
      <vt:lpstr>Prove mode and Find Violation mode are combined.</vt:lpstr>
      <vt:lpstr>Property proving to a large scale model  Best practice</vt:lpstr>
      <vt:lpstr>Design error detection</vt:lpstr>
      <vt:lpstr>About a design error detection function</vt:lpstr>
      <vt:lpstr>Overflow, automatic detection of a zero rate</vt:lpstr>
      <vt:lpstr>Detection of signal range violation</vt:lpstr>
      <vt:lpstr>Dead logic detection</vt:lpstr>
    </vt:vector>
  </TitlesOfParts>
  <Company>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Simulink Design Verifier workshop</dc:title>
  <dc:creator>itoy</dc:creator>
  <cp:keywords>Version 12.0</cp:keywords>
  <cp:lastModifiedBy>Yasumitsu Ito</cp:lastModifiedBy>
  <cp:revision>232</cp:revision>
  <dcterms:created xsi:type="dcterms:W3CDTF">2012-02-16T01:55:24Z</dcterms:created>
  <dcterms:modified xsi:type="dcterms:W3CDTF">2013-01-28T11:31:13Z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